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3" r:id="rId5"/>
  </p:sldMasterIdLst>
  <p:notesMasterIdLst>
    <p:notesMasterId r:id="rId19"/>
  </p:notesMasterIdLst>
  <p:handoutMasterIdLst>
    <p:handoutMasterId r:id="rId20"/>
  </p:handoutMasterIdLst>
  <p:sldIdLst>
    <p:sldId id="426" r:id="rId6"/>
    <p:sldId id="424" r:id="rId7"/>
    <p:sldId id="344" r:id="rId8"/>
    <p:sldId id="427" r:id="rId9"/>
    <p:sldId id="428" r:id="rId10"/>
    <p:sldId id="429" r:id="rId11"/>
    <p:sldId id="433" r:id="rId12"/>
    <p:sldId id="434" r:id="rId13"/>
    <p:sldId id="435" r:id="rId14"/>
    <p:sldId id="437" r:id="rId15"/>
    <p:sldId id="436" r:id="rId16"/>
    <p:sldId id="431" r:id="rId17"/>
    <p:sldId id="396" r:id="rId18"/>
  </p:sldIdLst>
  <p:sldSz cx="9144000" cy="6858000" type="screen4x3"/>
  <p:notesSz cx="6985000" cy="92837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C8D7DF"/>
    <a:srgbClr val="C0C0C0"/>
    <a:srgbClr val="D8D7DF"/>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4660"/>
  </p:normalViewPr>
  <p:slideViewPr>
    <p:cSldViewPr snapToGrid="0" showGuides="1">
      <p:cViewPr varScale="1">
        <p:scale>
          <a:sx n="110" d="100"/>
          <a:sy n="110" d="100"/>
        </p:scale>
        <p:origin x="1560" y="114"/>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notesTextViewPr>
    <p:cViewPr>
      <p:scale>
        <a:sx n="100" d="100"/>
        <a:sy n="100" d="100"/>
      </p:scale>
      <p:origin x="0" y="0"/>
    </p:cViewPr>
  </p:notesTextViewPr>
  <p:sorterViewPr>
    <p:cViewPr>
      <p:scale>
        <a:sx n="66" d="100"/>
        <a:sy n="66" d="100"/>
      </p:scale>
      <p:origin x="0" y="1254"/>
    </p:cViewPr>
  </p:sorterViewPr>
  <p:notesViewPr>
    <p:cSldViewPr snapToGrid="0">
      <p:cViewPr varScale="1">
        <p:scale>
          <a:sx n="87" d="100"/>
          <a:sy n="87"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4/29/2019</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4/29/2019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420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image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4" name="Picture 13"/>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a:t>
            </a:r>
            <a:endParaRPr lang="en-US" dirty="0"/>
          </a:p>
        </p:txBody>
      </p:sp>
    </p:spTree>
    <p:extLst>
      <p:ext uri="{BB962C8B-B14F-4D97-AF65-F5344CB8AC3E}">
        <p14:creationId xmlns:p14="http://schemas.microsoft.com/office/powerpoint/2010/main" val="3456336395"/>
      </p:ext>
    </p:extLst>
  </p:cSld>
  <p:clrMapOvr>
    <a:masterClrMapping/>
  </p:clrMapOvr>
  <p:hf hdr="0" dt="0"/>
  <p:extLst mod="1">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dirty="0"/>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pic>
        <p:nvPicPr>
          <p:cNvPr id="15" name="Picture 14"/>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0832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title grou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Click to edit title</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75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Footer Placeholder 3 Copyright"/>
          <p:cNvSpPr>
            <a:spLocks noGrp="1"/>
          </p:cNvSpPr>
          <p:nvPr>
            <p:ph type="ftr" sz="quarter" idx="11"/>
          </p:nvPr>
        </p:nvSpPr>
        <p:spPr>
          <a:xfrm>
            <a:off x="457199" y="6400800"/>
            <a:ext cx="5277853" cy="92333"/>
          </a:xfrm>
        </p:spPr>
        <p:txBody>
          <a:bodyPr/>
          <a:lstStyle/>
          <a:p>
            <a:r>
              <a:rPr lang="en-GB" dirty="0">
                <a:solidFill>
                  <a:prstClr val="black"/>
                </a:solidFill>
              </a:rPr>
              <a:t>© 2016 Willis Towers Watson. All rights reserved.</a:t>
            </a:r>
            <a:endParaRPr lang="en-US" dirty="0">
              <a:solidFill>
                <a:prstClr val="black"/>
              </a:solidFill>
            </a:endParaRPr>
          </a:p>
        </p:txBody>
      </p:sp>
      <p:pic>
        <p:nvPicPr>
          <p:cNvPr id="13" name="Picture 12"/>
          <p:cNvPicPr>
            <a:picLocks noChangeAspect="1"/>
          </p:cNvPicPr>
          <p:nvPr userDrawn="1"/>
        </p:nvPicPr>
        <p:blipFill>
          <a:blip r:embed="rId3" cstate="print"/>
          <a:stretch>
            <a:fillRect/>
          </a:stretch>
        </p:blipFill>
        <p:spPr>
          <a:xfrm>
            <a:off x="5877560" y="6195724"/>
            <a:ext cx="3022600" cy="584200"/>
          </a:xfrm>
          <a:prstGeom prst="rect">
            <a:avLst/>
          </a:prstGeom>
        </p:spPr>
      </p:pic>
    </p:spTree>
    <p:extLst>
      <p:ext uri="{BB962C8B-B14F-4D97-AF65-F5344CB8AC3E}">
        <p14:creationId xmlns:p14="http://schemas.microsoft.com/office/powerpoint/2010/main" val="1711067024"/>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cobran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4" name="Picture 33"/>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35" name="Footer Placeholder 3 Copyright"/>
          <p:cNvSpPr>
            <a:spLocks noGrp="1"/>
          </p:cNvSpPr>
          <p:nvPr>
            <p:ph type="ftr" sz="quarter" idx="11"/>
          </p:nvPr>
        </p:nvSpPr>
        <p:spPr>
          <a:xfrm>
            <a:off x="457200" y="6400800"/>
            <a:ext cx="2410255" cy="92333"/>
          </a:xfrm>
        </p:spPr>
        <p:txBody>
          <a:bodyPr/>
          <a:lstStyle/>
          <a:p>
            <a:r>
              <a:rPr lang="en-GB" dirty="0">
                <a:solidFill>
                  <a:prstClr val="black"/>
                </a:solidFill>
              </a:rPr>
              <a:t>© 2016 Willis Towers Watson. All rights reserved. </a:t>
            </a:r>
            <a:endParaRPr lang="en-US" dirty="0">
              <a:solidFill>
                <a:prstClr val="black"/>
              </a:solidFill>
            </a:endParaRPr>
          </a:p>
        </p:txBody>
      </p:sp>
      <p:cxnSp>
        <p:nvCxnSpPr>
          <p:cNvPr id="10" name="Straight Connector 9"/>
          <p:cNvCxnSpPr/>
          <p:nvPr userDrawn="1"/>
        </p:nvCxnSpPr>
        <p:spPr>
          <a:xfrm>
            <a:off x="5890054" y="6299013"/>
            <a:ext cx="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299013"/>
            <a:ext cx="2466975" cy="390196"/>
          </a:xfrm>
        </p:spPr>
        <p:txBody>
          <a:bodyPr anchor="ctr" anchorCtr="0"/>
          <a:lstStyle>
            <a:lvl1pPr algn="ctr">
              <a:defRPr/>
            </a:lvl1pPr>
          </a:lstStyle>
          <a:p>
            <a:r>
              <a:rPr lang="en-US" dirty="0"/>
              <a:t>Click to insert cobrand logo</a:t>
            </a:r>
          </a:p>
        </p:txBody>
      </p:sp>
      <p:sp>
        <p:nvSpPr>
          <p:cNvPr id="12" name="Rectangle 11"/>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Click to edit title</a:t>
            </a:r>
            <a:br>
              <a:rPr lang="en-US" dirty="0"/>
            </a:br>
            <a:r>
              <a:rPr lang="en-US" dirty="0"/>
              <a:t>second line if needed </a:t>
            </a:r>
          </a:p>
        </p:txBody>
      </p:sp>
      <p:sp>
        <p:nvSpPr>
          <p:cNvPr id="14"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750" b="0" baseline="0"/>
            </a:lvl1pPr>
          </a:lstStyle>
          <a:p>
            <a:pPr lvl="0"/>
            <a:r>
              <a:rPr lang="en-US" dirty="0"/>
              <a:t>Click to add subhead</a:t>
            </a:r>
          </a:p>
        </p:txBody>
      </p:sp>
      <p:sp>
        <p:nvSpPr>
          <p:cNvPr id="15"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b="0"/>
            </a:lvl1pPr>
          </a:lstStyle>
          <a:p>
            <a:pPr lvl="0"/>
            <a:r>
              <a:rPr lang="en-US" dirty="0"/>
              <a:t>Click to add text</a:t>
            </a:r>
          </a:p>
        </p:txBody>
      </p:sp>
    </p:spTree>
    <p:extLst>
      <p:ext uri="{BB962C8B-B14F-4D97-AF65-F5344CB8AC3E}">
        <p14:creationId xmlns:p14="http://schemas.microsoft.com/office/powerpoint/2010/main" val="157795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a:xfrm>
            <a:off x="7162800" y="457200"/>
            <a:ext cx="1524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8" name="Footer Placeholder 3 Copyright"/>
          <p:cNvSpPr>
            <a:spLocks noGrp="1"/>
          </p:cNvSpPr>
          <p:nvPr>
            <p:ph type="ftr" sz="quarter" idx="11"/>
          </p:nvPr>
        </p:nvSpPr>
        <p:spPr>
          <a:xfrm>
            <a:off x="457199" y="6400800"/>
            <a:ext cx="5277853" cy="92333"/>
          </a:xfrm>
        </p:spPr>
        <p:txBody>
          <a:bodyPr/>
          <a:lstStyle/>
          <a:p>
            <a:r>
              <a:rPr lang="en-GB" dirty="0">
                <a:solidFill>
                  <a:prstClr val="black"/>
                </a:solidFill>
              </a:rPr>
              <a:t>© 2016 Willis Towers Watson. All rights reserved.</a:t>
            </a:r>
            <a:endParaRPr lang="en-US" dirty="0">
              <a:solidFill>
                <a:prstClr val="black"/>
              </a:solidFill>
            </a:endParaRPr>
          </a:p>
        </p:txBody>
      </p:sp>
    </p:spTree>
    <p:extLst>
      <p:ext uri="{BB962C8B-B14F-4D97-AF65-F5344CB8AC3E}">
        <p14:creationId xmlns:p14="http://schemas.microsoft.com/office/powerpoint/2010/main" val="562366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brand Title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307777"/>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a:xfrm>
            <a:off x="7162800" y="457200"/>
            <a:ext cx="1524000" cy="184666"/>
          </a:xfrm>
          <a:prstGeom prst="rect">
            <a:avLst/>
          </a:prstGeom>
        </p:spPr>
        <p:txBody>
          <a:bodyPr lIns="0" tIns="0" rIns="0" bIns="0">
            <a:noAutofit/>
          </a:bodyPr>
          <a:lstStyle>
            <a:lvl1pPr algn="r">
              <a:defRPr sz="1200"/>
            </a:lvl1pPr>
          </a:lstStyle>
          <a:p>
            <a:endParaRPr lang="en-US" dirty="0">
              <a:solidFill>
                <a:prstClr val="black"/>
              </a:solidFill>
            </a:endParaRPr>
          </a:p>
        </p:txBody>
      </p:sp>
      <p:sp>
        <p:nvSpPr>
          <p:cNvPr id="4" name="Footer Placeholder 3 Copyright"/>
          <p:cNvSpPr>
            <a:spLocks noGrp="1"/>
          </p:cNvSpPr>
          <p:nvPr>
            <p:ph type="ftr" sz="quarter" idx="11"/>
          </p:nvPr>
        </p:nvSpPr>
        <p:spPr>
          <a:xfrm>
            <a:off x="457200" y="6400800"/>
            <a:ext cx="2410255" cy="92333"/>
          </a:xfrm>
        </p:spPr>
        <p:txBody>
          <a:bodyPr/>
          <a:lstStyle/>
          <a:p>
            <a:r>
              <a:rPr lang="en-GB" dirty="0">
                <a:solidFill>
                  <a:prstClr val="black"/>
                </a:solidFill>
              </a:rPr>
              <a:t>© 2016 Willis Towers Watson. All rights reserved. </a:t>
            </a:r>
            <a:endParaRPr lang="en-US" dirty="0">
              <a:solidFill>
                <a:prstClr val="black"/>
              </a:solidFill>
            </a:endParaRPr>
          </a:p>
        </p:txBody>
      </p:sp>
      <p:sp>
        <p:nvSpPr>
          <p:cNvPr id="7" name="Text Placeholder 2"/>
          <p:cNvSpPr>
            <a:spLocks noGrp="1"/>
          </p:cNvSpPr>
          <p:nvPr>
            <p:ph idx="1" hasCustomPrompt="1"/>
          </p:nvPr>
        </p:nvSpPr>
        <p:spPr>
          <a:xfrm>
            <a:off x="457200" y="804672"/>
            <a:ext cx="6553200"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pic>
        <p:nvPicPr>
          <p:cNvPr id="8" name="Picture 7"/>
          <p:cNvPicPr>
            <a:picLocks noChangeAspect="1"/>
          </p:cNvPicPr>
          <p:nvPr userDrawn="1"/>
        </p:nvPicPr>
        <p:blipFill>
          <a:blip r:embed="rId2" cstate="print"/>
          <a:stretch>
            <a:fillRect/>
          </a:stretch>
        </p:blipFill>
        <p:spPr>
          <a:xfrm>
            <a:off x="5877560" y="6195724"/>
            <a:ext cx="3022600" cy="584200"/>
          </a:xfrm>
          <a:prstGeom prst="rect">
            <a:avLst/>
          </a:prstGeom>
        </p:spPr>
      </p:pic>
      <p:sp>
        <p:nvSpPr>
          <p:cNvPr id="10" name="Freeform 5"/>
          <p:cNvSpPr>
            <a:spLocks/>
          </p:cNvSpPr>
          <p:nvPr userDrawn="1"/>
        </p:nvSpPr>
        <p:spPr bwMode="auto">
          <a:xfrm>
            <a:off x="457200" y="2933700"/>
            <a:ext cx="3643313"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6"/>
          <p:cNvSpPr>
            <a:spLocks/>
          </p:cNvSpPr>
          <p:nvPr userDrawn="1"/>
        </p:nvSpPr>
        <p:spPr bwMode="auto">
          <a:xfrm>
            <a:off x="8353425" y="2933700"/>
            <a:ext cx="344488"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reeform 7"/>
          <p:cNvSpPr>
            <a:spLocks/>
          </p:cNvSpPr>
          <p:nvPr userDrawn="1"/>
        </p:nvSpPr>
        <p:spPr bwMode="auto">
          <a:xfrm>
            <a:off x="4851400" y="2933700"/>
            <a:ext cx="2674938"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8"/>
          <p:cNvSpPr>
            <a:spLocks/>
          </p:cNvSpPr>
          <p:nvPr userDrawn="1"/>
        </p:nvSpPr>
        <p:spPr bwMode="auto">
          <a:xfrm>
            <a:off x="5383213" y="1519238"/>
            <a:ext cx="1062038"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4" name="Freeform 9"/>
          <p:cNvSpPr>
            <a:spLocks/>
          </p:cNvSpPr>
          <p:nvPr userDrawn="1"/>
        </p:nvSpPr>
        <p:spPr bwMode="auto">
          <a:xfrm>
            <a:off x="5383213" y="5464175"/>
            <a:ext cx="2874963"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5" name="Freeform 10"/>
          <p:cNvSpPr>
            <a:spLocks/>
          </p:cNvSpPr>
          <p:nvPr userDrawn="1"/>
        </p:nvSpPr>
        <p:spPr bwMode="auto">
          <a:xfrm>
            <a:off x="457200" y="5464175"/>
            <a:ext cx="814388"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Freeform 11"/>
          <p:cNvSpPr>
            <a:spLocks/>
          </p:cNvSpPr>
          <p:nvPr userDrawn="1"/>
        </p:nvSpPr>
        <p:spPr bwMode="auto">
          <a:xfrm>
            <a:off x="1903413" y="1519238"/>
            <a:ext cx="1611313"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Freeform 12"/>
          <p:cNvSpPr>
            <a:spLocks/>
          </p:cNvSpPr>
          <p:nvPr userDrawn="1"/>
        </p:nvSpPr>
        <p:spPr bwMode="auto">
          <a:xfrm>
            <a:off x="457200" y="1519238"/>
            <a:ext cx="328613"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9" name="Straight Connector 18"/>
          <p:cNvCxnSpPr/>
          <p:nvPr userDrawn="1"/>
        </p:nvCxnSpPr>
        <p:spPr>
          <a:xfrm>
            <a:off x="5890054" y="6252519"/>
            <a:ext cx="0" cy="477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p:cNvSpPr>
            <a:spLocks noGrp="1"/>
          </p:cNvSpPr>
          <p:nvPr>
            <p:ph type="pic" sz="quarter" idx="13" hasCustomPrompt="1"/>
          </p:nvPr>
        </p:nvSpPr>
        <p:spPr>
          <a:xfrm>
            <a:off x="3247806" y="6252519"/>
            <a:ext cx="2466975" cy="436690"/>
          </a:xfrm>
        </p:spPr>
        <p:txBody>
          <a:bodyPr anchor="ctr" anchorCtr="0"/>
          <a:lstStyle>
            <a:lvl1pPr algn="ctr">
              <a:defRPr/>
            </a:lvl1pPr>
          </a:lstStyle>
          <a:p>
            <a:r>
              <a:rPr lang="en-US" dirty="0"/>
              <a:t>Click to insert cobrand logo</a:t>
            </a:r>
          </a:p>
        </p:txBody>
      </p:sp>
    </p:spTree>
    <p:extLst>
      <p:ext uri="{BB962C8B-B14F-4D97-AF65-F5344CB8AC3E}">
        <p14:creationId xmlns:p14="http://schemas.microsoft.com/office/powerpoint/2010/main" val="186251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dirty="0"/>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cobrand image slide — click to edit</a:t>
            </a:r>
            <a:br>
              <a:rPr lang="en-US" dirty="0"/>
            </a:br>
            <a:r>
              <a:rPr lang="en-US" dirty="0"/>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pic>
        <p:nvPicPr>
          <p:cNvPr id="13" name="Picture 12"/>
          <p:cNvPicPr>
            <a:picLocks noChangeAspect="1"/>
          </p:cNvPicPr>
          <p:nvPr userDrawn="1"/>
        </p:nvPicPr>
        <p:blipFill>
          <a:blip r:embed="rId3" cstate="print"/>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a:t>
            </a:r>
            <a:endParaRPr lang="en-US" dirty="0"/>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rgbClr val="C8D7D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pic>
        <p:nvPicPr>
          <p:cNvPr id="11" name="Picture 10"/>
          <p:cNvPicPr>
            <a:picLocks noChangeAspect="1"/>
          </p:cNvPicPr>
          <p:nvPr userDrawn="1"/>
        </p:nvPicPr>
        <p:blipFill>
          <a:blip r:embed="rId2" cstate="print"/>
          <a:stretch>
            <a:fillRect/>
          </a:stretch>
        </p:blipFill>
        <p:spPr>
          <a:xfrm>
            <a:off x="6675120" y="6300216"/>
            <a:ext cx="1782857" cy="347429"/>
          </a:xfrm>
          <a:prstGeom prst="rect">
            <a:avLst/>
          </a:prstGeom>
        </p:spPr>
      </p:pic>
      <p:sp>
        <p:nvSpPr>
          <p:cNvPr id="9"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sp>
        <p:nvSpPr>
          <p:cNvPr id="21"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4"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4176077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15" name="Picture 14"/>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249605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4495800" cy="304800"/>
          </a:xfrm>
        </p:spPr>
        <p:txBody>
          <a:bodyPr/>
          <a:lstStyle>
            <a:lvl1pPr>
              <a:defRPr/>
            </a:lvl1pPr>
          </a:lstStyle>
          <a:p>
            <a:r>
              <a:rPr lang="en-US" dirty="0"/>
              <a:t>Thank You</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9"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cxnSp>
        <p:nvCxnSpPr>
          <p:cNvPr id="12" name="Straight Connector 11"/>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pic>
        <p:nvPicPr>
          <p:cNvPr id="14" name="Picture 13"/>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3953279343"/>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a:t>This layout provides specific paragraph formatting to provide hierarchy when users have extensive body copy, and less levels of bullets. Paragraphs have specific formatting so users do not need to use double-returns. </a:t>
            </a:r>
          </a:p>
          <a:p>
            <a:pPr lvl="1"/>
            <a:r>
              <a:rPr lang="en-US" dirty="0"/>
              <a:t>Subheading</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678496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3008221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readcrumb">
    <p:spTree>
      <p:nvGrpSpPr>
        <p:cNvPr id="1" name=""/>
        <p:cNvGrpSpPr/>
        <p:nvPr/>
      </p:nvGrpSpPr>
      <p:grpSpPr>
        <a:xfrm>
          <a:off x="0" y="0"/>
          <a:ext cx="0" cy="0"/>
          <a:chOff x="0" y="0"/>
          <a:chExt cx="0" cy="0"/>
        </a:xfrm>
      </p:grpSpPr>
      <p:sp>
        <p:nvSpPr>
          <p:cNvPr id="15" name="Content Placeholder 14"/>
          <p:cNvSpPr>
            <a:spLocks noGrp="1"/>
          </p:cNvSpPr>
          <p:nvPr>
            <p:ph sz="quarter" idx="14" hasCustomPrompt="1"/>
          </p:nvPr>
        </p:nvSpPr>
        <p:spPr>
          <a:xfrm>
            <a:off x="6572865" y="7346"/>
            <a:ext cx="2103120" cy="223054"/>
          </a:xfrm>
          <a:solidFill>
            <a:schemeClr val="accent1"/>
          </a:solidFill>
        </p:spPr>
        <p:txBody>
          <a:bodyPr anchor="ctr" anchorCtr="0"/>
          <a:lstStyle>
            <a:lvl1pPr algn="ctr">
              <a:defRPr sz="1000" cap="all" baseline="0">
                <a:solidFill>
                  <a:schemeClr val="bg1"/>
                </a:solidFill>
              </a:defRPr>
            </a:lvl1pPr>
          </a:lstStyle>
          <a:p>
            <a:pPr lvl="0"/>
            <a:r>
              <a:rPr lang="en-US" dirty="0"/>
              <a:t>Click to add text</a:t>
            </a: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16" name="Title 1"/>
          <p:cNvSpPr>
            <a:spLocks noGrp="1"/>
          </p:cNvSpPr>
          <p:nvPr>
            <p:ph type="title"/>
          </p:nvPr>
        </p:nvSpPr>
        <p:spPr>
          <a:xfrm>
            <a:off x="457200" y="457200"/>
            <a:ext cx="8229600" cy="307777"/>
          </a:xfr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87015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1894669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3"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46799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Content Placeholder 6"/>
          <p:cNvSpPr>
            <a:spLocks noGrp="1"/>
          </p:cNvSpPr>
          <p:nvPr>
            <p:ph sz="quarter" idx="13"/>
          </p:nvPr>
        </p:nvSpPr>
        <p:spPr>
          <a:xfrm>
            <a:off x="457200" y="1524000"/>
            <a:ext cx="3962400" cy="4572000"/>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648200" y="15240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2"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4242252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6" hasCustomPrompt="1"/>
          </p:nvPr>
        </p:nvSpPr>
        <p:spPr>
          <a:xfrm>
            <a:off x="457200" y="1524000"/>
            <a:ext cx="8229600" cy="4572000"/>
          </a:xfrm>
        </p:spPr>
        <p:txBody>
          <a:bodyPr/>
          <a:lstStyle>
            <a:lvl1pPr>
              <a:lnSpc>
                <a:spcPts val="4400"/>
              </a:lnSpc>
              <a:spcBef>
                <a:spcPts val="0"/>
              </a:spcBef>
              <a:spcAft>
                <a:spcPts val="0"/>
              </a:spcAft>
              <a:defRPr sz="3900" b="0" i="0" baseline="0"/>
            </a:lvl1pPr>
          </a:lstStyle>
          <a:p>
            <a:pPr lvl="0"/>
            <a:r>
              <a:rPr lang="en-US" dirty="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7" name="Straight Connector 6"/>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1"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54049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dirty="0"/>
              <a:t>Title color slide — click to edit</a:t>
            </a:r>
            <a:br>
              <a:rPr lang="en-US" dirty="0"/>
            </a:br>
            <a:r>
              <a:rPr lang="en-US" dirty="0"/>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ts val="0"/>
              </a:spcAft>
              <a:defRPr sz="1800" b="0" baseline="0"/>
            </a:lvl1pPr>
          </a:lstStyle>
          <a:p>
            <a:pPr lvl="0"/>
            <a:r>
              <a:rPr lang="en-US" dirty="0"/>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dirty="0"/>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ts val="0"/>
              </a:spcAft>
              <a:defRPr sz="1600" b="0"/>
            </a:lvl1pPr>
          </a:lstStyle>
          <a:p>
            <a:pPr lvl="0"/>
            <a:r>
              <a:rPr lang="en-US" dirty="0"/>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cstate="print"/>
          <a:stretch>
            <a:fillRect/>
          </a:stretch>
        </p:blipFill>
        <p:spPr>
          <a:xfrm>
            <a:off x="5877560" y="6273358"/>
            <a:ext cx="3022600" cy="584200"/>
          </a:xfrm>
          <a:prstGeom prst="rect">
            <a:avLst/>
          </a:prstGeom>
        </p:spPr>
      </p:pic>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a:t>
            </a:r>
            <a:endParaRPr lang="en-US" dirty="0"/>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extLst>
      <p:ext uri="{BB962C8B-B14F-4D97-AF65-F5344CB8AC3E}">
        <p14:creationId xmlns:p14="http://schemas.microsoft.com/office/powerpoint/2010/main" val="2082299848"/>
      </p:ext>
    </p:extLst>
  </p:cSld>
  <p:clrMapOvr>
    <a:masterClrMapping/>
  </p:clrMapOvr>
  <p:extLst mod="1">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9"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901111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83E393-C0BF-4ED8-8545-7E4C90AFF831}" type="slidenum">
              <a:rPr lang="en-US" smtClean="0">
                <a:solidFill>
                  <a:prstClr val="black"/>
                </a:solidFill>
              </a:rPr>
              <a:pPr/>
              <a:t>‹#›</a:t>
            </a:fld>
            <a:endParaRPr lang="en-US" dirty="0">
              <a:solidFill>
                <a:prstClr val="black"/>
              </a:solidFill>
            </a:endParaRPr>
          </a:p>
        </p:txBody>
      </p:sp>
      <p:cxnSp>
        <p:nvCxnSpPr>
          <p:cNvPr id="5" name="Straight Connector 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7"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Tree>
    <p:extLst>
      <p:ext uri="{BB962C8B-B14F-4D97-AF65-F5344CB8AC3E}">
        <p14:creationId xmlns:p14="http://schemas.microsoft.com/office/powerpoint/2010/main" val="2535210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a:solidFill>
                  <a:prstClr val="black"/>
                </a:solidFill>
              </a:rPr>
              <a:t>© [yyyy] Willis Towers Watson. All rights reserved. Proprietary and Confidential. For Willis Towers Watson and Willis Towers Watson client use only.</a:t>
            </a:r>
            <a:endParaRPr lang="en-US">
              <a:solidFill>
                <a:prstClr val="black"/>
              </a:solidFill>
            </a:endParaRPr>
          </a:p>
        </p:txBody>
      </p:sp>
      <p:sp>
        <p:nvSpPr>
          <p:cNvPr id="6" name="Slide Number Placeholder 5"/>
          <p:cNvSpPr>
            <a:spLocks noGrp="1"/>
          </p:cNvSpPr>
          <p:nvPr>
            <p:ph type="sldNum" sz="quarter" idx="12"/>
          </p:nvPr>
        </p:nvSpPr>
        <p:spPr/>
        <p:txBody>
          <a:bodyPr/>
          <a:lstStyle/>
          <a:p>
            <a:fld id="{2083E393-C0BF-4ED8-8545-7E4C90AFF831}" type="slidenum">
              <a:rPr lang="en-US" smtClean="0">
                <a:solidFill>
                  <a:prstClr val="black"/>
                </a:solidFill>
              </a:rPr>
              <a:pPr/>
              <a:t>‹#›</a:t>
            </a:fld>
            <a:endParaRPr lang="en-US">
              <a:solidFill>
                <a:prstClr val="black"/>
              </a:solidFill>
            </a:endParaRP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2793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image slide — click to edit text</a:t>
            </a:r>
          </a:p>
        </p:txBody>
      </p:sp>
      <p:pic>
        <p:nvPicPr>
          <p:cNvPr id="25" name="Picture 24"/>
          <p:cNvPicPr>
            <a:picLocks noChangeAspect="1"/>
          </p:cNvPicPr>
          <p:nvPr userDrawn="1"/>
        </p:nvPicPr>
        <p:blipFill>
          <a:blip r:embed="rId3" cstate="print"/>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3301743665"/>
      </p:ext>
    </p:extLst>
  </p:cSld>
  <p:clrMapOvr>
    <a:masterClrMapping/>
  </p:clrMapOvr>
  <p:hf hdr="0" dt="0"/>
  <p:extLst mod="1">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dirty="0"/>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dirty="0"/>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8" name="Picture 2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extLst mod="1">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dirty="0"/>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dirty="0"/>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2019 Willis Towers Watson. All rights reserved. Proprietary and Confidential. For Willis Towers Watson and Willis Towers Watson client use only.</a:t>
            </a:r>
            <a:endParaRPr lang="en-US" dirty="0"/>
          </a:p>
        </p:txBody>
      </p:sp>
      <p:sp>
        <p:nvSpPr>
          <p:cNvPr id="9" name="Rectangle 8"/>
          <p:cNvSpPr/>
          <p:nvPr/>
        </p:nvSpPr>
        <p:spPr>
          <a:xfrm>
            <a:off x="457199" y="6400800"/>
            <a:ext cx="878446" cy="92333"/>
          </a:xfrm>
          <a:prstGeom prst="rect">
            <a:avLst/>
          </a:prstGeom>
        </p:spPr>
        <p:txBody>
          <a:bodyPr wrap="none" lIns="0" tIns="0" rIns="0" bIns="0">
            <a:spAutoFit/>
          </a:bodyPr>
          <a:lstStyle/>
          <a:p>
            <a:pPr>
              <a:spcAft>
                <a:spcPts val="200"/>
              </a:spcAft>
            </a:pPr>
            <a:r>
              <a:rPr lang="en-GB" sz="600" b="1" dirty="0">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1"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9"/>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solidFill>
                  <a:prstClr val="black"/>
                </a:solidFill>
              </a:rPr>
              <a:t>© 2016 Willis Towers Watson. All rights reserved. Proprietary and Confidential. For Willis Towers Watson and Willis Towers Watson client use only.</a:t>
            </a:r>
            <a:endParaRPr lang="en-US" dirty="0">
              <a:solidFill>
                <a:prstClr val="black"/>
              </a:solidFill>
            </a:endParaRPr>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39256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2019 Construction Safety Week</a:t>
            </a:r>
          </a:p>
        </p:txBody>
      </p:sp>
      <p:sp>
        <p:nvSpPr>
          <p:cNvPr id="3" name="Text Placeholder 2"/>
          <p:cNvSpPr>
            <a:spLocks noGrp="1"/>
          </p:cNvSpPr>
          <p:nvPr>
            <p:ph type="body" sz="quarter" idx="15"/>
          </p:nvPr>
        </p:nvSpPr>
        <p:spPr/>
        <p:txBody>
          <a:bodyPr/>
          <a:lstStyle/>
          <a:p>
            <a:r>
              <a:rPr lang="en-US" sz="2000" dirty="0"/>
              <a:t>A Construction Insurance Industry Perspective for the Craft Professional</a:t>
            </a:r>
          </a:p>
        </p:txBody>
      </p:sp>
      <p:sp>
        <p:nvSpPr>
          <p:cNvPr id="5" name="Text Placeholder 4"/>
          <p:cNvSpPr>
            <a:spLocks noGrp="1"/>
          </p:cNvSpPr>
          <p:nvPr>
            <p:ph type="body" sz="quarter" idx="16"/>
          </p:nvPr>
        </p:nvSpPr>
        <p:spPr/>
        <p:txBody>
          <a:bodyPr/>
          <a:lstStyle/>
          <a:p>
            <a:r>
              <a:rPr lang="en-US" dirty="0"/>
              <a:t>4-30-19</a:t>
            </a:r>
          </a:p>
        </p:txBody>
      </p:sp>
      <p:sp>
        <p:nvSpPr>
          <p:cNvPr id="7" name="Text Placeholder 6"/>
          <p:cNvSpPr>
            <a:spLocks noGrp="1"/>
          </p:cNvSpPr>
          <p:nvPr>
            <p:ph type="body" sz="quarter" idx="17"/>
          </p:nvPr>
        </p:nvSpPr>
        <p:spPr>
          <a:xfrm>
            <a:off x="457200" y="1830604"/>
            <a:ext cx="5257800" cy="527386"/>
          </a:xfrm>
        </p:spPr>
        <p:txBody>
          <a:bodyPr/>
          <a:lstStyle/>
          <a:p>
            <a:r>
              <a:rPr lang="en-US" dirty="0"/>
              <a:t>Willis Towers Watson – Construction Practice</a:t>
            </a:r>
          </a:p>
        </p:txBody>
      </p:sp>
      <p:sp>
        <p:nvSpPr>
          <p:cNvPr id="4" name="Footer Placeholder 3"/>
          <p:cNvSpPr>
            <a:spLocks noGrp="1"/>
          </p:cNvSpPr>
          <p:nvPr>
            <p:ph type="ftr" sz="quarter" idx="11"/>
          </p:nvPr>
        </p:nvSpPr>
        <p:spPr>
          <a:xfrm>
            <a:off x="457200" y="6428232"/>
            <a:ext cx="2468880" cy="923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 2019 Willis Towers Watson. All rights reserved.</a:t>
            </a:r>
          </a:p>
        </p:txBody>
      </p:sp>
      <p:pic>
        <p:nvPicPr>
          <p:cNvPr id="10" name="Picture 9">
            <a:extLst>
              <a:ext uri="{FF2B5EF4-FFF2-40B4-BE49-F238E27FC236}">
                <a16:creationId xmlns:a16="http://schemas.microsoft.com/office/drawing/2014/main" id="{4282097E-2501-4987-9A05-F6BD1E4DCF7B}"/>
              </a:ext>
            </a:extLst>
          </p:cNvPr>
          <p:cNvPicPr>
            <a:picLocks noChangeAspect="1"/>
          </p:cNvPicPr>
          <p:nvPr/>
        </p:nvPicPr>
        <p:blipFill>
          <a:blip r:embed="rId5"/>
          <a:stretch>
            <a:fillRect/>
          </a:stretch>
        </p:blipFill>
        <p:spPr>
          <a:xfrm>
            <a:off x="4572000" y="1779184"/>
            <a:ext cx="1250660" cy="604939"/>
          </a:xfrm>
          <a:prstGeom prst="rect">
            <a:avLst/>
          </a:prstGeom>
        </p:spPr>
      </p:pic>
      <p:pic>
        <p:nvPicPr>
          <p:cNvPr id="11" name="Picture 10">
            <a:extLst>
              <a:ext uri="{FF2B5EF4-FFF2-40B4-BE49-F238E27FC236}">
                <a16:creationId xmlns:a16="http://schemas.microsoft.com/office/drawing/2014/main" id="{88FF39E5-29E4-4A90-87DE-E1A0EFF177E4}"/>
              </a:ext>
            </a:extLst>
          </p:cNvPr>
          <p:cNvPicPr>
            <a:picLocks noChangeAspect="1"/>
          </p:cNvPicPr>
          <p:nvPr/>
        </p:nvPicPr>
        <p:blipFill>
          <a:blip r:embed="rId6"/>
          <a:stretch>
            <a:fillRect/>
          </a:stretch>
        </p:blipFill>
        <p:spPr>
          <a:xfrm>
            <a:off x="3740546" y="6322822"/>
            <a:ext cx="1167729" cy="490029"/>
          </a:xfrm>
          <a:prstGeom prst="rect">
            <a:avLst/>
          </a:prstGeom>
        </p:spPr>
      </p:pic>
    </p:spTree>
    <p:custDataLst>
      <p:tags r:id="rId1"/>
    </p:custDataLst>
    <p:extLst>
      <p:ext uri="{BB962C8B-B14F-4D97-AF65-F5344CB8AC3E}">
        <p14:creationId xmlns:p14="http://schemas.microsoft.com/office/powerpoint/2010/main" val="167803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Damage During Construction</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807668" y="1333729"/>
            <a:ext cx="7902886" cy="4669068"/>
            <a:chOff x="787057" y="1437871"/>
            <a:chExt cx="7902886" cy="4669068"/>
          </a:xfrm>
        </p:grpSpPr>
        <p:sp>
          <p:nvSpPr>
            <p:cNvPr id="60" name="Rectangle 59"/>
            <p:cNvSpPr/>
            <p:nvPr/>
          </p:nvSpPr>
          <p:spPr>
            <a:xfrm>
              <a:off x="787057" y="4179111"/>
              <a:ext cx="2012702"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where the water supply shutoff is for each floor</a:t>
              </a:r>
            </a:p>
          </p:txBody>
        </p:sp>
        <p:sp>
          <p:nvSpPr>
            <p:cNvPr id="61" name="Rectangle 60"/>
            <p:cNvSpPr/>
            <p:nvPr/>
          </p:nvSpPr>
          <p:spPr>
            <a:xfrm>
              <a:off x="6516678" y="2605450"/>
              <a:ext cx="2149511" cy="963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Keep materials and equipment on carts, pallets, or wood stringers to protect from standing water.</a:t>
              </a:r>
            </a:p>
          </p:txBody>
        </p:sp>
        <p:sp>
          <p:nvSpPr>
            <p:cNvPr id="62" name="Rectangle 61"/>
            <p:cNvSpPr/>
            <p:nvPr/>
          </p:nvSpPr>
          <p:spPr>
            <a:xfrm>
              <a:off x="803766" y="2762304"/>
              <a:ext cx="1995993" cy="80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Have sprinkler head quick stop on the spill response cart</a:t>
              </a:r>
            </a:p>
          </p:txBody>
        </p:sp>
        <p:sp>
          <p:nvSpPr>
            <p:cNvPr id="63" name="Rectangle 62"/>
            <p:cNvSpPr/>
            <p:nvPr/>
          </p:nvSpPr>
          <p:spPr>
            <a:xfrm>
              <a:off x="6540432" y="4002003"/>
              <a:ext cx="2149511"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who to contact if water starts leaking suddenly. Know who your spill response team is</a:t>
              </a:r>
            </a:p>
          </p:txBody>
        </p:sp>
        <p:sp>
          <p:nvSpPr>
            <p:cNvPr id="64" name="Rectangle 63"/>
            <p:cNvSpPr/>
            <p:nvPr/>
          </p:nvSpPr>
          <p:spPr>
            <a:xfrm>
              <a:off x="899401" y="5439119"/>
              <a:ext cx="2926080" cy="65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All drains (floor and sink) in the work area are functional and clean</a:t>
              </a:r>
            </a:p>
          </p:txBody>
        </p:sp>
        <p:sp>
          <p:nvSpPr>
            <p:cNvPr id="65" name="Rectangle 64"/>
            <p:cNvSpPr/>
            <p:nvPr/>
          </p:nvSpPr>
          <p:spPr>
            <a:xfrm>
              <a:off x="5507495" y="5451162"/>
              <a:ext cx="2715800" cy="65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Assume plumbing fixtures and pipe are live and pressurized with water</a:t>
              </a:r>
            </a:p>
          </p:txBody>
        </p:sp>
        <p:sp>
          <p:nvSpPr>
            <p:cNvPr id="66" name="Rectangle 65"/>
            <p:cNvSpPr/>
            <p:nvPr/>
          </p:nvSpPr>
          <p:spPr>
            <a:xfrm>
              <a:off x="1317377" y="1585899"/>
              <a:ext cx="2715689" cy="5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Have a spill response cart available in your work area</a:t>
              </a:r>
            </a:p>
          </p:txBody>
        </p:sp>
        <p:sp>
          <p:nvSpPr>
            <p:cNvPr id="67" name="Rectangle 66"/>
            <p:cNvSpPr/>
            <p:nvPr/>
          </p:nvSpPr>
          <p:spPr>
            <a:xfrm>
              <a:off x="5467649" y="1437871"/>
              <a:ext cx="2867990" cy="714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Cover up and protect sensitive materials (drywall and electrical components) from water damage</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10</a:t>
            </a:fld>
            <a:endParaRPr lang="en-US" dirty="0"/>
          </a:p>
        </p:txBody>
      </p:sp>
      <p:pic>
        <p:nvPicPr>
          <p:cNvPr id="7" name="Picture 6">
            <a:extLst>
              <a:ext uri="{FF2B5EF4-FFF2-40B4-BE49-F238E27FC236}">
                <a16:creationId xmlns:a16="http://schemas.microsoft.com/office/drawing/2014/main" id="{69F1DC77-5013-4079-BACE-60901E37FDE6}"/>
              </a:ext>
            </a:extLst>
          </p:cNvPr>
          <p:cNvPicPr>
            <a:picLocks noChangeAspect="1"/>
          </p:cNvPicPr>
          <p:nvPr/>
        </p:nvPicPr>
        <p:blipFill>
          <a:blip r:embed="rId2"/>
          <a:stretch>
            <a:fillRect/>
          </a:stretch>
        </p:blipFill>
        <p:spPr>
          <a:xfrm>
            <a:off x="3213464" y="2386880"/>
            <a:ext cx="2697760" cy="26517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1" name="Group 30">
            <a:extLst>
              <a:ext uri="{FF2B5EF4-FFF2-40B4-BE49-F238E27FC236}">
                <a16:creationId xmlns:a16="http://schemas.microsoft.com/office/drawing/2014/main" id="{B059AE9C-AAEA-464B-9338-B7C020C393FB}"/>
              </a:ext>
            </a:extLst>
          </p:cNvPr>
          <p:cNvGrpSpPr/>
          <p:nvPr/>
        </p:nvGrpSpPr>
        <p:grpSpPr>
          <a:xfrm>
            <a:off x="3456047" y="6319374"/>
            <a:ext cx="2225676" cy="493838"/>
            <a:chOff x="3481562" y="6298812"/>
            <a:chExt cx="2278536" cy="514400"/>
          </a:xfrm>
        </p:grpSpPr>
        <p:pic>
          <p:nvPicPr>
            <p:cNvPr id="32" name="Picture 31">
              <a:extLst>
                <a:ext uri="{FF2B5EF4-FFF2-40B4-BE49-F238E27FC236}">
                  <a16:creationId xmlns:a16="http://schemas.microsoft.com/office/drawing/2014/main" id="{3E2FA434-4258-4919-9E33-49C6CB87F81D}"/>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3" name="Picture 32">
              <a:extLst>
                <a:ext uri="{FF2B5EF4-FFF2-40B4-BE49-F238E27FC236}">
                  <a16:creationId xmlns:a16="http://schemas.microsoft.com/office/drawing/2014/main" id="{CED17F86-DB6B-4495-A7BA-356FD3B97CF0}"/>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417059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Runover and </a:t>
            </a:r>
            <a:r>
              <a:rPr lang="en-US" dirty="0" err="1"/>
              <a:t>Backover</a:t>
            </a:r>
            <a:endParaRPr lang="en-US" dirty="0"/>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812608" y="522570"/>
            <a:ext cx="8189061" cy="5194234"/>
            <a:chOff x="1063007" y="1666475"/>
            <a:chExt cx="6873191" cy="4279392"/>
          </a:xfrm>
        </p:grpSpPr>
        <p:sp>
          <p:nvSpPr>
            <p:cNvPr id="60" name="Rectangle 59"/>
            <p:cNvSpPr/>
            <p:nvPr/>
          </p:nvSpPr>
          <p:spPr>
            <a:xfrm>
              <a:off x="1128380" y="2759602"/>
              <a:ext cx="1562470" cy="64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Understand heavy equipment blind spots</a:t>
              </a:r>
            </a:p>
          </p:txBody>
        </p:sp>
        <p:sp>
          <p:nvSpPr>
            <p:cNvPr id="61" name="Rectangle 60"/>
            <p:cNvSpPr/>
            <p:nvPr/>
          </p:nvSpPr>
          <p:spPr>
            <a:xfrm>
              <a:off x="6446875" y="2628229"/>
              <a:ext cx="1489323" cy="897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Only designated people should be around moving equipment and trucks</a:t>
              </a:r>
            </a:p>
          </p:txBody>
        </p:sp>
        <p:sp>
          <p:nvSpPr>
            <p:cNvPr id="62" name="Rectangle 61"/>
            <p:cNvSpPr/>
            <p:nvPr/>
          </p:nvSpPr>
          <p:spPr>
            <a:xfrm>
              <a:off x="1063007" y="4182689"/>
              <a:ext cx="1781370" cy="799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Always use a spotter when backing heavy equipment and trucks</a:t>
              </a:r>
            </a:p>
          </p:txBody>
        </p:sp>
        <p:sp>
          <p:nvSpPr>
            <p:cNvPr id="63" name="Rectangle 62"/>
            <p:cNvSpPr/>
            <p:nvPr/>
          </p:nvSpPr>
          <p:spPr>
            <a:xfrm>
              <a:off x="6446875" y="4208358"/>
              <a:ext cx="1441673" cy="849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Worker foot traffic should be outside of equipment routes</a:t>
              </a:r>
            </a:p>
          </p:txBody>
        </p:sp>
        <p:sp>
          <p:nvSpPr>
            <p:cNvPr id="64" name="Rectangle 63"/>
            <p:cNvSpPr/>
            <p:nvPr/>
          </p:nvSpPr>
          <p:spPr>
            <a:xfrm>
              <a:off x="2270061" y="5564858"/>
              <a:ext cx="1521106" cy="373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Wear High Visibility reflective work wear</a:t>
              </a:r>
            </a:p>
          </p:txBody>
        </p:sp>
        <p:sp>
          <p:nvSpPr>
            <p:cNvPr id="65" name="Rectangle 64"/>
            <p:cNvSpPr/>
            <p:nvPr/>
          </p:nvSpPr>
          <p:spPr>
            <a:xfrm>
              <a:off x="5450655" y="5344561"/>
              <a:ext cx="1677289" cy="601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Watch out for others in harms way</a:t>
              </a:r>
            </a:p>
          </p:txBody>
        </p:sp>
        <p:sp>
          <p:nvSpPr>
            <p:cNvPr id="67" name="Rectangle 66"/>
            <p:cNvSpPr/>
            <p:nvPr/>
          </p:nvSpPr>
          <p:spPr>
            <a:xfrm>
              <a:off x="5448925" y="1666475"/>
              <a:ext cx="1882445" cy="52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Make sure back-up alarms are working</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3061914"/>
              <a:ext cx="1370075" cy="2598416"/>
              <a:chOff x="5105414" y="3058376"/>
              <a:chExt cx="1370075" cy="2598416"/>
            </a:xfrm>
          </p:grpSpPr>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11</a:t>
            </a:fld>
            <a:endParaRPr lang="en-US" dirty="0"/>
          </a:p>
        </p:txBody>
      </p:sp>
      <p:pic>
        <p:nvPicPr>
          <p:cNvPr id="6" name="Picture 5">
            <a:extLst>
              <a:ext uri="{FF2B5EF4-FFF2-40B4-BE49-F238E27FC236}">
                <a16:creationId xmlns:a16="http://schemas.microsoft.com/office/drawing/2014/main" id="{676289B7-9842-4390-8C98-700ACF226079}"/>
              </a:ext>
            </a:extLst>
          </p:cNvPr>
          <p:cNvPicPr>
            <a:picLocks noChangeAspect="1"/>
          </p:cNvPicPr>
          <p:nvPr/>
        </p:nvPicPr>
        <p:blipFill>
          <a:blip r:embed="rId2"/>
          <a:stretch>
            <a:fillRect/>
          </a:stretch>
        </p:blipFill>
        <p:spPr>
          <a:xfrm>
            <a:off x="3615833" y="1764316"/>
            <a:ext cx="2800049" cy="2706346"/>
          </a:xfrm>
          <a:prstGeom prst="rect">
            <a:avLst/>
          </a:prstGeom>
        </p:spPr>
      </p:pic>
      <p:grpSp>
        <p:nvGrpSpPr>
          <p:cNvPr id="26" name="Group 25">
            <a:extLst>
              <a:ext uri="{FF2B5EF4-FFF2-40B4-BE49-F238E27FC236}">
                <a16:creationId xmlns:a16="http://schemas.microsoft.com/office/drawing/2014/main" id="{87447C24-38D7-4C85-AA21-C03C08B15ACE}"/>
              </a:ext>
            </a:extLst>
          </p:cNvPr>
          <p:cNvGrpSpPr/>
          <p:nvPr/>
        </p:nvGrpSpPr>
        <p:grpSpPr>
          <a:xfrm>
            <a:off x="3456047" y="6319374"/>
            <a:ext cx="2225676" cy="493838"/>
            <a:chOff x="3481562" y="6298812"/>
            <a:chExt cx="2278536" cy="514400"/>
          </a:xfrm>
        </p:grpSpPr>
        <p:pic>
          <p:nvPicPr>
            <p:cNvPr id="28" name="Picture 27">
              <a:extLst>
                <a:ext uri="{FF2B5EF4-FFF2-40B4-BE49-F238E27FC236}">
                  <a16:creationId xmlns:a16="http://schemas.microsoft.com/office/drawing/2014/main" id="{86F900C6-799B-434E-B55B-0166B1F7B449}"/>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29" name="Picture 28">
              <a:extLst>
                <a:ext uri="{FF2B5EF4-FFF2-40B4-BE49-F238E27FC236}">
                  <a16:creationId xmlns:a16="http://schemas.microsoft.com/office/drawing/2014/main" id="{A22094DA-D5A5-4961-9E44-F9419D49FE34}"/>
                </a:ext>
              </a:extLst>
            </p:cNvPr>
            <p:cNvPicPr>
              <a:picLocks noChangeAspect="1"/>
            </p:cNvPicPr>
            <p:nvPr/>
          </p:nvPicPr>
          <p:blipFill>
            <a:blip r:embed="rId4"/>
            <a:stretch>
              <a:fillRect/>
            </a:stretch>
          </p:blipFill>
          <p:spPr>
            <a:xfrm>
              <a:off x="4547131" y="6298812"/>
              <a:ext cx="1212967" cy="514400"/>
            </a:xfrm>
            <a:prstGeom prst="rect">
              <a:avLst/>
            </a:prstGeom>
          </p:spPr>
        </p:pic>
      </p:grpSp>
      <p:pic>
        <p:nvPicPr>
          <p:cNvPr id="3" name="Picture 2">
            <a:extLst>
              <a:ext uri="{FF2B5EF4-FFF2-40B4-BE49-F238E27FC236}">
                <a16:creationId xmlns:a16="http://schemas.microsoft.com/office/drawing/2014/main" id="{AD37279F-B69D-4146-A341-5AFFDA351C6B}"/>
              </a:ext>
            </a:extLst>
          </p:cNvPr>
          <p:cNvPicPr>
            <a:picLocks noChangeAspect="1"/>
          </p:cNvPicPr>
          <p:nvPr/>
        </p:nvPicPr>
        <p:blipFill>
          <a:blip r:embed="rId5"/>
          <a:stretch>
            <a:fillRect/>
          </a:stretch>
        </p:blipFill>
        <p:spPr>
          <a:xfrm>
            <a:off x="255189" y="4544353"/>
            <a:ext cx="1601561" cy="1615049"/>
          </a:xfrm>
          <a:prstGeom prst="rect">
            <a:avLst/>
          </a:prstGeom>
        </p:spPr>
      </p:pic>
    </p:spTree>
    <p:extLst>
      <p:ext uri="{BB962C8B-B14F-4D97-AF65-F5344CB8AC3E}">
        <p14:creationId xmlns:p14="http://schemas.microsoft.com/office/powerpoint/2010/main" val="137014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Yourself</a:t>
            </a:r>
          </a:p>
        </p:txBody>
      </p:sp>
      <p:sp>
        <p:nvSpPr>
          <p:cNvPr id="4" name="Text Placeholder 3"/>
          <p:cNvSpPr>
            <a:spLocks noGrp="1"/>
          </p:cNvSpPr>
          <p:nvPr>
            <p:ph type="body" sz="quarter" idx="13"/>
          </p:nvPr>
        </p:nvSpPr>
        <p:spPr/>
        <p:txBody>
          <a:bodyPr/>
          <a:lstStyle/>
          <a:p>
            <a:r>
              <a:rPr lang="en-US" dirty="0"/>
              <a:t>What can You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812176" y="1478261"/>
            <a:ext cx="7859524" cy="4665248"/>
            <a:chOff x="791565" y="1582403"/>
            <a:chExt cx="7859524" cy="4665248"/>
          </a:xfrm>
        </p:grpSpPr>
        <p:sp>
          <p:nvSpPr>
            <p:cNvPr id="60" name="Rectangle 59"/>
            <p:cNvSpPr/>
            <p:nvPr/>
          </p:nvSpPr>
          <p:spPr>
            <a:xfrm>
              <a:off x="791565" y="2674174"/>
              <a:ext cx="2104755"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Do a safety presentation for your work group</a:t>
              </a:r>
            </a:p>
          </p:txBody>
        </p:sp>
        <p:sp>
          <p:nvSpPr>
            <p:cNvPr id="61" name="Rectangle 60"/>
            <p:cNvSpPr/>
            <p:nvPr/>
          </p:nvSpPr>
          <p:spPr>
            <a:xfrm>
              <a:off x="6524688" y="2702806"/>
              <a:ext cx="2126401" cy="69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Learn another language and </a:t>
              </a:r>
              <a:r>
                <a:rPr lang="en-US" sz="1200" b="1" dirty="0">
                  <a:solidFill>
                    <a:prstClr val="black"/>
                  </a:solidFill>
                  <a:latin typeface="Arial" panose="020B0604020202020204" pitchFamily="34" charset="0"/>
                  <a:cs typeface="Arial" panose="020B0604020202020204" pitchFamily="34" charset="0"/>
                </a:rPr>
                <a:t>do research on other cultures than your own. Diversity = a safer project</a:t>
              </a:r>
            </a:p>
            <a:p>
              <a:r>
                <a:rPr lang="en-US" sz="1200" b="1" dirty="0">
                  <a:solidFill>
                    <a:schemeClr val="tx1"/>
                  </a:solidFill>
                  <a:latin typeface="Arial" panose="020B0604020202020204" pitchFamily="34" charset="0"/>
                  <a:cs typeface="Arial" panose="020B0604020202020204" pitchFamily="34" charset="0"/>
                </a:rPr>
                <a:t>  </a:t>
              </a:r>
            </a:p>
          </p:txBody>
        </p:sp>
        <p:sp>
          <p:nvSpPr>
            <p:cNvPr id="62" name="Rectangle 61"/>
            <p:cNvSpPr/>
            <p:nvPr/>
          </p:nvSpPr>
          <p:spPr>
            <a:xfrm>
              <a:off x="1079582" y="4237744"/>
              <a:ext cx="1652966" cy="763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Get a construction safety certification</a:t>
              </a:r>
            </a:p>
          </p:txBody>
        </p:sp>
        <p:sp>
          <p:nvSpPr>
            <p:cNvPr id="63" name="Rectangle 62"/>
            <p:cNvSpPr/>
            <p:nvPr/>
          </p:nvSpPr>
          <p:spPr>
            <a:xfrm>
              <a:off x="6472701" y="4015338"/>
              <a:ext cx="2126400" cy="1127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Learn how to have tough conversations with your leadership on safety issues/improvements that need to change</a:t>
              </a:r>
            </a:p>
          </p:txBody>
        </p:sp>
        <p:sp>
          <p:nvSpPr>
            <p:cNvPr id="64" name="Rectangle 63"/>
            <p:cNvSpPr/>
            <p:nvPr/>
          </p:nvSpPr>
          <p:spPr>
            <a:xfrm>
              <a:off x="1438011" y="5441159"/>
              <a:ext cx="2433367" cy="699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Dress like a safety minded craft professional</a:t>
              </a:r>
            </a:p>
          </p:txBody>
        </p:sp>
        <p:sp>
          <p:nvSpPr>
            <p:cNvPr id="65" name="Rectangle 64"/>
            <p:cNvSpPr/>
            <p:nvPr/>
          </p:nvSpPr>
          <p:spPr>
            <a:xfrm>
              <a:off x="5449131" y="5352402"/>
              <a:ext cx="2642509" cy="895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Communication is the key to Safe Work. </a:t>
              </a:r>
            </a:p>
            <a:p>
              <a:r>
                <a:rPr lang="en-US" sz="1200" b="1" dirty="0">
                  <a:solidFill>
                    <a:schemeClr val="tx1"/>
                  </a:solidFill>
                  <a:latin typeface="Arial" panose="020B0604020202020204" pitchFamily="34" charset="0"/>
                  <a:cs typeface="Arial" panose="020B0604020202020204" pitchFamily="34" charset="0"/>
                </a:rPr>
                <a:t>Study, practice, and learn how to communicate more effectively</a:t>
              </a:r>
            </a:p>
          </p:txBody>
        </p:sp>
        <p:sp>
          <p:nvSpPr>
            <p:cNvPr id="66" name="Rectangle 65"/>
            <p:cNvSpPr/>
            <p:nvPr/>
          </p:nvSpPr>
          <p:spPr>
            <a:xfrm>
              <a:off x="1373773" y="1787853"/>
              <a:ext cx="2498169" cy="405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Become a Competent Person</a:t>
              </a:r>
            </a:p>
          </p:txBody>
        </p:sp>
        <p:sp>
          <p:nvSpPr>
            <p:cNvPr id="67" name="Rectangle 66"/>
            <p:cNvSpPr/>
            <p:nvPr/>
          </p:nvSpPr>
          <p:spPr>
            <a:xfrm>
              <a:off x="5469732" y="1582403"/>
              <a:ext cx="2498169" cy="569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Learn how to see upcoming risks when reading a schedule</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12</a:t>
            </a:fld>
            <a:endParaRPr lang="en-US" dirty="0"/>
          </a:p>
        </p:txBody>
      </p:sp>
      <p:pic>
        <p:nvPicPr>
          <p:cNvPr id="3" name="Picture 2">
            <a:extLst>
              <a:ext uri="{FF2B5EF4-FFF2-40B4-BE49-F238E27FC236}">
                <a16:creationId xmlns:a16="http://schemas.microsoft.com/office/drawing/2014/main" id="{4CA3218A-2192-4601-8B4E-AD963B0056B7}"/>
              </a:ext>
            </a:extLst>
          </p:cNvPr>
          <p:cNvPicPr>
            <a:picLocks noChangeAspect="1"/>
          </p:cNvPicPr>
          <p:nvPr/>
        </p:nvPicPr>
        <p:blipFill>
          <a:blip r:embed="rId2"/>
          <a:stretch>
            <a:fillRect/>
          </a:stretch>
        </p:blipFill>
        <p:spPr>
          <a:xfrm rot="21435629">
            <a:off x="3208845" y="2394397"/>
            <a:ext cx="2788368" cy="26517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8" name="Group 27">
            <a:extLst>
              <a:ext uri="{FF2B5EF4-FFF2-40B4-BE49-F238E27FC236}">
                <a16:creationId xmlns:a16="http://schemas.microsoft.com/office/drawing/2014/main" id="{1A3D4F19-A200-4795-A258-124946001EBB}"/>
              </a:ext>
            </a:extLst>
          </p:cNvPr>
          <p:cNvGrpSpPr/>
          <p:nvPr/>
        </p:nvGrpSpPr>
        <p:grpSpPr>
          <a:xfrm>
            <a:off x="3456047" y="6319374"/>
            <a:ext cx="2225676" cy="493838"/>
            <a:chOff x="3481562" y="6298812"/>
            <a:chExt cx="2278536" cy="514400"/>
          </a:xfrm>
        </p:grpSpPr>
        <p:pic>
          <p:nvPicPr>
            <p:cNvPr id="29" name="Picture 28">
              <a:extLst>
                <a:ext uri="{FF2B5EF4-FFF2-40B4-BE49-F238E27FC236}">
                  <a16:creationId xmlns:a16="http://schemas.microsoft.com/office/drawing/2014/main" id="{ACFE2F2E-10EE-479F-B127-65D3965DE03D}"/>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0" name="Picture 29">
              <a:extLst>
                <a:ext uri="{FF2B5EF4-FFF2-40B4-BE49-F238E27FC236}">
                  <a16:creationId xmlns:a16="http://schemas.microsoft.com/office/drawing/2014/main" id="{2FB7EB44-7794-4A1B-8B7D-BE29CBAB24B9}"/>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89005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4"/>
          </p:nvPr>
        </p:nvSpPr>
        <p:spPr>
          <a:prstGeom prst="rect">
            <a:avLst/>
          </a:prstGeom>
        </p:spPr>
        <p:txBody>
          <a:bodyPr/>
          <a:lstStyle/>
          <a:p>
            <a:fld id="{2083E393-C0BF-4ED8-8545-7E4C90AFF831}" type="slidenum">
              <a:rPr lang="en-US" smtClean="0"/>
              <a:pPr/>
              <a:t>13</a:t>
            </a:fld>
            <a:endParaRPr lang="en-US" dirty="0"/>
          </a:p>
        </p:txBody>
      </p:sp>
      <p:sp>
        <p:nvSpPr>
          <p:cNvPr id="4" name="Footer Placeholder 3"/>
          <p:cNvSpPr>
            <a:spLocks noGrp="1"/>
          </p:cNvSpPr>
          <p:nvPr>
            <p:ph type="ftr" sz="quarter" idx="11"/>
          </p:nvPr>
        </p:nvSpPr>
        <p:spPr>
          <a:prstGeom prst="rect">
            <a:avLst/>
          </a:prstGeom>
        </p:spPr>
        <p:txBody>
          <a:bodyPr/>
          <a:lstStyle/>
          <a:p>
            <a:r>
              <a:rPr lang="en-GB" dirty="0"/>
              <a:t>© 2019 Willis Towers Watson. All rights reserved. </a:t>
            </a:r>
            <a:endParaRPr lang="en-US" dirty="0"/>
          </a:p>
        </p:txBody>
      </p:sp>
      <p:grpSp>
        <p:nvGrpSpPr>
          <p:cNvPr id="5" name="Group 4">
            <a:extLst>
              <a:ext uri="{FF2B5EF4-FFF2-40B4-BE49-F238E27FC236}">
                <a16:creationId xmlns:a16="http://schemas.microsoft.com/office/drawing/2014/main" id="{A85CCF01-C516-4DB0-BCC2-6D6776E3655D}"/>
              </a:ext>
            </a:extLst>
          </p:cNvPr>
          <p:cNvGrpSpPr/>
          <p:nvPr/>
        </p:nvGrpSpPr>
        <p:grpSpPr>
          <a:xfrm>
            <a:off x="1261486" y="2348265"/>
            <a:ext cx="3493393" cy="926158"/>
            <a:chOff x="3481562" y="6298812"/>
            <a:chExt cx="2278536" cy="514400"/>
          </a:xfrm>
        </p:grpSpPr>
        <p:pic>
          <p:nvPicPr>
            <p:cNvPr id="6" name="Picture 5">
              <a:extLst>
                <a:ext uri="{FF2B5EF4-FFF2-40B4-BE49-F238E27FC236}">
                  <a16:creationId xmlns:a16="http://schemas.microsoft.com/office/drawing/2014/main" id="{D37A0E95-1261-43B2-86FF-FB80CCDD0BC0}"/>
                </a:ext>
              </a:extLst>
            </p:cNvPr>
            <p:cNvPicPr>
              <a:picLocks noChangeAspect="1"/>
            </p:cNvPicPr>
            <p:nvPr/>
          </p:nvPicPr>
          <p:blipFill>
            <a:blip r:embed="rId2"/>
            <a:stretch>
              <a:fillRect/>
            </a:stretch>
          </p:blipFill>
          <p:spPr>
            <a:xfrm>
              <a:off x="3481562" y="6304058"/>
              <a:ext cx="1054308" cy="509153"/>
            </a:xfrm>
            <a:prstGeom prst="rect">
              <a:avLst/>
            </a:prstGeom>
          </p:spPr>
        </p:pic>
        <p:pic>
          <p:nvPicPr>
            <p:cNvPr id="7" name="Picture 6">
              <a:extLst>
                <a:ext uri="{FF2B5EF4-FFF2-40B4-BE49-F238E27FC236}">
                  <a16:creationId xmlns:a16="http://schemas.microsoft.com/office/drawing/2014/main" id="{E9A50DF5-BE79-43FB-9353-EC3DD73ACBF5}"/>
                </a:ext>
              </a:extLst>
            </p:cNvPr>
            <p:cNvPicPr>
              <a:picLocks noChangeAspect="1"/>
            </p:cNvPicPr>
            <p:nvPr/>
          </p:nvPicPr>
          <p:blipFill>
            <a:blip r:embed="rId3"/>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392453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a:t>Working in Construction can be Dangerous</a:t>
            </a:r>
            <a:endParaRPr lang="en-GB" dirty="0"/>
          </a:p>
        </p:txBody>
      </p:sp>
      <p:sp>
        <p:nvSpPr>
          <p:cNvPr id="3" name="Text Placeholder 2"/>
          <p:cNvSpPr>
            <a:spLocks noGrp="1"/>
          </p:cNvSpPr>
          <p:nvPr>
            <p:ph type="body" sz="quarter" idx="13"/>
          </p:nvPr>
        </p:nvSpPr>
        <p:spPr/>
        <p:txBody>
          <a:bodyPr/>
          <a:lstStyle/>
          <a:p>
            <a:r>
              <a:rPr lang="en-US" dirty="0"/>
              <a:t>2017 Bureau of Labor Statistics for the Construction Industry</a:t>
            </a:r>
          </a:p>
        </p:txBody>
      </p:sp>
      <p:sp>
        <p:nvSpPr>
          <p:cNvPr id="4" name="Slide Number Placeholder 3"/>
          <p:cNvSpPr>
            <a:spLocks noGrp="1"/>
          </p:cNvSpPr>
          <p:nvPr>
            <p:ph type="sldNum" sz="quarter" idx="4"/>
          </p:nvPr>
        </p:nvSpPr>
        <p:spPr/>
        <p:txBody>
          <a:bodyPr/>
          <a:lstStyle/>
          <a:p>
            <a:fld id="{830D4EF1-2FB9-4CDA-AD22-D945B346B2F0}" type="slidenum">
              <a:rPr lang="en-GB" smtClean="0"/>
              <a:pPr/>
              <a:t>2</a:t>
            </a:fld>
            <a:endParaRPr lang="en-GB"/>
          </a:p>
        </p:txBody>
      </p:sp>
      <p:sp>
        <p:nvSpPr>
          <p:cNvPr id="2" name="Footer Placeholder 1"/>
          <p:cNvSpPr>
            <a:spLocks noGrp="1"/>
          </p:cNvSpPr>
          <p:nvPr>
            <p:ph type="ftr" sz="quarter" idx="3"/>
          </p:nvPr>
        </p:nvSpPr>
        <p:spPr/>
        <p:txBody>
          <a:bodyPr/>
          <a:lstStyle/>
          <a:p>
            <a:r>
              <a:rPr lang="en-GB" dirty="0"/>
              <a:t>© 2019 Willis Towers Watson. All rights reserved.</a:t>
            </a:r>
            <a:endParaRPr lang="en-US" dirty="0"/>
          </a:p>
        </p:txBody>
      </p:sp>
      <p:sp>
        <p:nvSpPr>
          <p:cNvPr id="21506" name="Rectangle 7"/>
          <p:cNvSpPr>
            <a:spLocks noChangeArrowheads="1"/>
          </p:cNvSpPr>
          <p:nvPr/>
        </p:nvSpPr>
        <p:spPr bwMode="auto">
          <a:xfrm>
            <a:off x="1214438" y="1189990"/>
            <a:ext cx="2047875" cy="2209800"/>
          </a:xfrm>
          <a:prstGeom prst="rect">
            <a:avLst/>
          </a:prstGeom>
          <a:solidFill>
            <a:schemeClr val="tx1"/>
          </a:solidFill>
          <a:ln w="1270" cap="sq">
            <a:solidFill>
              <a:schemeClr val="tx1"/>
            </a:solidFill>
            <a:miter lim="800000"/>
            <a:headEnd/>
            <a:tailEnd/>
          </a:ln>
        </p:spPr>
        <p:txBody>
          <a:bodyPr vert="horz" wrap="square" lIns="91440" tIns="114300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100" dirty="0">
                <a:solidFill>
                  <a:schemeClr val="bg1"/>
                </a:solidFill>
                <a:latin typeface="Arial" pitchFamily="34" charset="0"/>
              </a:rPr>
              <a:t>Construction Industry Fatalities during 2017</a:t>
            </a:r>
            <a:endParaRPr kumimoji="0" lang="en-GB" sz="1800" b="0" i="0" u="none" strike="noStrike" cap="none" normalizeH="0" baseline="0" dirty="0">
              <a:ln>
                <a:noFill/>
              </a:ln>
              <a:solidFill>
                <a:schemeClr val="bg1"/>
              </a:solidFill>
              <a:effectLst/>
              <a:latin typeface="Arial" pitchFamily="34" charset="0"/>
            </a:endParaRPr>
          </a:p>
        </p:txBody>
      </p:sp>
      <p:sp>
        <p:nvSpPr>
          <p:cNvPr id="21508" name="Rectangle 7"/>
          <p:cNvSpPr>
            <a:spLocks noChangeArrowheads="1"/>
          </p:cNvSpPr>
          <p:nvPr/>
        </p:nvSpPr>
        <p:spPr bwMode="auto">
          <a:xfrm>
            <a:off x="3450935" y="1189990"/>
            <a:ext cx="2047875" cy="2209800"/>
          </a:xfrm>
          <a:prstGeom prst="rect">
            <a:avLst/>
          </a:prstGeom>
          <a:solidFill>
            <a:schemeClr val="accent1"/>
          </a:solidFill>
          <a:ln w="1270" cap="sq">
            <a:solidFill>
              <a:schemeClr val="accent1"/>
            </a:solidFill>
            <a:miter lim="800000"/>
            <a:headEnd/>
            <a:tailEnd/>
          </a:ln>
        </p:spPr>
        <p:txBody>
          <a:bodyPr vert="horz" wrap="square" lIns="91440" tIns="114300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bg1"/>
                </a:solidFill>
                <a:effectLst/>
                <a:latin typeface="Arial" pitchFamily="34" charset="0"/>
              </a:rPr>
              <a:t>Were work-related fatal falls to a lower level</a:t>
            </a:r>
            <a:endParaRPr kumimoji="0" lang="en-GB" sz="1800" b="0" i="0" u="none" strike="noStrike" cap="none" normalizeH="0" baseline="0" dirty="0">
              <a:ln>
                <a:noFill/>
              </a:ln>
              <a:solidFill>
                <a:schemeClr val="bg1"/>
              </a:solidFill>
              <a:effectLst/>
              <a:latin typeface="Arial" pitchFamily="34" charset="0"/>
            </a:endParaRPr>
          </a:p>
        </p:txBody>
      </p:sp>
      <p:sp>
        <p:nvSpPr>
          <p:cNvPr id="21509" name="Rectangle 7"/>
          <p:cNvSpPr>
            <a:spLocks noChangeArrowheads="1"/>
          </p:cNvSpPr>
          <p:nvPr/>
        </p:nvSpPr>
        <p:spPr bwMode="auto">
          <a:xfrm>
            <a:off x="5673725" y="1189990"/>
            <a:ext cx="2047875" cy="2209800"/>
          </a:xfrm>
          <a:prstGeom prst="rect">
            <a:avLst/>
          </a:prstGeom>
          <a:solidFill>
            <a:schemeClr val="accent5"/>
          </a:solidFill>
          <a:ln w="1270" cap="sq">
            <a:solidFill>
              <a:schemeClr val="accent5"/>
            </a:solidFill>
            <a:miter lim="800000"/>
            <a:headEnd/>
            <a:tailEnd/>
          </a:ln>
        </p:spPr>
        <p:txBody>
          <a:bodyPr vert="horz" wrap="square" lIns="91440" tIns="1143000" rIns="91440" bIns="45720" numCol="1" anchor="t" anchorCtr="0" compatLnSpc="1">
            <a:prstTxWarp prst="textNoShape">
              <a:avLst/>
            </a:prstTxWarp>
          </a:bodyPr>
          <a:lstStyle/>
          <a:p>
            <a:pPr lvl="0" fontAlgn="base">
              <a:spcBef>
                <a:spcPct val="0"/>
              </a:spcBef>
              <a:spcAft>
                <a:spcPct val="0"/>
              </a:spcAft>
            </a:pPr>
            <a:endParaRPr lang="en-US" sz="1100" dirty="0">
              <a:solidFill>
                <a:schemeClr val="bg1"/>
              </a:solidFill>
              <a:latin typeface="Arial" pitchFamily="34" charset="0"/>
            </a:endParaRPr>
          </a:p>
        </p:txBody>
      </p:sp>
      <p:sp>
        <p:nvSpPr>
          <p:cNvPr id="21510" name="Rectangle 23"/>
          <p:cNvSpPr>
            <a:spLocks noChangeArrowheads="1"/>
          </p:cNvSpPr>
          <p:nvPr/>
        </p:nvSpPr>
        <p:spPr bwMode="auto">
          <a:xfrm>
            <a:off x="4529138" y="3558540"/>
            <a:ext cx="3192462" cy="1003300"/>
          </a:xfrm>
          <a:prstGeom prst="rect">
            <a:avLst/>
          </a:prstGeom>
          <a:solidFill>
            <a:schemeClr val="accent4"/>
          </a:solidFill>
          <a:ln w="1270" cap="sq">
            <a:solidFill>
              <a:schemeClr val="accent4"/>
            </a:solidFill>
            <a:miter lim="800000"/>
            <a:headEnd/>
            <a:tailEnd/>
          </a:ln>
        </p:spPr>
        <p:txBody>
          <a:bodyPr vert="horz" wrap="square" lIns="137160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GB" sz="1000" dirty="0">
                <a:solidFill>
                  <a:schemeClr val="bg1"/>
                </a:solidFill>
                <a:latin typeface="Arial" pitchFamily="34" charset="0"/>
              </a:rPr>
              <a:t>Trench related fatalities 2017</a:t>
            </a:r>
          </a:p>
          <a:p>
            <a:pPr marL="0" marR="0" lvl="0" indent="0" defTabSz="914400" rtl="0" eaLnBrk="1" fontAlgn="base" latinLnBrk="0" hangingPunct="1">
              <a:lnSpc>
                <a:spcPct val="100000"/>
              </a:lnSpc>
              <a:spcBef>
                <a:spcPct val="0"/>
              </a:spcBef>
              <a:spcAft>
                <a:spcPct val="0"/>
              </a:spcAft>
              <a:buClrTx/>
              <a:buSzTx/>
              <a:buFontTx/>
              <a:buNone/>
              <a:tabLst/>
            </a:pPr>
            <a:r>
              <a:rPr lang="en-GB" sz="1000" dirty="0">
                <a:solidFill>
                  <a:schemeClr val="bg1"/>
                </a:solidFill>
                <a:latin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bg1"/>
                </a:solidFill>
                <a:effectLst/>
                <a:latin typeface="Arial" pitchFamily="34" charset="0"/>
              </a:rPr>
              <a:t>OSHA’s 2019 National Emphasis Program </a:t>
            </a:r>
            <a:r>
              <a:rPr lang="en-GB" sz="1000" dirty="0">
                <a:solidFill>
                  <a:schemeClr val="bg1"/>
                </a:solidFill>
                <a:latin typeface="Arial" pitchFamily="34" charset="0"/>
              </a:rPr>
              <a:t>REDUCE</a:t>
            </a:r>
            <a:endParaRPr kumimoji="0" lang="en-GB" sz="1800" b="0" i="0" u="none" strike="noStrike" cap="none" normalizeH="0" baseline="0" dirty="0">
              <a:ln>
                <a:noFill/>
              </a:ln>
              <a:solidFill>
                <a:schemeClr val="bg1"/>
              </a:solidFill>
              <a:effectLst/>
              <a:latin typeface="Arial" pitchFamily="34" charset="0"/>
            </a:endParaRPr>
          </a:p>
        </p:txBody>
      </p:sp>
      <p:sp>
        <p:nvSpPr>
          <p:cNvPr id="21511" name="Rectangle 23"/>
          <p:cNvSpPr>
            <a:spLocks noChangeArrowheads="1"/>
          </p:cNvSpPr>
          <p:nvPr/>
        </p:nvSpPr>
        <p:spPr bwMode="auto">
          <a:xfrm>
            <a:off x="1203924" y="4768214"/>
            <a:ext cx="3202976" cy="1347913"/>
          </a:xfrm>
          <a:prstGeom prst="rect">
            <a:avLst/>
          </a:prstGeom>
          <a:solidFill>
            <a:schemeClr val="accent2"/>
          </a:solidFill>
          <a:ln w="1270" cap="sq">
            <a:solidFill>
              <a:schemeClr val="accent2"/>
            </a:solidFill>
            <a:miter lim="800000"/>
            <a:headEnd/>
            <a:tailEnd/>
          </a:ln>
        </p:spPr>
        <p:txBody>
          <a:bodyPr vert="horz" wrap="square" lIns="91440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lang="en-GB" sz="1000" dirty="0">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GB" sz="1000" dirty="0">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GB" sz="1000" dirty="0">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en-GB" sz="1000" dirty="0">
              <a:latin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GB" sz="1100" dirty="0">
                <a:latin typeface="Arial" pitchFamily="34" charset="0"/>
              </a:rPr>
              <a:t>of workers have at least one significant workplace fatigue risk factor, 80% have 2 or more</a:t>
            </a:r>
            <a:r>
              <a:rPr lang="en-GB" sz="1000" dirty="0">
                <a:latin typeface="Arial" pitchFamily="34" charset="0"/>
              </a:rPr>
              <a:t>.</a:t>
            </a:r>
            <a:endParaRPr kumimoji="0" lang="en-GB" sz="1800" b="0" i="0" u="none" strike="noStrike" cap="none" normalizeH="0" baseline="0" dirty="0">
              <a:ln>
                <a:noFill/>
              </a:ln>
              <a:effectLst/>
              <a:latin typeface="Arial" pitchFamily="34" charset="0"/>
            </a:endParaRPr>
          </a:p>
        </p:txBody>
      </p:sp>
      <p:sp>
        <p:nvSpPr>
          <p:cNvPr id="21512" name="Rectangle 23"/>
          <p:cNvSpPr>
            <a:spLocks noChangeArrowheads="1"/>
          </p:cNvSpPr>
          <p:nvPr/>
        </p:nvSpPr>
        <p:spPr bwMode="auto">
          <a:xfrm>
            <a:off x="4529138" y="4768214"/>
            <a:ext cx="3192462" cy="1347913"/>
          </a:xfrm>
          <a:prstGeom prst="rect">
            <a:avLst/>
          </a:prstGeom>
          <a:noFill/>
          <a:ln w="1270" cap="sq">
            <a:solidFill>
              <a:schemeClr val="tx2"/>
            </a:solidFill>
            <a:miter lim="800000"/>
            <a:headEnd/>
            <a:tailEnd/>
          </a:ln>
        </p:spPr>
        <p:txBody>
          <a:bodyPr vert="horz" wrap="square" lIns="91440" tIns="91440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effectLst/>
                <a:latin typeface="Arial" pitchFamily="34" charset="0"/>
              </a:rPr>
              <a:t>Number of Construction </a:t>
            </a:r>
            <a:r>
              <a:rPr lang="en-GB" sz="1100" b="1" dirty="0">
                <a:latin typeface="Arial" pitchFamily="34" charset="0"/>
              </a:rPr>
              <a:t>W</a:t>
            </a:r>
            <a:r>
              <a:rPr kumimoji="0" lang="en-GB" sz="1100" b="1" i="0" u="none" strike="noStrike" cap="none" normalizeH="0" baseline="0" dirty="0">
                <a:ln>
                  <a:noFill/>
                </a:ln>
                <a:effectLst/>
                <a:latin typeface="Arial" pitchFamily="34" charset="0"/>
              </a:rPr>
              <a:t>orkers who should go home everyday</a:t>
            </a:r>
          </a:p>
        </p:txBody>
      </p:sp>
      <p:sp>
        <p:nvSpPr>
          <p:cNvPr id="21513" name="TextBox 17"/>
          <p:cNvSpPr txBox="1">
            <a:spLocks noChangeArrowheads="1"/>
          </p:cNvSpPr>
          <p:nvPr/>
        </p:nvSpPr>
        <p:spPr bwMode="auto">
          <a:xfrm>
            <a:off x="1222375" y="1172528"/>
            <a:ext cx="2225675"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8000" dirty="0">
                <a:solidFill>
                  <a:schemeClr val="bg1"/>
                </a:solidFill>
                <a:latin typeface="Arial" pitchFamily="34" charset="0"/>
              </a:rPr>
              <a:t>971</a:t>
            </a:r>
            <a:endParaRPr kumimoji="0" lang="en-GB" sz="1800" b="0" i="0" u="none" strike="noStrike" cap="none" normalizeH="0" baseline="0" dirty="0">
              <a:ln>
                <a:noFill/>
              </a:ln>
              <a:solidFill>
                <a:schemeClr val="bg1"/>
              </a:solidFill>
              <a:effectLst/>
              <a:latin typeface="Arial" pitchFamily="34" charset="0"/>
            </a:endParaRPr>
          </a:p>
        </p:txBody>
      </p:sp>
      <p:sp>
        <p:nvSpPr>
          <p:cNvPr id="21514" name="TextBox 17"/>
          <p:cNvSpPr txBox="1">
            <a:spLocks noChangeArrowheads="1"/>
          </p:cNvSpPr>
          <p:nvPr/>
        </p:nvSpPr>
        <p:spPr bwMode="auto">
          <a:xfrm>
            <a:off x="3454110" y="1172528"/>
            <a:ext cx="2225675"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0" b="0" i="0" u="none" strike="noStrike" cap="none" normalizeH="0" baseline="0" dirty="0">
                <a:ln>
                  <a:noFill/>
                </a:ln>
                <a:solidFill>
                  <a:schemeClr val="bg1"/>
                </a:solidFill>
                <a:effectLst/>
                <a:latin typeface="Arial" pitchFamily="34" charset="0"/>
              </a:rPr>
              <a:t>366</a:t>
            </a:r>
            <a:endParaRPr kumimoji="0" lang="en-GB" sz="1800" b="0" i="0" u="none" strike="noStrike" cap="none" normalizeH="0" baseline="0" dirty="0">
              <a:ln>
                <a:noFill/>
              </a:ln>
              <a:solidFill>
                <a:schemeClr val="bg1"/>
              </a:solidFill>
              <a:effectLst/>
              <a:latin typeface="Arial" pitchFamily="34" charset="0"/>
            </a:endParaRPr>
          </a:p>
        </p:txBody>
      </p:sp>
      <p:sp>
        <p:nvSpPr>
          <p:cNvPr id="21515" name="TextBox 17"/>
          <p:cNvSpPr txBox="1">
            <a:spLocks noChangeArrowheads="1"/>
          </p:cNvSpPr>
          <p:nvPr/>
        </p:nvSpPr>
        <p:spPr bwMode="auto">
          <a:xfrm>
            <a:off x="5681663" y="1172528"/>
            <a:ext cx="2225675"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7200" dirty="0">
                <a:solidFill>
                  <a:schemeClr val="bg1"/>
                </a:solidFill>
                <a:latin typeface="Arial" pitchFamily="34" charset="0"/>
              </a:rPr>
              <a:t>37%</a:t>
            </a:r>
            <a:endParaRPr kumimoji="0" lang="en-GB" sz="7200" b="0" i="0" u="none" strike="noStrike" cap="none" normalizeH="0" baseline="0" dirty="0">
              <a:ln>
                <a:noFill/>
              </a:ln>
              <a:solidFill>
                <a:schemeClr val="bg1"/>
              </a:solidFill>
              <a:effectLst/>
              <a:latin typeface="Arial" pitchFamily="34" charset="0"/>
            </a:endParaRPr>
          </a:p>
        </p:txBody>
      </p:sp>
      <p:sp>
        <p:nvSpPr>
          <p:cNvPr id="21517" name="TextBox 17"/>
          <p:cNvSpPr txBox="1">
            <a:spLocks noChangeArrowheads="1"/>
          </p:cNvSpPr>
          <p:nvPr/>
        </p:nvSpPr>
        <p:spPr bwMode="auto">
          <a:xfrm>
            <a:off x="4494213" y="3352165"/>
            <a:ext cx="2225675"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0" b="0" i="0" u="none" strike="noStrike" cap="none" normalizeH="0" baseline="0" dirty="0">
                <a:ln>
                  <a:noFill/>
                </a:ln>
                <a:solidFill>
                  <a:schemeClr val="bg1"/>
                </a:solidFill>
                <a:effectLst/>
                <a:latin typeface="Arial" pitchFamily="34" charset="0"/>
              </a:rPr>
              <a:t>19</a:t>
            </a:r>
            <a:endParaRPr kumimoji="0" lang="en-GB" sz="1800" b="0" i="0" u="none" strike="noStrike" cap="none" normalizeH="0" baseline="0" dirty="0">
              <a:ln>
                <a:noFill/>
              </a:ln>
              <a:solidFill>
                <a:schemeClr val="bg1"/>
              </a:solidFill>
              <a:effectLst/>
              <a:latin typeface="Arial" pitchFamily="34" charset="0"/>
            </a:endParaRPr>
          </a:p>
        </p:txBody>
      </p:sp>
      <p:sp>
        <p:nvSpPr>
          <p:cNvPr id="21518" name="TextBox 17"/>
          <p:cNvSpPr txBox="1">
            <a:spLocks noChangeArrowheads="1"/>
          </p:cNvSpPr>
          <p:nvPr/>
        </p:nvSpPr>
        <p:spPr bwMode="auto">
          <a:xfrm>
            <a:off x="1203925" y="4580283"/>
            <a:ext cx="1870201"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6600" dirty="0">
                <a:latin typeface="Arial" pitchFamily="34" charset="0"/>
              </a:rPr>
              <a:t>97%</a:t>
            </a:r>
            <a:endParaRPr kumimoji="0" lang="en-GB" sz="6600" b="0" i="0" u="none" strike="noStrike" cap="none" normalizeH="0" baseline="0" dirty="0">
              <a:ln>
                <a:noFill/>
              </a:ln>
              <a:effectLst/>
              <a:latin typeface="Arial" pitchFamily="34" charset="0"/>
            </a:endParaRPr>
          </a:p>
        </p:txBody>
      </p:sp>
      <p:sp>
        <p:nvSpPr>
          <p:cNvPr id="23"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schemeClr val="tx1"/>
              </a:solidFill>
            </a:endParaRPr>
          </a:p>
        </p:txBody>
      </p:sp>
      <p:sp>
        <p:nvSpPr>
          <p:cNvPr id="5" name="TextBox 4"/>
          <p:cNvSpPr txBox="1"/>
          <p:nvPr/>
        </p:nvSpPr>
        <p:spPr>
          <a:xfrm>
            <a:off x="5681663" y="2480600"/>
            <a:ext cx="2039937" cy="923330"/>
          </a:xfrm>
          <a:prstGeom prst="rect">
            <a:avLst/>
          </a:prstGeom>
          <a:noFill/>
        </p:spPr>
        <p:txBody>
          <a:bodyPr wrap="square" rtlCol="0">
            <a:spAutoFit/>
          </a:bodyPr>
          <a:lstStyle/>
          <a:p>
            <a:r>
              <a:rPr lang="en-US" dirty="0">
                <a:solidFill>
                  <a:schemeClr val="bg1"/>
                </a:solidFill>
              </a:rPr>
              <a:t>Fatal Falls from a height of 15 feet or less</a:t>
            </a:r>
          </a:p>
        </p:txBody>
      </p:sp>
      <p:sp>
        <p:nvSpPr>
          <p:cNvPr id="22" name="Rectangle 23"/>
          <p:cNvSpPr>
            <a:spLocks noChangeArrowheads="1"/>
          </p:cNvSpPr>
          <p:nvPr/>
        </p:nvSpPr>
        <p:spPr bwMode="auto">
          <a:xfrm>
            <a:off x="1210743" y="3559025"/>
            <a:ext cx="3192462" cy="1002816"/>
          </a:xfrm>
          <a:prstGeom prst="rect">
            <a:avLst/>
          </a:prstGeom>
          <a:noFill/>
          <a:ln w="1270" cap="sq">
            <a:solidFill>
              <a:schemeClr val="accent6"/>
            </a:solidFill>
            <a:miter lim="800000"/>
            <a:headEnd/>
            <a:tailEnd/>
          </a:ln>
        </p:spPr>
        <p:txBody>
          <a:bodyPr vert="horz" wrap="square" lIns="1920240" tIns="45720" rIns="91440" bIns="45720" numCol="1" anchor="ctr" anchorCtr="0" compatLnSpc="1">
            <a:prstTxWarp prst="textNoShape">
              <a:avLst/>
            </a:prstTxWarp>
          </a:bodyPr>
          <a:lstStyle/>
          <a:p>
            <a:r>
              <a:rPr lang="en-US" sz="1100" b="1" dirty="0">
                <a:latin typeface="Arial" panose="020B0604020202020204" pitchFamily="34" charset="0"/>
                <a:cs typeface="Arial" panose="020B0604020202020204" pitchFamily="34" charset="0"/>
              </a:rPr>
              <a:t>Cost per week </a:t>
            </a:r>
          </a:p>
          <a:p>
            <a:r>
              <a:rPr lang="en-US" sz="1100" dirty="0">
                <a:latin typeface="Arial" panose="020B0604020202020204" pitchFamily="34" charset="0"/>
                <a:cs typeface="Arial" panose="020B0604020202020204" pitchFamily="34" charset="0"/>
              </a:rPr>
              <a:t>for serious, </a:t>
            </a:r>
          </a:p>
          <a:p>
            <a:r>
              <a:rPr lang="en-US" sz="1100" dirty="0">
                <a:latin typeface="Arial" panose="020B0604020202020204" pitchFamily="34" charset="0"/>
                <a:cs typeface="Arial" panose="020B0604020202020204" pitchFamily="34" charset="0"/>
              </a:rPr>
              <a:t>non-fatal injuries</a:t>
            </a:r>
          </a:p>
          <a:p>
            <a:r>
              <a:rPr lang="en-US" sz="1100" dirty="0">
                <a:latin typeface="Arial" panose="020B0604020202020204" pitchFamily="34" charset="0"/>
                <a:cs typeface="Arial" panose="020B0604020202020204" pitchFamily="34" charset="0"/>
              </a:rPr>
              <a:t>in the construction industry</a:t>
            </a:r>
            <a:endParaRPr lang="en-GB" sz="1100" dirty="0">
              <a:latin typeface="Arial" panose="020B0604020202020204" pitchFamily="34" charset="0"/>
              <a:cs typeface="Arial" panose="020B0604020202020204" pitchFamily="34" charset="0"/>
            </a:endParaRPr>
          </a:p>
        </p:txBody>
      </p:sp>
      <p:sp>
        <p:nvSpPr>
          <p:cNvPr id="24" name="TextBox 17"/>
          <p:cNvSpPr txBox="1">
            <a:spLocks noChangeArrowheads="1"/>
          </p:cNvSpPr>
          <p:nvPr/>
        </p:nvSpPr>
        <p:spPr bwMode="auto">
          <a:xfrm>
            <a:off x="1456480" y="3582075"/>
            <a:ext cx="2225675" cy="7387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4800" dirty="0">
                <a:solidFill>
                  <a:schemeClr val="accent3"/>
                </a:solidFill>
                <a:latin typeface="Arial" pitchFamily="34" charset="0"/>
              </a:rPr>
              <a:t>$1B</a:t>
            </a:r>
            <a:endParaRPr kumimoji="0" lang="en-GB" sz="4800" b="0" i="0" u="none" strike="noStrike" cap="none" normalizeH="0" baseline="0" dirty="0">
              <a:ln>
                <a:noFill/>
              </a:ln>
              <a:solidFill>
                <a:schemeClr val="accent3"/>
              </a:solidFill>
              <a:effectLst/>
              <a:latin typeface="Arial" pitchFamily="34" charset="0"/>
            </a:endParaRPr>
          </a:p>
        </p:txBody>
      </p:sp>
      <p:sp>
        <p:nvSpPr>
          <p:cNvPr id="25" name="TextBox 17">
            <a:extLst>
              <a:ext uri="{FF2B5EF4-FFF2-40B4-BE49-F238E27FC236}">
                <a16:creationId xmlns:a16="http://schemas.microsoft.com/office/drawing/2014/main" id="{DA549B49-7B6B-422E-B900-38451126372D}"/>
              </a:ext>
            </a:extLst>
          </p:cNvPr>
          <p:cNvSpPr txBox="1">
            <a:spLocks noChangeArrowheads="1"/>
          </p:cNvSpPr>
          <p:nvPr/>
        </p:nvSpPr>
        <p:spPr bwMode="auto">
          <a:xfrm>
            <a:off x="4563709" y="4663441"/>
            <a:ext cx="2463897" cy="1022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6600" dirty="0">
                <a:solidFill>
                  <a:srgbClr val="702082"/>
                </a:solidFill>
                <a:latin typeface="Arial" pitchFamily="34" charset="0"/>
              </a:rPr>
              <a:t>100%</a:t>
            </a:r>
            <a:endParaRPr kumimoji="0" lang="en-GB" sz="6600" b="0" i="0" u="none" strike="noStrike" cap="none" normalizeH="0" baseline="0" dirty="0">
              <a:ln>
                <a:noFill/>
              </a:ln>
              <a:solidFill>
                <a:srgbClr val="702082"/>
              </a:solidFill>
              <a:effectLst/>
              <a:latin typeface="Arial" pitchFamily="34" charset="0"/>
            </a:endParaRPr>
          </a:p>
        </p:txBody>
      </p:sp>
      <p:grpSp>
        <p:nvGrpSpPr>
          <p:cNvPr id="10" name="Group 9">
            <a:extLst>
              <a:ext uri="{FF2B5EF4-FFF2-40B4-BE49-F238E27FC236}">
                <a16:creationId xmlns:a16="http://schemas.microsoft.com/office/drawing/2014/main" id="{B69B7CB3-57DE-4952-86B9-6EB176072AE7}"/>
              </a:ext>
            </a:extLst>
          </p:cNvPr>
          <p:cNvGrpSpPr/>
          <p:nvPr/>
        </p:nvGrpSpPr>
        <p:grpSpPr>
          <a:xfrm>
            <a:off x="3456047" y="6319374"/>
            <a:ext cx="2225676" cy="493838"/>
            <a:chOff x="3481562" y="6298812"/>
            <a:chExt cx="2278536" cy="514400"/>
          </a:xfrm>
        </p:grpSpPr>
        <p:pic>
          <p:nvPicPr>
            <p:cNvPr id="7" name="Picture 6">
              <a:extLst>
                <a:ext uri="{FF2B5EF4-FFF2-40B4-BE49-F238E27FC236}">
                  <a16:creationId xmlns:a16="http://schemas.microsoft.com/office/drawing/2014/main" id="{85A03E41-E1A5-4B2B-93CD-26A5E83BC0F5}"/>
                </a:ext>
              </a:extLst>
            </p:cNvPr>
            <p:cNvPicPr>
              <a:picLocks noChangeAspect="1"/>
            </p:cNvPicPr>
            <p:nvPr/>
          </p:nvPicPr>
          <p:blipFill>
            <a:blip r:embed="rId4"/>
            <a:stretch>
              <a:fillRect/>
            </a:stretch>
          </p:blipFill>
          <p:spPr>
            <a:xfrm>
              <a:off x="3481562" y="6304058"/>
              <a:ext cx="1054308" cy="509153"/>
            </a:xfrm>
            <a:prstGeom prst="rect">
              <a:avLst/>
            </a:prstGeom>
          </p:spPr>
        </p:pic>
        <p:pic>
          <p:nvPicPr>
            <p:cNvPr id="8" name="Picture 7">
              <a:extLst>
                <a:ext uri="{FF2B5EF4-FFF2-40B4-BE49-F238E27FC236}">
                  <a16:creationId xmlns:a16="http://schemas.microsoft.com/office/drawing/2014/main" id="{7045E901-1135-4BCF-8759-AE01A46883C4}"/>
                </a:ext>
              </a:extLst>
            </p:cNvPr>
            <p:cNvPicPr>
              <a:picLocks noChangeAspect="1"/>
            </p:cNvPicPr>
            <p:nvPr/>
          </p:nvPicPr>
          <p:blipFill>
            <a:blip r:embed="rId5"/>
            <a:stretch>
              <a:fillRect/>
            </a:stretch>
          </p:blipFill>
          <p:spPr>
            <a:xfrm>
              <a:off x="4547131" y="6298812"/>
              <a:ext cx="1212967" cy="514400"/>
            </a:xfrm>
            <a:prstGeom prst="rect">
              <a:avLst/>
            </a:prstGeom>
          </p:spPr>
        </p:pic>
      </p:grpSp>
    </p:spTree>
    <p:custDataLst>
      <p:tags r:id="rId1"/>
    </p:custDataLst>
    <p:extLst>
      <p:ext uri="{BB962C8B-B14F-4D97-AF65-F5344CB8AC3E}">
        <p14:creationId xmlns:p14="http://schemas.microsoft.com/office/powerpoint/2010/main" val="382618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 to a Lower Level</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GB" dirty="0"/>
              <a:t>2019 Willis Towers Watson. All rights reserved.</a:t>
            </a:r>
            <a:endParaRPr lang="en-US" dirty="0"/>
          </a:p>
        </p:txBody>
      </p:sp>
      <p:grpSp>
        <p:nvGrpSpPr>
          <p:cNvPr id="59" name="Group 58"/>
          <p:cNvGrpSpPr/>
          <p:nvPr/>
        </p:nvGrpSpPr>
        <p:grpSpPr>
          <a:xfrm>
            <a:off x="732302" y="1388707"/>
            <a:ext cx="7880475" cy="4639883"/>
            <a:chOff x="711691" y="1492849"/>
            <a:chExt cx="7880475" cy="4639883"/>
          </a:xfrm>
        </p:grpSpPr>
        <p:sp>
          <p:nvSpPr>
            <p:cNvPr id="60" name="Rectangle 59"/>
            <p:cNvSpPr/>
            <p:nvPr/>
          </p:nvSpPr>
          <p:spPr>
            <a:xfrm>
              <a:off x="711691" y="2889087"/>
              <a:ext cx="2046418" cy="724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Inspect your personal fall protection equipment frequently</a:t>
              </a:r>
            </a:p>
          </p:txBody>
        </p:sp>
        <p:sp>
          <p:nvSpPr>
            <p:cNvPr id="61" name="Rectangle 60"/>
            <p:cNvSpPr/>
            <p:nvPr/>
          </p:nvSpPr>
          <p:spPr>
            <a:xfrm>
              <a:off x="6557094" y="2433314"/>
              <a:ext cx="2035072"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who your Fall protection competent person is</a:t>
              </a:r>
            </a:p>
          </p:txBody>
        </p:sp>
        <p:sp>
          <p:nvSpPr>
            <p:cNvPr id="62" name="Rectangle 61"/>
            <p:cNvSpPr/>
            <p:nvPr/>
          </p:nvSpPr>
          <p:spPr>
            <a:xfrm>
              <a:off x="862212" y="4239769"/>
              <a:ext cx="1901752" cy="65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how to identify a safe anchorage point</a:t>
              </a:r>
            </a:p>
          </p:txBody>
        </p:sp>
        <p:sp>
          <p:nvSpPr>
            <p:cNvPr id="63" name="Rectangle 62"/>
            <p:cNvSpPr/>
            <p:nvPr/>
          </p:nvSpPr>
          <p:spPr>
            <a:xfrm>
              <a:off x="6474130" y="3899759"/>
              <a:ext cx="1691316"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Keep both hands free when climbing ladders</a:t>
              </a:r>
            </a:p>
          </p:txBody>
        </p:sp>
        <p:sp>
          <p:nvSpPr>
            <p:cNvPr id="64" name="Rectangle 63"/>
            <p:cNvSpPr/>
            <p:nvPr/>
          </p:nvSpPr>
          <p:spPr>
            <a:xfrm>
              <a:off x="1695648" y="5427394"/>
              <a:ext cx="2294454" cy="705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Retractable lanyards may not prevent swing falls</a:t>
              </a:r>
            </a:p>
          </p:txBody>
        </p:sp>
        <p:sp>
          <p:nvSpPr>
            <p:cNvPr id="65" name="Rectangle 64"/>
            <p:cNvSpPr/>
            <p:nvPr/>
          </p:nvSpPr>
          <p:spPr>
            <a:xfrm>
              <a:off x="5491592" y="5460286"/>
              <a:ext cx="1905408" cy="642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When working above 6 feet use fall protection</a:t>
              </a:r>
            </a:p>
          </p:txBody>
        </p:sp>
        <p:sp>
          <p:nvSpPr>
            <p:cNvPr id="66" name="Rectangle 65"/>
            <p:cNvSpPr/>
            <p:nvPr/>
          </p:nvSpPr>
          <p:spPr>
            <a:xfrm>
              <a:off x="1402946" y="1671747"/>
              <a:ext cx="2504512" cy="593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Report Guardrails that don’t look safe to your supervisor</a:t>
              </a:r>
            </a:p>
          </p:txBody>
        </p:sp>
        <p:sp>
          <p:nvSpPr>
            <p:cNvPr id="67" name="Rectangle 66"/>
            <p:cNvSpPr/>
            <p:nvPr/>
          </p:nvSpPr>
          <p:spPr>
            <a:xfrm>
              <a:off x="5415724" y="1492849"/>
              <a:ext cx="2944250" cy="601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Report floor openings and unsecured “HOLE” covers to your supervisor</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3</a:t>
            </a:fld>
            <a:endParaRPr lang="en-US" dirty="0"/>
          </a:p>
        </p:txBody>
      </p:sp>
      <p:pic>
        <p:nvPicPr>
          <p:cNvPr id="8" name="Picture 7">
            <a:extLst>
              <a:ext uri="{FF2B5EF4-FFF2-40B4-BE49-F238E27FC236}">
                <a16:creationId xmlns:a16="http://schemas.microsoft.com/office/drawing/2014/main" id="{A0F57B4B-ADB4-48FA-B34A-96A619412943}"/>
              </a:ext>
            </a:extLst>
          </p:cNvPr>
          <p:cNvPicPr>
            <a:picLocks noChangeAspect="1"/>
          </p:cNvPicPr>
          <p:nvPr/>
        </p:nvPicPr>
        <p:blipFill>
          <a:blip r:embed="rId2"/>
          <a:stretch>
            <a:fillRect/>
          </a:stretch>
        </p:blipFill>
        <p:spPr>
          <a:xfrm>
            <a:off x="4646856" y="2991829"/>
            <a:ext cx="952698" cy="811558"/>
          </a:xfrm>
          <a:prstGeom prst="rect">
            <a:avLst/>
          </a:prstGeom>
        </p:spPr>
      </p:pic>
      <p:pic>
        <p:nvPicPr>
          <p:cNvPr id="7" name="Picture 6">
            <a:extLst>
              <a:ext uri="{FF2B5EF4-FFF2-40B4-BE49-F238E27FC236}">
                <a16:creationId xmlns:a16="http://schemas.microsoft.com/office/drawing/2014/main" id="{72CF30DD-B155-4A09-B699-D38DE86EEF00}"/>
              </a:ext>
            </a:extLst>
          </p:cNvPr>
          <p:cNvPicPr>
            <a:picLocks noChangeAspect="1"/>
          </p:cNvPicPr>
          <p:nvPr/>
        </p:nvPicPr>
        <p:blipFill>
          <a:blip r:embed="rId3"/>
          <a:stretch>
            <a:fillRect/>
          </a:stretch>
        </p:blipFill>
        <p:spPr>
          <a:xfrm>
            <a:off x="3741656" y="3845247"/>
            <a:ext cx="782618" cy="914427"/>
          </a:xfrm>
          <a:prstGeom prst="rect">
            <a:avLst/>
          </a:prstGeom>
        </p:spPr>
      </p:pic>
      <p:pic>
        <p:nvPicPr>
          <p:cNvPr id="9" name="Picture 8">
            <a:extLst>
              <a:ext uri="{FF2B5EF4-FFF2-40B4-BE49-F238E27FC236}">
                <a16:creationId xmlns:a16="http://schemas.microsoft.com/office/drawing/2014/main" id="{70950DB7-709E-483F-A571-94B9CC252F4C}"/>
              </a:ext>
            </a:extLst>
          </p:cNvPr>
          <p:cNvPicPr>
            <a:picLocks noChangeAspect="1"/>
          </p:cNvPicPr>
          <p:nvPr/>
        </p:nvPicPr>
        <p:blipFill>
          <a:blip r:embed="rId4"/>
          <a:stretch>
            <a:fillRect/>
          </a:stretch>
        </p:blipFill>
        <p:spPr>
          <a:xfrm>
            <a:off x="3502103" y="2979752"/>
            <a:ext cx="952697" cy="894070"/>
          </a:xfrm>
          <a:prstGeom prst="rect">
            <a:avLst/>
          </a:prstGeom>
        </p:spPr>
      </p:pic>
      <p:pic>
        <p:nvPicPr>
          <p:cNvPr id="10" name="Picture 9">
            <a:extLst>
              <a:ext uri="{FF2B5EF4-FFF2-40B4-BE49-F238E27FC236}">
                <a16:creationId xmlns:a16="http://schemas.microsoft.com/office/drawing/2014/main" id="{B4F5A98E-C95C-4302-8E1B-0CDE386D38B0}"/>
              </a:ext>
            </a:extLst>
          </p:cNvPr>
          <p:cNvPicPr>
            <a:picLocks noChangeAspect="1"/>
          </p:cNvPicPr>
          <p:nvPr/>
        </p:nvPicPr>
        <p:blipFill>
          <a:blip r:embed="rId5"/>
          <a:stretch>
            <a:fillRect/>
          </a:stretch>
        </p:blipFill>
        <p:spPr>
          <a:xfrm>
            <a:off x="4681232" y="3896682"/>
            <a:ext cx="755103" cy="811559"/>
          </a:xfrm>
          <a:prstGeom prst="rect">
            <a:avLst/>
          </a:prstGeom>
        </p:spPr>
      </p:pic>
      <p:pic>
        <p:nvPicPr>
          <p:cNvPr id="3" name="Picture 2">
            <a:extLst>
              <a:ext uri="{FF2B5EF4-FFF2-40B4-BE49-F238E27FC236}">
                <a16:creationId xmlns:a16="http://schemas.microsoft.com/office/drawing/2014/main" id="{FA1553D5-7E27-4CB6-AA56-1D8D804AC930}"/>
              </a:ext>
            </a:extLst>
          </p:cNvPr>
          <p:cNvPicPr>
            <a:picLocks noChangeAspect="1"/>
          </p:cNvPicPr>
          <p:nvPr/>
        </p:nvPicPr>
        <p:blipFill>
          <a:blip r:embed="rId6"/>
          <a:stretch>
            <a:fillRect/>
          </a:stretch>
        </p:blipFill>
        <p:spPr>
          <a:xfrm>
            <a:off x="7759158" y="4659592"/>
            <a:ext cx="853797" cy="1576240"/>
          </a:xfrm>
          <a:prstGeom prst="rect">
            <a:avLst/>
          </a:prstGeom>
        </p:spPr>
      </p:pic>
      <p:grpSp>
        <p:nvGrpSpPr>
          <p:cNvPr id="32" name="Group 31">
            <a:extLst>
              <a:ext uri="{FF2B5EF4-FFF2-40B4-BE49-F238E27FC236}">
                <a16:creationId xmlns:a16="http://schemas.microsoft.com/office/drawing/2014/main" id="{2C2667A3-0756-4487-83C5-89EE1EA7A047}"/>
              </a:ext>
            </a:extLst>
          </p:cNvPr>
          <p:cNvGrpSpPr/>
          <p:nvPr/>
        </p:nvGrpSpPr>
        <p:grpSpPr>
          <a:xfrm>
            <a:off x="3456047" y="6319374"/>
            <a:ext cx="2225676" cy="493838"/>
            <a:chOff x="3481562" y="6298812"/>
            <a:chExt cx="2278536" cy="514400"/>
          </a:xfrm>
        </p:grpSpPr>
        <p:pic>
          <p:nvPicPr>
            <p:cNvPr id="33" name="Picture 32">
              <a:extLst>
                <a:ext uri="{FF2B5EF4-FFF2-40B4-BE49-F238E27FC236}">
                  <a16:creationId xmlns:a16="http://schemas.microsoft.com/office/drawing/2014/main" id="{245C5195-B032-4DEA-8CA0-81A1CD813550}"/>
                </a:ext>
              </a:extLst>
            </p:cNvPr>
            <p:cNvPicPr>
              <a:picLocks noChangeAspect="1"/>
            </p:cNvPicPr>
            <p:nvPr/>
          </p:nvPicPr>
          <p:blipFill>
            <a:blip r:embed="rId7"/>
            <a:stretch>
              <a:fillRect/>
            </a:stretch>
          </p:blipFill>
          <p:spPr>
            <a:xfrm>
              <a:off x="3481562" y="6304058"/>
              <a:ext cx="1054308" cy="509153"/>
            </a:xfrm>
            <a:prstGeom prst="rect">
              <a:avLst/>
            </a:prstGeom>
          </p:spPr>
        </p:pic>
        <p:pic>
          <p:nvPicPr>
            <p:cNvPr id="34" name="Picture 33">
              <a:extLst>
                <a:ext uri="{FF2B5EF4-FFF2-40B4-BE49-F238E27FC236}">
                  <a16:creationId xmlns:a16="http://schemas.microsoft.com/office/drawing/2014/main" id="{22210017-03C4-47B2-88AC-95FB104E15FA}"/>
                </a:ext>
              </a:extLst>
            </p:cNvPr>
            <p:cNvPicPr>
              <a:picLocks noChangeAspect="1"/>
            </p:cNvPicPr>
            <p:nvPr/>
          </p:nvPicPr>
          <p:blipFill>
            <a:blip r:embed="rId8"/>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175562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Slips, Trips and Falls on Walking Surfaces</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696381" y="1340550"/>
            <a:ext cx="7778677" cy="4780898"/>
            <a:chOff x="675770" y="1444692"/>
            <a:chExt cx="7778677" cy="4780898"/>
          </a:xfrm>
        </p:grpSpPr>
        <p:sp>
          <p:nvSpPr>
            <p:cNvPr id="60" name="Rectangle 59"/>
            <p:cNvSpPr/>
            <p:nvPr/>
          </p:nvSpPr>
          <p:spPr>
            <a:xfrm>
              <a:off x="675770" y="2766825"/>
              <a:ext cx="2132838" cy="838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Keep walk paths clean and free of debris, materials, and water</a:t>
              </a:r>
            </a:p>
          </p:txBody>
        </p:sp>
        <p:sp>
          <p:nvSpPr>
            <p:cNvPr id="61" name="Rectangle 60"/>
            <p:cNvSpPr/>
            <p:nvPr/>
          </p:nvSpPr>
          <p:spPr>
            <a:xfrm>
              <a:off x="6454285" y="2669637"/>
              <a:ext cx="1972724" cy="839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If you wear bi-</a:t>
              </a:r>
              <a:r>
                <a:rPr lang="en-US" sz="1200" b="1" dirty="0" err="1">
                  <a:solidFill>
                    <a:schemeClr val="tx1"/>
                  </a:solidFill>
                  <a:latin typeface="Arial" panose="020B0604020202020204" pitchFamily="34" charset="0"/>
                  <a:cs typeface="Arial" panose="020B0604020202020204" pitchFamily="34" charset="0"/>
                </a:rPr>
                <a:t>focals</a:t>
              </a:r>
              <a:r>
                <a:rPr lang="en-US" sz="1200" b="1" dirty="0">
                  <a:solidFill>
                    <a:schemeClr val="tx1"/>
                  </a:solidFill>
                  <a:latin typeface="Arial" panose="020B0604020202020204" pitchFamily="34" charset="0"/>
                  <a:cs typeface="Arial" panose="020B0604020202020204" pitchFamily="34" charset="0"/>
                </a:rPr>
                <a:t> you are 40% more likely to trip and fall</a:t>
              </a:r>
            </a:p>
          </p:txBody>
        </p:sp>
        <p:sp>
          <p:nvSpPr>
            <p:cNvPr id="62" name="Rectangle 61"/>
            <p:cNvSpPr/>
            <p:nvPr/>
          </p:nvSpPr>
          <p:spPr>
            <a:xfrm>
              <a:off x="790743" y="4211151"/>
              <a:ext cx="2022458" cy="714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Empty trash containers when ¾ from the top</a:t>
              </a:r>
            </a:p>
          </p:txBody>
        </p:sp>
        <p:sp>
          <p:nvSpPr>
            <p:cNvPr id="63" name="Rectangle 62"/>
            <p:cNvSpPr/>
            <p:nvPr/>
          </p:nvSpPr>
          <p:spPr>
            <a:xfrm>
              <a:off x="6599610" y="3920672"/>
              <a:ext cx="1854837"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Treat and clean-up all spills very quickly</a:t>
              </a:r>
            </a:p>
          </p:txBody>
        </p:sp>
        <p:sp>
          <p:nvSpPr>
            <p:cNvPr id="64" name="Rectangle 63"/>
            <p:cNvSpPr/>
            <p:nvPr/>
          </p:nvSpPr>
          <p:spPr>
            <a:xfrm>
              <a:off x="1146179" y="5451611"/>
              <a:ext cx="2651760" cy="59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Make sure your work area has brooms and shovels for clean-up</a:t>
              </a:r>
            </a:p>
          </p:txBody>
        </p:sp>
        <p:sp>
          <p:nvSpPr>
            <p:cNvPr id="65" name="Rectangle 64"/>
            <p:cNvSpPr/>
            <p:nvPr/>
          </p:nvSpPr>
          <p:spPr>
            <a:xfrm>
              <a:off x="5469620" y="5385813"/>
              <a:ext cx="2486979" cy="839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Make sure any tripping hazards are eliminated or clearly marked</a:t>
              </a:r>
            </a:p>
          </p:txBody>
        </p:sp>
        <p:sp>
          <p:nvSpPr>
            <p:cNvPr id="66" name="Rectangle 65"/>
            <p:cNvSpPr/>
            <p:nvPr/>
          </p:nvSpPr>
          <p:spPr>
            <a:xfrm>
              <a:off x="1827705" y="1665728"/>
              <a:ext cx="2276452" cy="569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Wear ankle high work boots with non-slip tread</a:t>
              </a:r>
            </a:p>
          </p:txBody>
        </p:sp>
        <p:sp>
          <p:nvSpPr>
            <p:cNvPr id="67" name="Rectangle 66"/>
            <p:cNvSpPr/>
            <p:nvPr/>
          </p:nvSpPr>
          <p:spPr>
            <a:xfrm>
              <a:off x="5598848" y="1444692"/>
              <a:ext cx="2578413" cy="675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Make sure the access path to the project are marked and clear of fall hazards</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4</a:t>
            </a:fld>
            <a:endParaRPr lang="en-US" dirty="0"/>
          </a:p>
        </p:txBody>
      </p:sp>
      <p:pic>
        <p:nvPicPr>
          <p:cNvPr id="10" name="Picture 9">
            <a:extLst>
              <a:ext uri="{FF2B5EF4-FFF2-40B4-BE49-F238E27FC236}">
                <a16:creationId xmlns:a16="http://schemas.microsoft.com/office/drawing/2014/main" id="{1C3D7B09-34EA-418B-A37D-05C37CBF6864}"/>
              </a:ext>
            </a:extLst>
          </p:cNvPr>
          <p:cNvPicPr>
            <a:picLocks noChangeAspect="1"/>
          </p:cNvPicPr>
          <p:nvPr/>
        </p:nvPicPr>
        <p:blipFill>
          <a:blip r:embed="rId2"/>
          <a:stretch>
            <a:fillRect/>
          </a:stretch>
        </p:blipFill>
        <p:spPr>
          <a:xfrm>
            <a:off x="4072239" y="2700295"/>
            <a:ext cx="952381" cy="904762"/>
          </a:xfrm>
          <a:prstGeom prst="rect">
            <a:avLst/>
          </a:prstGeom>
        </p:spPr>
      </p:pic>
      <p:pic>
        <p:nvPicPr>
          <p:cNvPr id="11" name="Picture 10">
            <a:extLst>
              <a:ext uri="{FF2B5EF4-FFF2-40B4-BE49-F238E27FC236}">
                <a16:creationId xmlns:a16="http://schemas.microsoft.com/office/drawing/2014/main" id="{E366A0B8-A983-4E18-9CCA-80393C8571A4}"/>
              </a:ext>
            </a:extLst>
          </p:cNvPr>
          <p:cNvPicPr>
            <a:picLocks noChangeAspect="1"/>
          </p:cNvPicPr>
          <p:nvPr/>
        </p:nvPicPr>
        <p:blipFill>
          <a:blip r:embed="rId3"/>
          <a:stretch>
            <a:fillRect/>
          </a:stretch>
        </p:blipFill>
        <p:spPr>
          <a:xfrm>
            <a:off x="4817847" y="3585239"/>
            <a:ext cx="828571" cy="885714"/>
          </a:xfrm>
          <a:prstGeom prst="rect">
            <a:avLst/>
          </a:prstGeom>
        </p:spPr>
      </p:pic>
      <p:pic>
        <p:nvPicPr>
          <p:cNvPr id="12" name="Picture 11">
            <a:extLst>
              <a:ext uri="{FF2B5EF4-FFF2-40B4-BE49-F238E27FC236}">
                <a16:creationId xmlns:a16="http://schemas.microsoft.com/office/drawing/2014/main" id="{E8707D18-AE62-429F-B085-64D1C6E48271}"/>
              </a:ext>
            </a:extLst>
          </p:cNvPr>
          <p:cNvPicPr>
            <a:picLocks noChangeAspect="1"/>
          </p:cNvPicPr>
          <p:nvPr/>
        </p:nvPicPr>
        <p:blipFill>
          <a:blip r:embed="rId4"/>
          <a:stretch>
            <a:fillRect/>
          </a:stretch>
        </p:blipFill>
        <p:spPr>
          <a:xfrm>
            <a:off x="3566692" y="3574557"/>
            <a:ext cx="1042442" cy="820157"/>
          </a:xfrm>
          <a:prstGeom prst="rect">
            <a:avLst/>
          </a:prstGeom>
        </p:spPr>
      </p:pic>
      <p:grpSp>
        <p:nvGrpSpPr>
          <p:cNvPr id="30" name="Group 29">
            <a:extLst>
              <a:ext uri="{FF2B5EF4-FFF2-40B4-BE49-F238E27FC236}">
                <a16:creationId xmlns:a16="http://schemas.microsoft.com/office/drawing/2014/main" id="{9992A59E-CCD5-4F06-B2E5-D1B9F739B76C}"/>
              </a:ext>
            </a:extLst>
          </p:cNvPr>
          <p:cNvGrpSpPr/>
          <p:nvPr/>
        </p:nvGrpSpPr>
        <p:grpSpPr>
          <a:xfrm>
            <a:off x="3456047" y="6319374"/>
            <a:ext cx="2225676" cy="493838"/>
            <a:chOff x="3481562" y="6298812"/>
            <a:chExt cx="2278536" cy="514400"/>
          </a:xfrm>
        </p:grpSpPr>
        <p:pic>
          <p:nvPicPr>
            <p:cNvPr id="31" name="Picture 30">
              <a:extLst>
                <a:ext uri="{FF2B5EF4-FFF2-40B4-BE49-F238E27FC236}">
                  <a16:creationId xmlns:a16="http://schemas.microsoft.com/office/drawing/2014/main" id="{66F465F8-3DE4-4893-BE0D-F4ED16C1E3B0}"/>
                </a:ext>
              </a:extLst>
            </p:cNvPr>
            <p:cNvPicPr>
              <a:picLocks noChangeAspect="1"/>
            </p:cNvPicPr>
            <p:nvPr/>
          </p:nvPicPr>
          <p:blipFill>
            <a:blip r:embed="rId5"/>
            <a:stretch>
              <a:fillRect/>
            </a:stretch>
          </p:blipFill>
          <p:spPr>
            <a:xfrm>
              <a:off x="3481562" y="6304058"/>
              <a:ext cx="1054308" cy="509153"/>
            </a:xfrm>
            <a:prstGeom prst="rect">
              <a:avLst/>
            </a:prstGeom>
          </p:spPr>
        </p:pic>
        <p:pic>
          <p:nvPicPr>
            <p:cNvPr id="32" name="Picture 31">
              <a:extLst>
                <a:ext uri="{FF2B5EF4-FFF2-40B4-BE49-F238E27FC236}">
                  <a16:creationId xmlns:a16="http://schemas.microsoft.com/office/drawing/2014/main" id="{6B1A77E9-9F55-4F46-947A-7C894734E83D}"/>
                </a:ext>
              </a:extLst>
            </p:cNvPr>
            <p:cNvPicPr>
              <a:picLocks noChangeAspect="1"/>
            </p:cNvPicPr>
            <p:nvPr/>
          </p:nvPicPr>
          <p:blipFill>
            <a:blip r:embed="rId6"/>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57973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Overexertion from Pushing, Pulling, Lifting, and Carrying</a:t>
            </a:r>
          </a:p>
        </p:txBody>
      </p:sp>
      <p:sp>
        <p:nvSpPr>
          <p:cNvPr id="4" name="Text Placeholder 3"/>
          <p:cNvSpPr>
            <a:spLocks noGrp="1"/>
          </p:cNvSpPr>
          <p:nvPr>
            <p:ph type="body" sz="quarter" idx="13"/>
          </p:nvPr>
        </p:nvSpPr>
        <p:spPr/>
        <p:txBody>
          <a:bodyPr/>
          <a:lstStyle/>
          <a:p>
            <a:r>
              <a:rPr lang="en-US" dirty="0"/>
              <a:t>What You can Do</a:t>
            </a:r>
          </a:p>
          <a:p>
            <a:endParaRPr lang="en-US" dirty="0"/>
          </a:p>
          <a:p>
            <a:endParaRPr lang="en-US" dirty="0"/>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379807" y="1526109"/>
            <a:ext cx="8174654" cy="4700391"/>
            <a:chOff x="359196" y="1630251"/>
            <a:chExt cx="8174654" cy="4700391"/>
          </a:xfrm>
        </p:grpSpPr>
        <p:sp>
          <p:nvSpPr>
            <p:cNvPr id="60" name="Rectangle 59"/>
            <p:cNvSpPr/>
            <p:nvPr/>
          </p:nvSpPr>
          <p:spPr>
            <a:xfrm>
              <a:off x="776890" y="2618992"/>
              <a:ext cx="2145676" cy="925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Keep work at waist level in the power zone between knuckle and shoulder height</a:t>
              </a:r>
            </a:p>
          </p:txBody>
        </p:sp>
        <p:sp>
          <p:nvSpPr>
            <p:cNvPr id="61" name="Rectangle 60"/>
            <p:cNvSpPr/>
            <p:nvPr/>
          </p:nvSpPr>
          <p:spPr>
            <a:xfrm>
              <a:off x="6564312" y="2474102"/>
              <a:ext cx="1562113"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Carry materials close to your body</a:t>
              </a:r>
            </a:p>
          </p:txBody>
        </p:sp>
        <p:sp>
          <p:nvSpPr>
            <p:cNvPr id="62" name="Rectangle 61"/>
            <p:cNvSpPr/>
            <p:nvPr/>
          </p:nvSpPr>
          <p:spPr>
            <a:xfrm>
              <a:off x="359196" y="4088778"/>
              <a:ext cx="2355408"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Do warm-up exercises in the morning and after breaks</a:t>
              </a:r>
            </a:p>
          </p:txBody>
        </p:sp>
        <p:sp>
          <p:nvSpPr>
            <p:cNvPr id="63" name="Rectangle 62"/>
            <p:cNvSpPr/>
            <p:nvPr/>
          </p:nvSpPr>
          <p:spPr>
            <a:xfrm>
              <a:off x="6408092" y="4001843"/>
              <a:ext cx="2125758"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Keep walkways clear so a trip while carrying will not end up being a strain.</a:t>
              </a:r>
            </a:p>
          </p:txBody>
        </p:sp>
        <p:sp>
          <p:nvSpPr>
            <p:cNvPr id="64" name="Rectangle 63"/>
            <p:cNvSpPr/>
            <p:nvPr/>
          </p:nvSpPr>
          <p:spPr>
            <a:xfrm>
              <a:off x="864639" y="5477394"/>
              <a:ext cx="2926079" cy="583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When lifting while turning, move your feet and don’t just twist your waist</a:t>
              </a:r>
            </a:p>
          </p:txBody>
        </p:sp>
        <p:sp>
          <p:nvSpPr>
            <p:cNvPr id="65" name="Rectangle 64"/>
            <p:cNvSpPr/>
            <p:nvPr/>
          </p:nvSpPr>
          <p:spPr>
            <a:xfrm>
              <a:off x="5479711" y="5233362"/>
              <a:ext cx="2926080"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Don’t put tools and materials on the floor level that will have to be moved later. Keep objects between knuckle and shoulder height</a:t>
              </a:r>
            </a:p>
          </p:txBody>
        </p:sp>
        <p:sp>
          <p:nvSpPr>
            <p:cNvPr id="66" name="Rectangle 65"/>
            <p:cNvSpPr/>
            <p:nvPr/>
          </p:nvSpPr>
          <p:spPr>
            <a:xfrm>
              <a:off x="1492911" y="1733229"/>
              <a:ext cx="2447786" cy="573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Avoid lifting and carrying by using mechanical aids</a:t>
              </a:r>
            </a:p>
          </p:txBody>
        </p:sp>
        <p:sp>
          <p:nvSpPr>
            <p:cNvPr id="67" name="Rectangle 66"/>
            <p:cNvSpPr/>
            <p:nvPr/>
          </p:nvSpPr>
          <p:spPr>
            <a:xfrm>
              <a:off x="5119892" y="1630251"/>
              <a:ext cx="2225476" cy="57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r"/>
              <a:r>
                <a:rPr lang="en-US" sz="1200" b="1" dirty="0">
                  <a:solidFill>
                    <a:schemeClr val="tx1"/>
                  </a:solidFill>
                  <a:latin typeface="Arial" panose="020B0604020202020204" pitchFamily="34" charset="0"/>
                  <a:cs typeface="Arial" panose="020B0604020202020204" pitchFamily="34" charset="0"/>
                </a:rPr>
                <a:t>Lift comfortably with or without a straight back</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5</a:t>
            </a:fld>
            <a:endParaRPr lang="en-US" dirty="0"/>
          </a:p>
        </p:txBody>
      </p:sp>
      <p:pic>
        <p:nvPicPr>
          <p:cNvPr id="6" name="Picture 5">
            <a:extLst>
              <a:ext uri="{FF2B5EF4-FFF2-40B4-BE49-F238E27FC236}">
                <a16:creationId xmlns:a16="http://schemas.microsoft.com/office/drawing/2014/main" id="{054C61CD-870B-41FE-8130-128F02EA35AE}"/>
              </a:ext>
            </a:extLst>
          </p:cNvPr>
          <p:cNvPicPr>
            <a:picLocks noChangeAspect="1"/>
          </p:cNvPicPr>
          <p:nvPr/>
        </p:nvPicPr>
        <p:blipFill rotWithShape="1">
          <a:blip r:embed="rId2"/>
          <a:srcRect r="15949"/>
          <a:stretch/>
        </p:blipFill>
        <p:spPr>
          <a:xfrm>
            <a:off x="4524490" y="2576357"/>
            <a:ext cx="680603" cy="1170622"/>
          </a:xfrm>
          <a:prstGeom prst="rect">
            <a:avLst/>
          </a:prstGeom>
        </p:spPr>
      </p:pic>
      <p:pic>
        <p:nvPicPr>
          <p:cNvPr id="7" name="Picture 6">
            <a:extLst>
              <a:ext uri="{FF2B5EF4-FFF2-40B4-BE49-F238E27FC236}">
                <a16:creationId xmlns:a16="http://schemas.microsoft.com/office/drawing/2014/main" id="{BADF4803-C8E0-496F-A3E1-6053267CA60E}"/>
              </a:ext>
            </a:extLst>
          </p:cNvPr>
          <p:cNvPicPr>
            <a:picLocks noChangeAspect="1"/>
          </p:cNvPicPr>
          <p:nvPr/>
        </p:nvPicPr>
        <p:blipFill>
          <a:blip r:embed="rId3"/>
          <a:stretch>
            <a:fillRect/>
          </a:stretch>
        </p:blipFill>
        <p:spPr>
          <a:xfrm>
            <a:off x="3700220" y="2716044"/>
            <a:ext cx="841689" cy="841689"/>
          </a:xfrm>
          <a:prstGeom prst="rect">
            <a:avLst/>
          </a:prstGeom>
        </p:spPr>
      </p:pic>
      <p:pic>
        <p:nvPicPr>
          <p:cNvPr id="8" name="Picture 7">
            <a:extLst>
              <a:ext uri="{FF2B5EF4-FFF2-40B4-BE49-F238E27FC236}">
                <a16:creationId xmlns:a16="http://schemas.microsoft.com/office/drawing/2014/main" id="{4F78968F-3968-4B23-ACFC-BCB2DAC4E01F}"/>
              </a:ext>
            </a:extLst>
          </p:cNvPr>
          <p:cNvPicPr>
            <a:picLocks noChangeAspect="1"/>
          </p:cNvPicPr>
          <p:nvPr/>
        </p:nvPicPr>
        <p:blipFill>
          <a:blip r:embed="rId4"/>
          <a:stretch>
            <a:fillRect/>
          </a:stretch>
        </p:blipFill>
        <p:spPr>
          <a:xfrm>
            <a:off x="3623627" y="3882924"/>
            <a:ext cx="884124" cy="690905"/>
          </a:xfrm>
          <a:prstGeom prst="rect">
            <a:avLst/>
          </a:prstGeom>
        </p:spPr>
      </p:pic>
      <p:pic>
        <p:nvPicPr>
          <p:cNvPr id="9" name="Picture 8">
            <a:extLst>
              <a:ext uri="{FF2B5EF4-FFF2-40B4-BE49-F238E27FC236}">
                <a16:creationId xmlns:a16="http://schemas.microsoft.com/office/drawing/2014/main" id="{FF5B10A3-4C55-47A8-A6B4-5B9021C70D85}"/>
              </a:ext>
            </a:extLst>
          </p:cNvPr>
          <p:cNvPicPr>
            <a:picLocks noChangeAspect="1"/>
          </p:cNvPicPr>
          <p:nvPr/>
        </p:nvPicPr>
        <p:blipFill>
          <a:blip r:embed="rId5"/>
          <a:stretch>
            <a:fillRect/>
          </a:stretch>
        </p:blipFill>
        <p:spPr>
          <a:xfrm>
            <a:off x="4624160" y="3764101"/>
            <a:ext cx="791580" cy="925746"/>
          </a:xfrm>
          <a:prstGeom prst="rect">
            <a:avLst/>
          </a:prstGeom>
        </p:spPr>
      </p:pic>
      <p:grpSp>
        <p:nvGrpSpPr>
          <p:cNvPr id="31" name="Group 30">
            <a:extLst>
              <a:ext uri="{FF2B5EF4-FFF2-40B4-BE49-F238E27FC236}">
                <a16:creationId xmlns:a16="http://schemas.microsoft.com/office/drawing/2014/main" id="{9E874EE7-BD75-4316-967E-07E06697290B}"/>
              </a:ext>
            </a:extLst>
          </p:cNvPr>
          <p:cNvGrpSpPr/>
          <p:nvPr/>
        </p:nvGrpSpPr>
        <p:grpSpPr>
          <a:xfrm>
            <a:off x="3456047" y="6319374"/>
            <a:ext cx="2225676" cy="493838"/>
            <a:chOff x="3481562" y="6298812"/>
            <a:chExt cx="2278536" cy="514400"/>
          </a:xfrm>
        </p:grpSpPr>
        <p:pic>
          <p:nvPicPr>
            <p:cNvPr id="32" name="Picture 31">
              <a:extLst>
                <a:ext uri="{FF2B5EF4-FFF2-40B4-BE49-F238E27FC236}">
                  <a16:creationId xmlns:a16="http://schemas.microsoft.com/office/drawing/2014/main" id="{B1A01276-2A8B-4F91-B897-6E7018200896}"/>
                </a:ext>
              </a:extLst>
            </p:cNvPr>
            <p:cNvPicPr>
              <a:picLocks noChangeAspect="1"/>
            </p:cNvPicPr>
            <p:nvPr/>
          </p:nvPicPr>
          <p:blipFill>
            <a:blip r:embed="rId6"/>
            <a:stretch>
              <a:fillRect/>
            </a:stretch>
          </p:blipFill>
          <p:spPr>
            <a:xfrm>
              <a:off x="3481562" y="6304058"/>
              <a:ext cx="1054308" cy="509153"/>
            </a:xfrm>
            <a:prstGeom prst="rect">
              <a:avLst/>
            </a:prstGeom>
          </p:spPr>
        </p:pic>
        <p:pic>
          <p:nvPicPr>
            <p:cNvPr id="33" name="Picture 32">
              <a:extLst>
                <a:ext uri="{FF2B5EF4-FFF2-40B4-BE49-F238E27FC236}">
                  <a16:creationId xmlns:a16="http://schemas.microsoft.com/office/drawing/2014/main" id="{37D2539A-A076-473B-8716-B9E1A4A86C28}"/>
                </a:ext>
              </a:extLst>
            </p:cNvPr>
            <p:cNvPicPr>
              <a:picLocks noChangeAspect="1"/>
            </p:cNvPicPr>
            <p:nvPr/>
          </p:nvPicPr>
          <p:blipFill>
            <a:blip r:embed="rId7"/>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153953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Accidents</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513389" y="1076180"/>
            <a:ext cx="7961670" cy="4934559"/>
            <a:chOff x="492778" y="1180322"/>
            <a:chExt cx="7961670" cy="4934559"/>
          </a:xfrm>
        </p:grpSpPr>
        <p:sp>
          <p:nvSpPr>
            <p:cNvPr id="60" name="Rectangle 59"/>
            <p:cNvSpPr/>
            <p:nvPr/>
          </p:nvSpPr>
          <p:spPr>
            <a:xfrm>
              <a:off x="526891" y="2476134"/>
              <a:ext cx="2300569" cy="1202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Maintain safe following distance between you and the vehicle ahead, double the distance in bad weather</a:t>
              </a:r>
            </a:p>
          </p:txBody>
        </p:sp>
        <p:sp>
          <p:nvSpPr>
            <p:cNvPr id="61" name="Rectangle 60"/>
            <p:cNvSpPr/>
            <p:nvPr/>
          </p:nvSpPr>
          <p:spPr>
            <a:xfrm>
              <a:off x="6539789" y="2613174"/>
              <a:ext cx="1783409"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Use your horn, lights, and signals to let others know your intentions early</a:t>
              </a:r>
            </a:p>
          </p:txBody>
        </p:sp>
        <p:sp>
          <p:nvSpPr>
            <p:cNvPr id="62" name="Rectangle 61"/>
            <p:cNvSpPr/>
            <p:nvPr/>
          </p:nvSpPr>
          <p:spPr>
            <a:xfrm>
              <a:off x="492778" y="4138508"/>
              <a:ext cx="2141268" cy="1010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Avoid distractions like cell phone, eating, reading maps, laptop use, and road rage </a:t>
              </a:r>
            </a:p>
          </p:txBody>
        </p:sp>
        <p:sp>
          <p:nvSpPr>
            <p:cNvPr id="63" name="Rectangle 62"/>
            <p:cNvSpPr/>
            <p:nvPr/>
          </p:nvSpPr>
          <p:spPr>
            <a:xfrm>
              <a:off x="6462354" y="4041658"/>
              <a:ext cx="1992094"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Look Left, Right, then Left before going through any intersection</a:t>
              </a:r>
            </a:p>
          </p:txBody>
        </p:sp>
        <p:sp>
          <p:nvSpPr>
            <p:cNvPr id="64" name="Rectangle 63"/>
            <p:cNvSpPr/>
            <p:nvPr/>
          </p:nvSpPr>
          <p:spPr>
            <a:xfrm>
              <a:off x="1545110" y="5579186"/>
              <a:ext cx="2198181" cy="535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When parking always back so you are ready to safely leave quickly if needed</a:t>
              </a:r>
            </a:p>
          </p:txBody>
        </p:sp>
        <p:sp>
          <p:nvSpPr>
            <p:cNvPr id="65" name="Rectangle 64"/>
            <p:cNvSpPr/>
            <p:nvPr/>
          </p:nvSpPr>
          <p:spPr>
            <a:xfrm>
              <a:off x="5465125" y="5478258"/>
              <a:ext cx="2047050" cy="535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pPr algn="r"/>
              <a:r>
                <a:rPr lang="en-US" sz="1200" b="1" dirty="0">
                  <a:solidFill>
                    <a:schemeClr val="tx1"/>
                  </a:solidFill>
                  <a:latin typeface="Arial" panose="020B0604020202020204" pitchFamily="34" charset="0"/>
                  <a:cs typeface="Arial" panose="020B0604020202020204" pitchFamily="34" charset="0"/>
                </a:rPr>
                <a:t>Tap your horn to get eye contact with pedestrians</a:t>
              </a:r>
            </a:p>
          </p:txBody>
        </p:sp>
        <p:sp>
          <p:nvSpPr>
            <p:cNvPr id="66" name="Rectangle 65"/>
            <p:cNvSpPr/>
            <p:nvPr/>
          </p:nvSpPr>
          <p:spPr>
            <a:xfrm>
              <a:off x="1711241" y="1578692"/>
              <a:ext cx="2300569" cy="550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Wear you seat belt whenever your vehicle moves</a:t>
              </a:r>
            </a:p>
          </p:txBody>
        </p:sp>
        <p:sp>
          <p:nvSpPr>
            <p:cNvPr id="67" name="Rectangle 66"/>
            <p:cNvSpPr/>
            <p:nvPr/>
          </p:nvSpPr>
          <p:spPr>
            <a:xfrm>
              <a:off x="5571217" y="1180322"/>
              <a:ext cx="2300569" cy="964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Inspect your vehicle daily for lights, tire condition, leaks, warning lights, mirrors, and window cleanliness</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6</a:t>
            </a:fld>
            <a:endParaRPr lang="en-US" dirty="0"/>
          </a:p>
        </p:txBody>
      </p:sp>
      <p:pic>
        <p:nvPicPr>
          <p:cNvPr id="3" name="Picture 2">
            <a:extLst>
              <a:ext uri="{FF2B5EF4-FFF2-40B4-BE49-F238E27FC236}">
                <a16:creationId xmlns:a16="http://schemas.microsoft.com/office/drawing/2014/main" id="{80002FBC-B79B-4BF5-8E9B-787D9ABDEEC0}"/>
              </a:ext>
            </a:extLst>
          </p:cNvPr>
          <p:cNvPicPr>
            <a:picLocks noChangeAspect="1"/>
          </p:cNvPicPr>
          <p:nvPr/>
        </p:nvPicPr>
        <p:blipFill>
          <a:blip r:embed="rId2"/>
          <a:stretch>
            <a:fillRect/>
          </a:stretch>
        </p:blipFill>
        <p:spPr>
          <a:xfrm>
            <a:off x="3858947" y="3203813"/>
            <a:ext cx="1495238" cy="971429"/>
          </a:xfrm>
          <a:prstGeom prst="rect">
            <a:avLst/>
          </a:prstGeom>
        </p:spPr>
      </p:pic>
      <p:grpSp>
        <p:nvGrpSpPr>
          <p:cNvPr id="28" name="Group 27">
            <a:extLst>
              <a:ext uri="{FF2B5EF4-FFF2-40B4-BE49-F238E27FC236}">
                <a16:creationId xmlns:a16="http://schemas.microsoft.com/office/drawing/2014/main" id="{94137D40-5CAC-4ED0-A426-15AF762F89A5}"/>
              </a:ext>
            </a:extLst>
          </p:cNvPr>
          <p:cNvGrpSpPr/>
          <p:nvPr/>
        </p:nvGrpSpPr>
        <p:grpSpPr>
          <a:xfrm>
            <a:off x="3456047" y="6319374"/>
            <a:ext cx="2225676" cy="493838"/>
            <a:chOff x="3481562" y="6298812"/>
            <a:chExt cx="2278536" cy="514400"/>
          </a:xfrm>
        </p:grpSpPr>
        <p:pic>
          <p:nvPicPr>
            <p:cNvPr id="29" name="Picture 28">
              <a:extLst>
                <a:ext uri="{FF2B5EF4-FFF2-40B4-BE49-F238E27FC236}">
                  <a16:creationId xmlns:a16="http://schemas.microsoft.com/office/drawing/2014/main" id="{41739F35-E5CE-4546-9A92-4B9F16210A9D}"/>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0" name="Picture 29">
              <a:extLst>
                <a:ext uri="{FF2B5EF4-FFF2-40B4-BE49-F238E27FC236}">
                  <a16:creationId xmlns:a16="http://schemas.microsoft.com/office/drawing/2014/main" id="{0D967390-1CFB-4FB2-AA95-82B0D6BE5DE2}"/>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46481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Trenching and Excavation</a:t>
            </a:r>
          </a:p>
        </p:txBody>
      </p:sp>
      <p:sp>
        <p:nvSpPr>
          <p:cNvPr id="4" name="Text Placeholder 3"/>
          <p:cNvSpPr>
            <a:spLocks noGrp="1"/>
          </p:cNvSpPr>
          <p:nvPr>
            <p:ph type="body" sz="quarter" idx="13"/>
          </p:nvPr>
        </p:nvSpPr>
        <p:spPr/>
        <p:txBody>
          <a:bodyPr/>
          <a:lstStyle/>
          <a:p>
            <a:r>
              <a:rPr lang="en-US" dirty="0"/>
              <a:t>What can You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722413" y="1223938"/>
            <a:ext cx="8001517" cy="4884104"/>
            <a:chOff x="701802" y="1328080"/>
            <a:chExt cx="8001517" cy="4884104"/>
          </a:xfrm>
        </p:grpSpPr>
        <p:sp>
          <p:nvSpPr>
            <p:cNvPr id="60" name="Rectangle 59"/>
            <p:cNvSpPr/>
            <p:nvPr/>
          </p:nvSpPr>
          <p:spPr>
            <a:xfrm>
              <a:off x="998292" y="2664960"/>
              <a:ext cx="1734256" cy="826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who your competent person is</a:t>
              </a:r>
            </a:p>
          </p:txBody>
        </p:sp>
        <p:sp>
          <p:nvSpPr>
            <p:cNvPr id="61" name="Rectangle 60"/>
            <p:cNvSpPr/>
            <p:nvPr/>
          </p:nvSpPr>
          <p:spPr>
            <a:xfrm>
              <a:off x="6540432" y="2758174"/>
              <a:ext cx="2162887" cy="733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Report unstable or any changes in soil condition to your supervisor.</a:t>
              </a:r>
            </a:p>
          </p:txBody>
        </p:sp>
        <p:sp>
          <p:nvSpPr>
            <p:cNvPr id="62" name="Rectangle 61"/>
            <p:cNvSpPr/>
            <p:nvPr/>
          </p:nvSpPr>
          <p:spPr>
            <a:xfrm>
              <a:off x="701802" y="4110992"/>
              <a:ext cx="2002319" cy="977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If the excavation is more than 4 feet don’t go in it without protection </a:t>
              </a:r>
            </a:p>
          </p:txBody>
        </p:sp>
        <p:sp>
          <p:nvSpPr>
            <p:cNvPr id="63" name="Rectangle 62"/>
            <p:cNvSpPr/>
            <p:nvPr/>
          </p:nvSpPr>
          <p:spPr>
            <a:xfrm>
              <a:off x="6540431" y="4185709"/>
              <a:ext cx="2162887" cy="705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Make sure all workers are accounted for before machine work begins</a:t>
              </a:r>
            </a:p>
          </p:txBody>
        </p:sp>
        <p:sp>
          <p:nvSpPr>
            <p:cNvPr id="64" name="Rectangle 63"/>
            <p:cNvSpPr/>
            <p:nvPr/>
          </p:nvSpPr>
          <p:spPr>
            <a:xfrm>
              <a:off x="737701" y="5461083"/>
              <a:ext cx="3104207" cy="751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Make sure the daily trench inspection checklist has been completed and you have looked at it</a:t>
              </a:r>
            </a:p>
          </p:txBody>
        </p:sp>
        <p:sp>
          <p:nvSpPr>
            <p:cNvPr id="65" name="Rectangle 64"/>
            <p:cNvSpPr/>
            <p:nvPr/>
          </p:nvSpPr>
          <p:spPr>
            <a:xfrm>
              <a:off x="5531282" y="5483690"/>
              <a:ext cx="2050689" cy="480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Make sure you have the right Trench protection</a:t>
              </a:r>
            </a:p>
          </p:txBody>
        </p:sp>
        <p:sp>
          <p:nvSpPr>
            <p:cNvPr id="66" name="Rectangle 65"/>
            <p:cNvSpPr/>
            <p:nvPr/>
          </p:nvSpPr>
          <p:spPr>
            <a:xfrm>
              <a:off x="1159263" y="1682122"/>
              <a:ext cx="2682645" cy="53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Make sure underground utilities are located and marked</a:t>
              </a:r>
            </a:p>
          </p:txBody>
        </p:sp>
        <p:sp>
          <p:nvSpPr>
            <p:cNvPr id="67" name="Rectangle 66"/>
            <p:cNvSpPr/>
            <p:nvPr/>
          </p:nvSpPr>
          <p:spPr>
            <a:xfrm>
              <a:off x="5370686" y="1328080"/>
              <a:ext cx="2452639" cy="845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Make sure you can safely get into and out of the trench</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7</a:t>
            </a:fld>
            <a:endParaRPr lang="en-US" dirty="0"/>
          </a:p>
        </p:txBody>
      </p:sp>
      <p:pic>
        <p:nvPicPr>
          <p:cNvPr id="6" name="Picture 5">
            <a:extLst>
              <a:ext uri="{FF2B5EF4-FFF2-40B4-BE49-F238E27FC236}">
                <a16:creationId xmlns:a16="http://schemas.microsoft.com/office/drawing/2014/main" id="{83293556-5071-422A-BF19-C149DE50FDFC}"/>
              </a:ext>
            </a:extLst>
          </p:cNvPr>
          <p:cNvPicPr>
            <a:picLocks noChangeAspect="1"/>
          </p:cNvPicPr>
          <p:nvPr/>
        </p:nvPicPr>
        <p:blipFill>
          <a:blip r:embed="rId2"/>
          <a:stretch>
            <a:fillRect/>
          </a:stretch>
        </p:blipFill>
        <p:spPr>
          <a:xfrm>
            <a:off x="3772074" y="2790722"/>
            <a:ext cx="1727233" cy="1779718"/>
          </a:xfrm>
          <a:prstGeom prst="rect">
            <a:avLst/>
          </a:prstGeom>
        </p:spPr>
      </p:pic>
      <p:grpSp>
        <p:nvGrpSpPr>
          <p:cNvPr id="28" name="Group 27">
            <a:extLst>
              <a:ext uri="{FF2B5EF4-FFF2-40B4-BE49-F238E27FC236}">
                <a16:creationId xmlns:a16="http://schemas.microsoft.com/office/drawing/2014/main" id="{E6DF5D6D-EDF0-443D-944B-71B4D3786838}"/>
              </a:ext>
            </a:extLst>
          </p:cNvPr>
          <p:cNvGrpSpPr/>
          <p:nvPr/>
        </p:nvGrpSpPr>
        <p:grpSpPr>
          <a:xfrm>
            <a:off x="3456047" y="6319374"/>
            <a:ext cx="2225676" cy="493838"/>
            <a:chOff x="3481562" y="6298812"/>
            <a:chExt cx="2278536" cy="514400"/>
          </a:xfrm>
        </p:grpSpPr>
        <p:pic>
          <p:nvPicPr>
            <p:cNvPr id="29" name="Picture 28">
              <a:extLst>
                <a:ext uri="{FF2B5EF4-FFF2-40B4-BE49-F238E27FC236}">
                  <a16:creationId xmlns:a16="http://schemas.microsoft.com/office/drawing/2014/main" id="{8AC62929-B0FF-449A-B099-8EE5FBEFFBAE}"/>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0" name="Picture 29">
              <a:extLst>
                <a:ext uri="{FF2B5EF4-FFF2-40B4-BE49-F238E27FC236}">
                  <a16:creationId xmlns:a16="http://schemas.microsoft.com/office/drawing/2014/main" id="{C8F7A060-88B8-4A19-B5E1-25EBF9DB131D}"/>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206476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Fatigue</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786897" y="1287071"/>
            <a:ext cx="7927969" cy="4777585"/>
            <a:chOff x="766286" y="1391213"/>
            <a:chExt cx="7927969" cy="4777585"/>
          </a:xfrm>
        </p:grpSpPr>
        <p:sp>
          <p:nvSpPr>
            <p:cNvPr id="60" name="Rectangle 59"/>
            <p:cNvSpPr/>
            <p:nvPr/>
          </p:nvSpPr>
          <p:spPr>
            <a:xfrm>
              <a:off x="828974" y="2646899"/>
              <a:ext cx="2101645"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Go to the doctor if you have a health condition that affects your sleep</a:t>
              </a:r>
            </a:p>
          </p:txBody>
        </p:sp>
        <p:sp>
          <p:nvSpPr>
            <p:cNvPr id="61" name="Rectangle 60"/>
            <p:cNvSpPr/>
            <p:nvPr/>
          </p:nvSpPr>
          <p:spPr>
            <a:xfrm>
              <a:off x="6524688" y="2728709"/>
              <a:ext cx="1898992" cy="767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Drink plenty of fluids. Dehydration increases fatigue</a:t>
              </a:r>
            </a:p>
          </p:txBody>
        </p:sp>
        <p:sp>
          <p:nvSpPr>
            <p:cNvPr id="62" name="Rectangle 61"/>
            <p:cNvSpPr/>
            <p:nvPr/>
          </p:nvSpPr>
          <p:spPr>
            <a:xfrm>
              <a:off x="766286" y="4157612"/>
              <a:ext cx="1966262" cy="940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Look out for signs of fatigue in other people you work with</a:t>
              </a:r>
            </a:p>
          </p:txBody>
        </p:sp>
        <p:sp>
          <p:nvSpPr>
            <p:cNvPr id="63" name="Rectangle 62"/>
            <p:cNvSpPr/>
            <p:nvPr/>
          </p:nvSpPr>
          <p:spPr>
            <a:xfrm>
              <a:off x="6461557" y="4218411"/>
              <a:ext cx="2014132" cy="819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Fatigue and drowsiness increase after a big lunch or breakfast</a:t>
              </a:r>
            </a:p>
          </p:txBody>
        </p:sp>
        <p:sp>
          <p:nvSpPr>
            <p:cNvPr id="64" name="Rectangle 63"/>
            <p:cNvSpPr/>
            <p:nvPr/>
          </p:nvSpPr>
          <p:spPr>
            <a:xfrm>
              <a:off x="1210557" y="5568637"/>
              <a:ext cx="2926080" cy="547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Reduce fatigue by taking all your breaks and when necessary</a:t>
              </a:r>
            </a:p>
          </p:txBody>
        </p:sp>
        <p:sp>
          <p:nvSpPr>
            <p:cNvPr id="65" name="Rectangle 64"/>
            <p:cNvSpPr/>
            <p:nvPr/>
          </p:nvSpPr>
          <p:spPr>
            <a:xfrm>
              <a:off x="4907839" y="5071518"/>
              <a:ext cx="2926080"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pPr algn="r"/>
              <a:r>
                <a:rPr lang="en-US" sz="1200" b="1" dirty="0">
                  <a:solidFill>
                    <a:schemeClr val="tx1"/>
                  </a:solidFill>
                  <a:latin typeface="Arial" panose="020B0604020202020204" pitchFamily="34" charset="0"/>
                  <a:cs typeface="Arial" panose="020B0604020202020204" pitchFamily="34" charset="0"/>
                </a:rPr>
                <a:t>Use the right tool for the job. The wrong tool will increase your fatigue</a:t>
              </a:r>
            </a:p>
          </p:txBody>
        </p:sp>
        <p:sp>
          <p:nvSpPr>
            <p:cNvPr id="66" name="Rectangle 65"/>
            <p:cNvSpPr/>
            <p:nvPr/>
          </p:nvSpPr>
          <p:spPr>
            <a:xfrm>
              <a:off x="1542777" y="1590492"/>
              <a:ext cx="2101645" cy="557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Understand your sleep, rest, and recovery needs</a:t>
              </a:r>
            </a:p>
          </p:txBody>
        </p:sp>
        <p:sp>
          <p:nvSpPr>
            <p:cNvPr id="67" name="Rectangle 66"/>
            <p:cNvSpPr/>
            <p:nvPr/>
          </p:nvSpPr>
          <p:spPr>
            <a:xfrm>
              <a:off x="5430080" y="1391213"/>
              <a:ext cx="3264175" cy="714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Ride sharing will reduce your driving fatigue, and commuter stress. It will increase your fuel economy</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8</a:t>
            </a:fld>
            <a:endParaRPr lang="en-US" dirty="0"/>
          </a:p>
        </p:txBody>
      </p:sp>
      <p:pic>
        <p:nvPicPr>
          <p:cNvPr id="7" name="Picture 6">
            <a:extLst>
              <a:ext uri="{FF2B5EF4-FFF2-40B4-BE49-F238E27FC236}">
                <a16:creationId xmlns:a16="http://schemas.microsoft.com/office/drawing/2014/main" id="{420EB641-8CA7-47ED-8281-F7395D9FC5A6}"/>
              </a:ext>
            </a:extLst>
          </p:cNvPr>
          <p:cNvPicPr>
            <a:picLocks noChangeAspect="1"/>
          </p:cNvPicPr>
          <p:nvPr/>
        </p:nvPicPr>
        <p:blipFill>
          <a:blip r:embed="rId2"/>
          <a:stretch>
            <a:fillRect/>
          </a:stretch>
        </p:blipFill>
        <p:spPr>
          <a:xfrm>
            <a:off x="3466742" y="3115882"/>
            <a:ext cx="2208877" cy="1196257"/>
          </a:xfrm>
          <a:prstGeom prst="rect">
            <a:avLst/>
          </a:prstGeom>
        </p:spPr>
      </p:pic>
      <p:grpSp>
        <p:nvGrpSpPr>
          <p:cNvPr id="28" name="Group 27">
            <a:extLst>
              <a:ext uri="{FF2B5EF4-FFF2-40B4-BE49-F238E27FC236}">
                <a16:creationId xmlns:a16="http://schemas.microsoft.com/office/drawing/2014/main" id="{B3516E94-A84A-4D2B-8547-80B9B85FB853}"/>
              </a:ext>
            </a:extLst>
          </p:cNvPr>
          <p:cNvGrpSpPr/>
          <p:nvPr/>
        </p:nvGrpSpPr>
        <p:grpSpPr>
          <a:xfrm>
            <a:off x="3456047" y="6319374"/>
            <a:ext cx="2225676" cy="493838"/>
            <a:chOff x="3481562" y="6298812"/>
            <a:chExt cx="2278536" cy="514400"/>
          </a:xfrm>
        </p:grpSpPr>
        <p:pic>
          <p:nvPicPr>
            <p:cNvPr id="29" name="Picture 28">
              <a:extLst>
                <a:ext uri="{FF2B5EF4-FFF2-40B4-BE49-F238E27FC236}">
                  <a16:creationId xmlns:a16="http://schemas.microsoft.com/office/drawing/2014/main" id="{85E27418-EDE0-4371-A7A7-97DBEC7CCEE2}"/>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0" name="Picture 29">
              <a:extLst>
                <a:ext uri="{FF2B5EF4-FFF2-40B4-BE49-F238E27FC236}">
                  <a16:creationId xmlns:a16="http://schemas.microsoft.com/office/drawing/2014/main" id="{3841EB64-79C1-401A-918F-4EA5C9FB3328}"/>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357950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During Construction</a:t>
            </a:r>
          </a:p>
        </p:txBody>
      </p:sp>
      <p:sp>
        <p:nvSpPr>
          <p:cNvPr id="4" name="Text Placeholder 3"/>
          <p:cNvSpPr>
            <a:spLocks noGrp="1"/>
          </p:cNvSpPr>
          <p:nvPr>
            <p:ph type="body" sz="quarter" idx="13"/>
          </p:nvPr>
        </p:nvSpPr>
        <p:spPr/>
        <p:txBody>
          <a:bodyPr/>
          <a:lstStyle/>
          <a:p>
            <a:r>
              <a:rPr lang="en-US" dirty="0"/>
              <a:t>What You can Do</a:t>
            </a:r>
          </a:p>
        </p:txBody>
      </p:sp>
      <p:sp>
        <p:nvSpPr>
          <p:cNvPr id="5" name="Footer Placeholder 4"/>
          <p:cNvSpPr>
            <a:spLocks noGrp="1"/>
          </p:cNvSpPr>
          <p:nvPr>
            <p:ph type="ftr" sz="quarter" idx="3"/>
          </p:nvPr>
        </p:nvSpPr>
        <p:spPr/>
        <p:txBody>
          <a:bodyPr/>
          <a:lstStyle/>
          <a:p>
            <a:r>
              <a:rPr lang="en-US"/>
              <a:t>2019 Willis Towers Watson. All rights reserved.</a:t>
            </a:r>
            <a:endParaRPr lang="en-US" dirty="0"/>
          </a:p>
        </p:txBody>
      </p:sp>
      <p:grpSp>
        <p:nvGrpSpPr>
          <p:cNvPr id="59" name="Group 58"/>
          <p:cNvGrpSpPr/>
          <p:nvPr/>
        </p:nvGrpSpPr>
        <p:grpSpPr>
          <a:xfrm>
            <a:off x="712902" y="1333729"/>
            <a:ext cx="7934882" cy="4657025"/>
            <a:chOff x="692291" y="1437871"/>
            <a:chExt cx="7934882" cy="4657025"/>
          </a:xfrm>
        </p:grpSpPr>
        <p:sp>
          <p:nvSpPr>
            <p:cNvPr id="60" name="Rectangle 59"/>
            <p:cNvSpPr/>
            <p:nvPr/>
          </p:nvSpPr>
          <p:spPr>
            <a:xfrm>
              <a:off x="746306" y="2646648"/>
              <a:ext cx="2012702"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Have a Fire extinguisher and know how to use it.</a:t>
              </a:r>
            </a:p>
          </p:txBody>
        </p:sp>
        <p:sp>
          <p:nvSpPr>
            <p:cNvPr id="61" name="Rectangle 60"/>
            <p:cNvSpPr/>
            <p:nvPr/>
          </p:nvSpPr>
          <p:spPr>
            <a:xfrm>
              <a:off x="6608118" y="2722923"/>
              <a:ext cx="2019055" cy="823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and understand the project emergency plan</a:t>
              </a:r>
            </a:p>
          </p:txBody>
        </p:sp>
        <p:sp>
          <p:nvSpPr>
            <p:cNvPr id="62" name="Rectangle 61"/>
            <p:cNvSpPr/>
            <p:nvPr/>
          </p:nvSpPr>
          <p:spPr>
            <a:xfrm>
              <a:off x="692291" y="4188271"/>
              <a:ext cx="1995993" cy="80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how to get off of the project and where to assemble</a:t>
              </a:r>
            </a:p>
          </p:txBody>
        </p:sp>
        <p:sp>
          <p:nvSpPr>
            <p:cNvPr id="63" name="Rectangle 62"/>
            <p:cNvSpPr/>
            <p:nvPr/>
          </p:nvSpPr>
          <p:spPr>
            <a:xfrm>
              <a:off x="6540432" y="4002003"/>
              <a:ext cx="2019055"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200" b="1" dirty="0">
                  <a:solidFill>
                    <a:schemeClr val="tx1"/>
                  </a:solidFill>
                  <a:latin typeface="Arial" panose="020B0604020202020204" pitchFamily="34" charset="0"/>
                  <a:cs typeface="Arial" panose="020B0604020202020204" pitchFamily="34" charset="0"/>
                </a:rPr>
                <a:t>Know the safety rules for flammable liquid storage and transportation</a:t>
              </a:r>
            </a:p>
          </p:txBody>
        </p:sp>
        <p:sp>
          <p:nvSpPr>
            <p:cNvPr id="64" name="Rectangle 63"/>
            <p:cNvSpPr/>
            <p:nvPr/>
          </p:nvSpPr>
          <p:spPr>
            <a:xfrm>
              <a:off x="899401" y="5439119"/>
              <a:ext cx="2926080" cy="65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When welding or cutting make sure there is a hot work permit completed</a:t>
              </a:r>
            </a:p>
          </p:txBody>
        </p:sp>
        <p:sp>
          <p:nvSpPr>
            <p:cNvPr id="65" name="Rectangle 64"/>
            <p:cNvSpPr/>
            <p:nvPr/>
          </p:nvSpPr>
          <p:spPr>
            <a:xfrm>
              <a:off x="5441675" y="5509568"/>
              <a:ext cx="1587443" cy="53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nchorCtr="0"/>
            <a:lstStyle/>
            <a:p>
              <a:r>
                <a:rPr lang="en-US" sz="1200" b="1" dirty="0">
                  <a:solidFill>
                    <a:schemeClr val="tx1"/>
                  </a:solidFill>
                  <a:latin typeface="Arial" panose="020B0604020202020204" pitchFamily="34" charset="0"/>
                  <a:cs typeface="Arial" panose="020B0604020202020204" pitchFamily="34" charset="0"/>
                </a:rPr>
                <a:t>Smoking only in designated areas</a:t>
              </a:r>
            </a:p>
          </p:txBody>
        </p:sp>
        <p:sp>
          <p:nvSpPr>
            <p:cNvPr id="66" name="Rectangle 65"/>
            <p:cNvSpPr/>
            <p:nvPr/>
          </p:nvSpPr>
          <p:spPr>
            <a:xfrm>
              <a:off x="1358959" y="1650892"/>
              <a:ext cx="2715689" cy="57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Remove trash and materials from your work area frequently</a:t>
              </a:r>
            </a:p>
          </p:txBody>
        </p:sp>
        <p:sp>
          <p:nvSpPr>
            <p:cNvPr id="67" name="Rectangle 66"/>
            <p:cNvSpPr/>
            <p:nvPr/>
          </p:nvSpPr>
          <p:spPr>
            <a:xfrm>
              <a:off x="5467649" y="1437871"/>
              <a:ext cx="2662202" cy="714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r>
                <a:rPr lang="en-US" sz="1200" b="1" dirty="0">
                  <a:solidFill>
                    <a:schemeClr val="tx1"/>
                  </a:solidFill>
                  <a:latin typeface="Arial" panose="020B0604020202020204" pitchFamily="34" charset="0"/>
                  <a:cs typeface="Arial" panose="020B0604020202020204" pitchFamily="34" charset="0"/>
                </a:rPr>
                <a:t>Make your supervisor is aware of any suspicious activity by vandals overnight</a:t>
              </a:r>
            </a:p>
          </p:txBody>
        </p:sp>
        <p:sp>
          <p:nvSpPr>
            <p:cNvPr id="68" name="Oval 67"/>
            <p:cNvSpPr>
              <a:spLocks noChangeAspect="1"/>
            </p:cNvSpPr>
            <p:nvPr/>
          </p:nvSpPr>
          <p:spPr>
            <a:xfrm>
              <a:off x="2732548" y="1988626"/>
              <a:ext cx="3657600" cy="3657600"/>
            </a:xfrm>
            <a:prstGeom prst="ellipse">
              <a:avLst/>
            </a:prstGeom>
            <a:gradFill flip="none" rotWithShape="1">
              <a:gsLst>
                <a:gs pos="40000">
                  <a:srgbClr val="D8DBD8"/>
                </a:gs>
                <a:gs pos="65000">
                  <a:schemeClr val="accent1"/>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9" name="Oval 68"/>
            <p:cNvSpPr>
              <a:spLocks noChangeAspect="1"/>
            </p:cNvSpPr>
            <p:nvPr/>
          </p:nvSpPr>
          <p:spPr>
            <a:xfrm>
              <a:off x="3235468" y="2491546"/>
              <a:ext cx="2651760" cy="2651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70" name="Group 69"/>
            <p:cNvGrpSpPr/>
            <p:nvPr/>
          </p:nvGrpSpPr>
          <p:grpSpPr>
            <a:xfrm>
              <a:off x="5105414" y="2022263"/>
              <a:ext cx="1370075" cy="3634529"/>
              <a:chOff x="5105414" y="2022263"/>
              <a:chExt cx="1370075" cy="3634529"/>
            </a:xfrm>
          </p:grpSpPr>
          <p:sp>
            <p:nvSpPr>
              <p:cNvPr id="76" name="Down Arrow 75"/>
              <p:cNvSpPr/>
              <p:nvPr/>
            </p:nvSpPr>
            <p:spPr>
              <a:xfrm rot="1778074">
                <a:off x="5113822" y="202226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Down Arrow 76"/>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8" name="Down Arrow 77"/>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Down Arrow 78"/>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71" name="Group 70"/>
            <p:cNvGrpSpPr/>
            <p:nvPr/>
          </p:nvGrpSpPr>
          <p:grpSpPr>
            <a:xfrm flipH="1">
              <a:off x="2631463" y="2025801"/>
              <a:ext cx="1370075" cy="3634529"/>
              <a:chOff x="5105414" y="2022263"/>
              <a:chExt cx="1370075" cy="3634529"/>
            </a:xfrm>
          </p:grpSpPr>
          <p:sp>
            <p:nvSpPr>
              <p:cNvPr id="72" name="Down Arrow 71"/>
              <p:cNvSpPr/>
              <p:nvPr/>
            </p:nvSpPr>
            <p:spPr>
              <a:xfrm rot="1778074">
                <a:off x="5113822" y="2022263"/>
                <a:ext cx="421640" cy="582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73" name="Down Arrow 72"/>
              <p:cNvSpPr/>
              <p:nvPr/>
            </p:nvSpPr>
            <p:spPr>
              <a:xfrm rot="4371684">
                <a:off x="5973566" y="2978093"/>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4" name="Down Arrow 73"/>
              <p:cNvSpPr/>
              <p:nvPr/>
            </p:nvSpPr>
            <p:spPr>
              <a:xfrm rot="6612376">
                <a:off x="5972271" y="4096068"/>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5" name="Down Arrow 74"/>
              <p:cNvSpPr/>
              <p:nvPr/>
            </p:nvSpPr>
            <p:spPr>
              <a:xfrm rot="9312843">
                <a:off x="5105414" y="5074586"/>
                <a:ext cx="421640" cy="58220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27" name="Slide Number Placeholder 1"/>
          <p:cNvSpPr>
            <a:spLocks noGrp="1"/>
          </p:cNvSpPr>
          <p:nvPr>
            <p:ph type="sldNum" sz="quarter" idx="4"/>
          </p:nvPr>
        </p:nvSpPr>
        <p:spPr>
          <a:xfrm>
            <a:off x="8305800" y="6400800"/>
            <a:ext cx="381000" cy="137160"/>
          </a:xfrm>
        </p:spPr>
        <p:txBody>
          <a:bodyPr/>
          <a:lstStyle/>
          <a:p>
            <a:fld id="{2083E393-C0BF-4ED8-8545-7E4C90AFF831}" type="slidenum">
              <a:rPr lang="en-US" smtClean="0"/>
              <a:pPr/>
              <a:t>9</a:t>
            </a:fld>
            <a:endParaRPr lang="en-US" dirty="0"/>
          </a:p>
        </p:txBody>
      </p:sp>
      <p:pic>
        <p:nvPicPr>
          <p:cNvPr id="12" name="Picture 11">
            <a:extLst>
              <a:ext uri="{FF2B5EF4-FFF2-40B4-BE49-F238E27FC236}">
                <a16:creationId xmlns:a16="http://schemas.microsoft.com/office/drawing/2014/main" id="{EC84FFFB-1A9B-4BD2-B401-82DB97925177}"/>
              </a:ext>
            </a:extLst>
          </p:cNvPr>
          <p:cNvPicPr>
            <a:picLocks noChangeAspect="1"/>
          </p:cNvPicPr>
          <p:nvPr/>
        </p:nvPicPr>
        <p:blipFill>
          <a:blip r:embed="rId2"/>
          <a:stretch>
            <a:fillRect/>
          </a:stretch>
        </p:blipFill>
        <p:spPr>
          <a:xfrm>
            <a:off x="3185438" y="2387404"/>
            <a:ext cx="2793042" cy="26966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8" name="Group 27">
            <a:extLst>
              <a:ext uri="{FF2B5EF4-FFF2-40B4-BE49-F238E27FC236}">
                <a16:creationId xmlns:a16="http://schemas.microsoft.com/office/drawing/2014/main" id="{793C6BC4-4EB5-4B2A-BA46-41233EBBBA16}"/>
              </a:ext>
            </a:extLst>
          </p:cNvPr>
          <p:cNvGrpSpPr/>
          <p:nvPr/>
        </p:nvGrpSpPr>
        <p:grpSpPr>
          <a:xfrm>
            <a:off x="3456047" y="6319374"/>
            <a:ext cx="2225676" cy="493838"/>
            <a:chOff x="3481562" y="6298812"/>
            <a:chExt cx="2278536" cy="514400"/>
          </a:xfrm>
        </p:grpSpPr>
        <p:pic>
          <p:nvPicPr>
            <p:cNvPr id="29" name="Picture 28">
              <a:extLst>
                <a:ext uri="{FF2B5EF4-FFF2-40B4-BE49-F238E27FC236}">
                  <a16:creationId xmlns:a16="http://schemas.microsoft.com/office/drawing/2014/main" id="{8CF3054A-2F9C-4D13-9900-C0D73D7EDECD}"/>
                </a:ext>
              </a:extLst>
            </p:cNvPr>
            <p:cNvPicPr>
              <a:picLocks noChangeAspect="1"/>
            </p:cNvPicPr>
            <p:nvPr/>
          </p:nvPicPr>
          <p:blipFill>
            <a:blip r:embed="rId3"/>
            <a:stretch>
              <a:fillRect/>
            </a:stretch>
          </p:blipFill>
          <p:spPr>
            <a:xfrm>
              <a:off x="3481562" y="6304058"/>
              <a:ext cx="1054308" cy="509153"/>
            </a:xfrm>
            <a:prstGeom prst="rect">
              <a:avLst/>
            </a:prstGeom>
          </p:spPr>
        </p:pic>
        <p:pic>
          <p:nvPicPr>
            <p:cNvPr id="30" name="Picture 29">
              <a:extLst>
                <a:ext uri="{FF2B5EF4-FFF2-40B4-BE49-F238E27FC236}">
                  <a16:creationId xmlns:a16="http://schemas.microsoft.com/office/drawing/2014/main" id="{A80534CF-1F9B-4FD4-8272-2C6EA23B96C3}"/>
                </a:ext>
              </a:extLst>
            </p:cNvPr>
            <p:cNvPicPr>
              <a:picLocks noChangeAspect="1"/>
            </p:cNvPicPr>
            <p:nvPr/>
          </p:nvPicPr>
          <p:blipFill>
            <a:blip r:embed="rId4"/>
            <a:stretch>
              <a:fillRect/>
            </a:stretch>
          </p:blipFill>
          <p:spPr>
            <a:xfrm>
              <a:off x="4547131" y="6298812"/>
              <a:ext cx="1212967" cy="514400"/>
            </a:xfrm>
            <a:prstGeom prst="rect">
              <a:avLst/>
            </a:prstGeom>
          </p:spPr>
        </p:pic>
      </p:grpSp>
    </p:spTree>
    <p:extLst>
      <p:ext uri="{BB962C8B-B14F-4D97-AF65-F5344CB8AC3E}">
        <p14:creationId xmlns:p14="http://schemas.microsoft.com/office/powerpoint/2010/main" val="4027898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Image Title Slide"/>
  <p:tag name="WT_SHORTNAME" val="BASIC"/>
  <p:tag name="WT_ASSOCIATEDSLIDES" val=""/>
  <p:tag name="WT_INNEWPRESENTATION" val="NO"/>
  <p:tag name="WT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TW_DIALOGNAME" val="Multiple points in boxes"/>
  <p:tag name="TW_SHORTNAME" val="DATA POINTS"/>
  <p:tag name="TW_ASSOCIATEDSLIDES" val=""/>
  <p:tag name="TW_INNEWPRESENTATION" val="NO"/>
  <p:tag name="TW_ONINSERTSLIDEDLG" val="YES"/>
  <p:tag name="WT_DIALOGNAME" val="Multiple points in boxes"/>
  <p:tag name="WT_SHORTNAME" val="DATA POINTS"/>
  <p:tag name="WT_ASSOCIATEDSLIDES" val=""/>
  <p:tag name="WT_INNEWPRESENTATION" val="NO"/>
  <p:tag name="WT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wtw_ppt_4x3_2017_template">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2.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19" id="{0B0FD344-06A5-4893-A9AF-1127782101D4}" vid="{12BB378F-8E67-46A2-90A1-7E731C1937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5AD7E6335AC744A696E703A6964622" ma:contentTypeVersion="3" ma:contentTypeDescription="Create a new document." ma:contentTypeScope="" ma:versionID="7bf4a6892b294c30f19b8357e82e9907">
  <xsd:schema xmlns:xsd="http://www.w3.org/2001/XMLSchema" xmlns:xs="http://www.w3.org/2001/XMLSchema" xmlns:p="http://schemas.microsoft.com/office/2006/metadata/properties" xmlns:ns2="951b1096-bb9f-4caa-a1ca-7939dd5bc54e" targetNamespace="http://schemas.microsoft.com/office/2006/metadata/properties" ma:root="true" ma:fieldsID="d1e3919f96cef93e1ec66a04aac23f34" ns2:_="">
    <xsd:import namespace="951b1096-bb9f-4caa-a1ca-7939dd5bc54e"/>
    <xsd:element name="properties">
      <xsd:complexType>
        <xsd:sequence>
          <xsd:element name="documentManagement">
            <xsd:complexType>
              <xsd:all>
                <xsd:element ref="ns2:Other_x0020_Information" minOccurs="0"/>
                <xsd:element ref="ns2:Produced" minOccurs="0"/>
                <xsd:element ref="ns2: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b1096-bb9f-4caa-a1ca-7939dd5bc54e" elementFormDefault="qualified">
    <xsd:import namespace="http://schemas.microsoft.com/office/2006/documentManagement/types"/>
    <xsd:import namespace="http://schemas.microsoft.com/office/infopath/2007/PartnerControls"/>
    <xsd:element name="Other_x0020_Information" ma:index="8" nillable="true" ma:displayName="Other Information" ma:internalName="Other_x0020_Information">
      <xsd:simpleType>
        <xsd:restriction base="dms:Text">
          <xsd:maxLength value="255"/>
        </xsd:restriction>
      </xsd:simpleType>
    </xsd:element>
    <xsd:element name="Produced" ma:index="9" nillable="true" ma:displayName="Produced" ma:format="DateOnly" ma:internalName="Produced">
      <xsd:simpleType>
        <xsd:restriction base="dms:DateTime"/>
      </xsd:simpleType>
    </xsd:element>
    <xsd:element name="Author0" ma:index="10" nillable="true" ma:displayName="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ther_x0020_Information xmlns="951b1096-bb9f-4caa-a1ca-7939dd5bc54e">ART Solutions 101 slides for presentations</Other_x0020_Information>
    <Author0 xmlns="951b1096-bb9f-4caa-a1ca-7939dd5bc54e">Derrick Easton</Author0>
    <Produced xmlns="951b1096-bb9f-4caa-a1ca-7939dd5bc54e">2019-01-10T00:00:00+00:00</Produced>
  </documentManagement>
</p:properties>
</file>

<file path=customXml/itemProps1.xml><?xml version="1.0" encoding="utf-8"?>
<ds:datastoreItem xmlns:ds="http://schemas.openxmlformats.org/officeDocument/2006/customXml" ds:itemID="{3D925F1F-5A89-403E-886F-A36A914A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1b1096-bb9f-4caa-a1ca-7939dd5bc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23FFF0-DD6E-4881-92E6-D529A0D5823B}">
  <ds:schemaRefs>
    <ds:schemaRef ds:uri="http://schemas.microsoft.com/sharepoint/v3/contenttype/forms"/>
  </ds:schemaRefs>
</ds:datastoreItem>
</file>

<file path=customXml/itemProps3.xml><?xml version="1.0" encoding="utf-8"?>
<ds:datastoreItem xmlns:ds="http://schemas.openxmlformats.org/officeDocument/2006/customXml" ds:itemID="{A4840081-0955-49BE-BE3B-C1415C98DE67}">
  <ds:schemaRefs>
    <ds:schemaRef ds:uri="http://purl.org/dc/elements/1.1/"/>
    <ds:schemaRef ds:uri="http://schemas.openxmlformats.org/package/2006/metadata/core-properties"/>
    <ds:schemaRef ds:uri="http://schemas.microsoft.com/office/infopath/2007/PartnerControls"/>
    <ds:schemaRef ds:uri="http://purl.org/dc/terms/"/>
    <ds:schemaRef ds:uri="951b1096-bb9f-4caa-a1ca-7939dd5bc54e"/>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wtw_ppt_4x3_2017_template</Template>
  <TotalTime>20176</TotalTime>
  <Words>1212</Words>
  <Application>Microsoft Office PowerPoint</Application>
  <PresentationFormat>On-screen Show (4:3)</PresentationFormat>
  <Paragraphs>157</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wtw_ppt_4x3_2017_template</vt:lpstr>
      <vt:lpstr>2_WTW</vt:lpstr>
      <vt:lpstr>2019 Construction Safety Week</vt:lpstr>
      <vt:lpstr>Working in Construction can be Dangerous</vt:lpstr>
      <vt:lpstr>Falls to a Lower Level</vt:lpstr>
      <vt:lpstr>Slips, Trips and Falls on Walking Surfaces</vt:lpstr>
      <vt:lpstr>Overexertion from Pushing, Pulling, Lifting, and Carrying</vt:lpstr>
      <vt:lpstr>Vehicle Accidents</vt:lpstr>
      <vt:lpstr>Trenching and Excavation</vt:lpstr>
      <vt:lpstr>Fatigue</vt:lpstr>
      <vt:lpstr>Fire During Construction</vt:lpstr>
      <vt:lpstr>Water Damage During Construction</vt:lpstr>
      <vt:lpstr>Runover and Backover</vt:lpstr>
      <vt:lpstr>Improve Yourself</vt:lpstr>
      <vt:lpstr>Thank You!</vt:lpstr>
    </vt:vector>
  </TitlesOfParts>
  <Company>Willis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Risk Transfer Solutions</dc:title>
  <dc:creator>Easton, Derrick</dc:creator>
  <cp:lastModifiedBy>Fredebeil, Mike</cp:lastModifiedBy>
  <cp:revision>153</cp:revision>
  <cp:lastPrinted>2017-01-10T23:11:46Z</cp:lastPrinted>
  <dcterms:created xsi:type="dcterms:W3CDTF">2017-03-22T11:12:34Z</dcterms:created>
  <dcterms:modified xsi:type="dcterms:W3CDTF">2019-04-30T13:27:06Z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0x010100805AD7E6335AC744A696E703A6964622</vt:lpwstr>
  </property>
  <property fmtid="{D5CDD505-2E9C-101B-9397-08002B2CF9AE}" pid="4" name="_NewReviewCycle">
    <vt:lpwstr/>
  </property>
  <property fmtid="{D5CDD505-2E9C-101B-9397-08002B2CF9AE}" pid="5" name="MSIP_Label_9c700311-1b20-487f-9129-30717d50ca8e_Enabled">
    <vt:lpwstr>True</vt:lpwstr>
  </property>
  <property fmtid="{D5CDD505-2E9C-101B-9397-08002B2CF9AE}" pid="6" name="MSIP_Label_9c700311-1b20-487f-9129-30717d50ca8e_SiteId">
    <vt:lpwstr>76e3921f-489b-4b7e-9547-9ea297add9b5</vt:lpwstr>
  </property>
  <property fmtid="{D5CDD505-2E9C-101B-9397-08002B2CF9AE}" pid="7" name="MSIP_Label_9c700311-1b20-487f-9129-30717d50ca8e_Owner">
    <vt:lpwstr>mike.fredebeil@willistowerswatson.com</vt:lpwstr>
  </property>
  <property fmtid="{D5CDD505-2E9C-101B-9397-08002B2CF9AE}" pid="8" name="MSIP_Label_9c700311-1b20-487f-9129-30717d50ca8e_SetDate">
    <vt:lpwstr>2019-04-23T20:41:13.7835391Z</vt:lpwstr>
  </property>
  <property fmtid="{D5CDD505-2E9C-101B-9397-08002B2CF9AE}" pid="9" name="MSIP_Label_9c700311-1b20-487f-9129-30717d50ca8e_Name">
    <vt:lpwstr>Confidential</vt:lpwstr>
  </property>
  <property fmtid="{D5CDD505-2E9C-101B-9397-08002B2CF9AE}" pid="10" name="MSIP_Label_9c700311-1b20-487f-9129-30717d50ca8e_Application">
    <vt:lpwstr>Microsoft Azure Information Protection</vt:lpwstr>
  </property>
  <property fmtid="{D5CDD505-2E9C-101B-9397-08002B2CF9AE}" pid="11" name="MSIP_Label_9c700311-1b20-487f-9129-30717d50ca8e_Extended_MSFT_Method">
    <vt:lpwstr>Automatic</vt:lpwstr>
  </property>
  <property fmtid="{D5CDD505-2E9C-101B-9397-08002B2CF9AE}" pid="12" name="MSIP_Label_d347b247-e90e-43a3-9d7b-004f14ae6873_Enabled">
    <vt:lpwstr>True</vt:lpwstr>
  </property>
  <property fmtid="{D5CDD505-2E9C-101B-9397-08002B2CF9AE}" pid="13" name="MSIP_Label_d347b247-e90e-43a3-9d7b-004f14ae6873_SiteId">
    <vt:lpwstr>76e3921f-489b-4b7e-9547-9ea297add9b5</vt:lpwstr>
  </property>
  <property fmtid="{D5CDD505-2E9C-101B-9397-08002B2CF9AE}" pid="14" name="MSIP_Label_d347b247-e90e-43a3-9d7b-004f14ae6873_Owner">
    <vt:lpwstr>mike.fredebeil@willistowerswatson.com</vt:lpwstr>
  </property>
  <property fmtid="{D5CDD505-2E9C-101B-9397-08002B2CF9AE}" pid="15" name="MSIP_Label_d347b247-e90e-43a3-9d7b-004f14ae6873_SetDate">
    <vt:lpwstr>2019-04-23T20:41:13.7835391Z</vt:lpwstr>
  </property>
  <property fmtid="{D5CDD505-2E9C-101B-9397-08002B2CF9AE}" pid="16" name="MSIP_Label_d347b247-e90e-43a3-9d7b-004f14ae6873_Name">
    <vt:lpwstr>Anyone (No Protection)</vt:lpwstr>
  </property>
  <property fmtid="{D5CDD505-2E9C-101B-9397-08002B2CF9AE}" pid="17" name="MSIP_Label_d347b247-e90e-43a3-9d7b-004f14ae6873_Application">
    <vt:lpwstr>Microsoft Azure Information Protection</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ies>
</file>