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6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7.xml" ContentType="application/vnd.openxmlformats-officedocument.drawingml.chart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sldIdLst>
    <p:sldId id="781" r:id="rId2"/>
    <p:sldId id="782" r:id="rId3"/>
    <p:sldId id="783" r:id="rId4"/>
    <p:sldId id="786" r:id="rId5"/>
    <p:sldId id="787" r:id="rId6"/>
    <p:sldId id="605" r:id="rId7"/>
    <p:sldId id="799" r:id="rId8"/>
    <p:sldId id="569" r:id="rId9"/>
    <p:sldId id="663" r:id="rId10"/>
    <p:sldId id="667" r:id="rId11"/>
    <p:sldId id="804" r:id="rId12"/>
    <p:sldId id="813" r:id="rId13"/>
    <p:sldId id="806" r:id="rId14"/>
    <p:sldId id="768" r:id="rId15"/>
    <p:sldId id="769" r:id="rId16"/>
    <p:sldId id="809" r:id="rId17"/>
    <p:sldId id="815" r:id="rId18"/>
    <p:sldId id="671" r:id="rId19"/>
    <p:sldId id="772" r:id="rId20"/>
    <p:sldId id="615" r:id="rId21"/>
    <p:sldId id="607" r:id="rId22"/>
    <p:sldId id="669" r:id="rId23"/>
    <p:sldId id="672" r:id="rId24"/>
    <p:sldId id="620" r:id="rId25"/>
    <p:sldId id="718" r:id="rId26"/>
    <p:sldId id="673" r:id="rId27"/>
    <p:sldId id="674" r:id="rId28"/>
    <p:sldId id="810" r:id="rId29"/>
    <p:sldId id="771" r:id="rId30"/>
    <p:sldId id="621" r:id="rId31"/>
    <p:sldId id="622" r:id="rId32"/>
    <p:sldId id="623" r:id="rId33"/>
    <p:sldId id="816" r:id="rId34"/>
    <p:sldId id="650" r:id="rId35"/>
    <p:sldId id="651" r:id="rId36"/>
    <p:sldId id="677" r:id="rId37"/>
    <p:sldId id="678" r:id="rId38"/>
    <p:sldId id="608" r:id="rId39"/>
    <p:sldId id="817" r:id="rId40"/>
    <p:sldId id="843" r:id="rId41"/>
    <p:sldId id="842" r:id="rId42"/>
    <p:sldId id="844" r:id="rId43"/>
    <p:sldId id="773" r:id="rId44"/>
    <p:sldId id="774" r:id="rId45"/>
    <p:sldId id="610" r:id="rId46"/>
    <p:sldId id="836" r:id="rId47"/>
    <p:sldId id="838" r:id="rId48"/>
    <p:sldId id="837" r:id="rId49"/>
    <p:sldId id="835" r:id="rId50"/>
    <p:sldId id="834" r:id="rId51"/>
    <p:sldId id="847" r:id="rId52"/>
    <p:sldId id="839" r:id="rId53"/>
    <p:sldId id="841" r:id="rId54"/>
    <p:sldId id="831" r:id="rId55"/>
    <p:sldId id="724" r:id="rId56"/>
    <p:sldId id="825" r:id="rId57"/>
    <p:sldId id="845" r:id="rId58"/>
    <p:sldId id="846" r:id="rId59"/>
    <p:sldId id="828" r:id="rId6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4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6600"/>
    <a:srgbClr val="6C4849"/>
    <a:srgbClr val="335E9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0216" autoAdjust="0"/>
  </p:normalViewPr>
  <p:slideViewPr>
    <p:cSldViewPr showGuides="1">
      <p:cViewPr>
        <p:scale>
          <a:sx n="64" d="100"/>
          <a:sy n="64" d="100"/>
        </p:scale>
        <p:origin x="-60" y="-942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7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/>
              <a:t>Total = 2,486 fatalities</a:t>
            </a:r>
          </a:p>
        </c:rich>
      </c:tx>
      <c:layout>
        <c:manualLayout>
          <c:xMode val="edge"/>
          <c:yMode val="edge"/>
          <c:x val="0.35607226898361799"/>
          <c:y val="1.0840280994287501E-3"/>
        </c:manualLayout>
      </c:layout>
      <c:overlay val="0"/>
      <c:spPr>
        <a:noFill/>
        <a:ln w="1595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526880260657099"/>
          <c:y val="0.17031132646880701"/>
          <c:w val="0.455349011503352"/>
          <c:h val="0.7532781540692059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7976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15950">
                <a:noFill/>
              </a:ln>
            </c:spPr>
          </c:dPt>
          <c:dPt>
            <c:idx val="1"/>
            <c:bubble3D val="0"/>
            <c:spPr>
              <a:solidFill>
                <a:srgbClr val="0000FF"/>
              </a:solidFill>
              <a:ln w="15950">
                <a:noFill/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 w="15950">
                <a:noFill/>
              </a:ln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5950">
                <a:noFill/>
              </a:ln>
            </c:spPr>
          </c:dPt>
          <c:dPt>
            <c:idx val="4"/>
            <c:bubble3D val="0"/>
            <c:spPr>
              <a:solidFill>
                <a:schemeClr val="tx1"/>
              </a:solidFill>
              <a:ln w="7976">
                <a:noFill/>
                <a:prstDash val="solid"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0" dirty="0"/>
                      <a:t>Falls, slips, trips
</a:t>
                    </a:r>
                    <a:r>
                      <a:rPr lang="en-US" b="0" dirty="0" smtClean="0"/>
                      <a:t>(34.9%)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423087446451301"/>
                  <c:y val="-2.0640292732828001E-2"/>
                </c:manualLayout>
              </c:layout>
              <c:tx>
                <c:rich>
                  <a:bodyPr/>
                  <a:lstStyle/>
                  <a:p>
                    <a:r>
                      <a:rPr lang="en-US" b="0" dirty="0" smtClean="0"/>
                      <a:t>Transportation</a:t>
                    </a:r>
                    <a:r>
                      <a:rPr lang="en-US" b="0" baseline="0" dirty="0" smtClean="0"/>
                      <a:t> (29.2</a:t>
                    </a:r>
                    <a:r>
                      <a:rPr lang="en-US" b="0" dirty="0" smtClean="0"/>
                      <a:t>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0" dirty="0"/>
                      <a:t>Contact w/ </a:t>
                    </a:r>
                    <a:r>
                      <a:rPr lang="en-US" b="0" dirty="0" smtClean="0"/>
                      <a:t>objects (16.8%)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0" dirty="0" smtClean="0"/>
                      <a:t>Exposure (13.2%)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0637155141893602E-2"/>
                  <c:y val="-6.6649807332375601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 smtClean="0"/>
                      <a:t>Other</a:t>
                    </a:r>
                    <a:r>
                      <a:rPr lang="en-US" b="0" baseline="0" dirty="0" smtClean="0"/>
                      <a:t> (</a:t>
                    </a:r>
                    <a:r>
                      <a:rPr lang="en-US" b="0" dirty="0" smtClean="0"/>
                      <a:t>5.8%)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Falls, slips, trips</c:v>
                </c:pt>
                <c:pt idx="1">
                  <c:v>Transportation</c:v>
                </c:pt>
                <c:pt idx="2">
                  <c:v>Contact w/ objects</c:v>
                </c:pt>
                <c:pt idx="3">
                  <c:v>Exposure</c:v>
                </c:pt>
                <c:pt idx="4">
                  <c:v>Other</c:v>
                </c:pt>
              </c:strCache>
            </c:strRef>
          </c:cat>
          <c:val>
            <c:numRef>
              <c:f>Sheet1!$B$2:$F$2</c:f>
              <c:numCache>
                <c:formatCode>#0</c:formatCode>
                <c:ptCount val="5"/>
                <c:pt idx="0">
                  <c:v>868</c:v>
                </c:pt>
                <c:pt idx="1">
                  <c:v>726</c:v>
                </c:pt>
                <c:pt idx="2">
                  <c:v>418</c:v>
                </c:pt>
                <c:pt idx="3">
                  <c:v>329</c:v>
                </c:pt>
                <c:pt idx="4">
                  <c:v>145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7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chemeClr val="tx1"/>
          </a:solidFill>
          <a:latin typeface="+mj-lt"/>
          <a:ea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13643263589"/>
          <c:y val="3.0347237783596499E-2"/>
          <c:w val="0.88235468875296996"/>
          <c:h val="0.83105655506475395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Sheet1!$A$2</c:f>
              <c:strCache>
                <c:ptCount val="1"/>
                <c:pt idx="0">
                  <c:v>CPS</c:v>
                </c:pt>
              </c:strCache>
            </c:strRef>
          </c:tx>
          <c:invertIfNegative val="0"/>
          <c:dLbls>
            <c:dLbl>
              <c:idx val="1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8.2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Sheet1!$B$2:$O$2</c:f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All Construction</c:v>
                </c:pt>
              </c:strCache>
            </c:strRef>
          </c:tx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Sheet1!$B$3:$O$3</c:f>
            </c:numRef>
          </c:val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Hispanic foreign-born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Sheet1!$B$4:$O$4</c:f>
            </c:numRef>
          </c:val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Hispanic native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Sheet1!$B$5:$O$5</c:f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Sheet1!$B$6:$O$6</c:f>
              <c:numCache>
                <c:formatCode>0.000</c:formatCode>
                <c:ptCount val="14"/>
                <c:pt idx="0">
                  <c:v>2.070459</c:v>
                </c:pt>
                <c:pt idx="1">
                  <c:v>2.280081</c:v>
                </c:pt>
                <c:pt idx="2">
                  <c:v>2.577331</c:v>
                </c:pt>
                <c:pt idx="3">
                  <c:v>2.9464570000000001</c:v>
                </c:pt>
                <c:pt idx="4">
                  <c:v>2.979655999999995</c:v>
                </c:pt>
                <c:pt idx="5">
                  <c:v>2.688142</c:v>
                </c:pt>
                <c:pt idx="6">
                  <c:v>2.260338</c:v>
                </c:pt>
                <c:pt idx="7">
                  <c:v>2.224945</c:v>
                </c:pt>
                <c:pt idx="8">
                  <c:v>2.2259890000000002</c:v>
                </c:pt>
                <c:pt idx="9">
                  <c:v>2.160901</c:v>
                </c:pt>
                <c:pt idx="10">
                  <c:v>2.3927960000000001</c:v>
                </c:pt>
                <c:pt idx="11">
                  <c:v>2.7052</c:v>
                </c:pt>
                <c:pt idx="12">
                  <c:v>2.846276</c:v>
                </c:pt>
                <c:pt idx="13">
                  <c:v>2.992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Non-Hispanic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Sheet1!$B$1:$O$1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Sheet1!$B$7:$O$7</c:f>
              <c:numCache>
                <c:formatCode>0.000</c:formatCode>
                <c:ptCount val="14"/>
                <c:pt idx="0">
                  <c:v>7.9958220000000004</c:v>
                </c:pt>
                <c:pt idx="1">
                  <c:v>8.46129</c:v>
                </c:pt>
                <c:pt idx="2">
                  <c:v>8.6004050000000003</c:v>
                </c:pt>
                <c:pt idx="3">
                  <c:v>8.7414900000000006</c:v>
                </c:pt>
                <c:pt idx="4">
                  <c:v>8.8665240000000001</c:v>
                </c:pt>
                <c:pt idx="5">
                  <c:v>8.2045749999999984</c:v>
                </c:pt>
                <c:pt idx="6">
                  <c:v>7.4301440000000003</c:v>
                </c:pt>
                <c:pt idx="7">
                  <c:v>6.8677739999999954</c:v>
                </c:pt>
                <c:pt idx="8">
                  <c:v>6.831073</c:v>
                </c:pt>
                <c:pt idx="9">
                  <c:v>6.7554610000000004</c:v>
                </c:pt>
                <c:pt idx="10">
                  <c:v>6.8643599999999951</c:v>
                </c:pt>
                <c:pt idx="11">
                  <c:v>7.1433730000000004</c:v>
                </c:pt>
                <c:pt idx="12">
                  <c:v>7.0914149999999951</c:v>
                </c:pt>
                <c:pt idx="13">
                  <c:v>7.3390000000000004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</c:strCache>
            </c:strRef>
          </c:tx>
          <c:spPr>
            <a:noFill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Sheet1!$B$8:$O$8</c:f>
              <c:numCache>
                <c:formatCode>0.000</c:formatCode>
                <c:ptCount val="14"/>
                <c:pt idx="0">
                  <c:v>10.066000000000001</c:v>
                </c:pt>
                <c:pt idx="1">
                  <c:v>10.741</c:v>
                </c:pt>
                <c:pt idx="2">
                  <c:v>11.177</c:v>
                </c:pt>
                <c:pt idx="3">
                  <c:v>11.686999999999999</c:v>
                </c:pt>
                <c:pt idx="4">
                  <c:v>11.846</c:v>
                </c:pt>
                <c:pt idx="5">
                  <c:v>10.893000000000001</c:v>
                </c:pt>
                <c:pt idx="6">
                  <c:v>9.69</c:v>
                </c:pt>
                <c:pt idx="7">
                  <c:v>9.093</c:v>
                </c:pt>
                <c:pt idx="8">
                  <c:v>9.0570000000000004</c:v>
                </c:pt>
                <c:pt idx="9">
                  <c:v>8.9160000000000004</c:v>
                </c:pt>
                <c:pt idx="10">
                  <c:v>9.2570000000000014</c:v>
                </c:pt>
                <c:pt idx="11">
                  <c:v>9.8490000000000002</c:v>
                </c:pt>
                <c:pt idx="12">
                  <c:v>9.9380000000000006</c:v>
                </c:pt>
                <c:pt idx="13">
                  <c:v>10.33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50615808"/>
        <c:axId val="50617728"/>
      </c:barChart>
      <c:catAx>
        <c:axId val="50615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52238084670081397"/>
              <c:y val="0.934650797646198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50617728"/>
        <c:crosses val="autoZero"/>
        <c:auto val="1"/>
        <c:lblAlgn val="ctr"/>
        <c:lblOffset val="100"/>
        <c:tickLblSkip val="1"/>
        <c:noMultiLvlLbl val="0"/>
      </c:catAx>
      <c:valAx>
        <c:axId val="50617728"/>
        <c:scaling>
          <c:orientation val="minMax"/>
          <c:max val="14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Number of employees (in millions)</a:t>
                </a:r>
              </a:p>
            </c:rich>
          </c:tx>
          <c:layout>
            <c:manualLayout>
              <c:xMode val="edge"/>
              <c:yMode val="edge"/>
              <c:x val="7.5159714393085303E-3"/>
              <c:y val="0.164705805611918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50615808"/>
        <c:crosses val="autoZero"/>
        <c:crossBetween val="between"/>
        <c:majorUnit val="2"/>
      </c:valAx>
    </c:plotArea>
    <c:legend>
      <c:legendPos val="t"/>
      <c:layout>
        <c:manualLayout>
          <c:xMode val="edge"/>
          <c:yMode val="edge"/>
          <c:x val="0.54539676339781096"/>
          <c:y val="7.3095824981351896E-3"/>
          <c:w val="0.26237877537010201"/>
          <c:h val="0.26006420154034599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66685583221"/>
          <c:y val="4.15544311606603E-2"/>
          <c:w val="0.87196527293773796"/>
          <c:h val="0.764195647419072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Falls</c:v>
                </c:pt>
              </c:strCache>
            </c:strRef>
          </c:tx>
          <c:spPr>
            <a:solidFill>
              <a:srgbClr val="FF0000"/>
            </a:solidFill>
            <a:ln w="19317">
              <a:noFill/>
            </a:ln>
          </c:spPr>
          <c:invertIfNegative val="0"/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305</a:t>
                    </a:r>
                    <a:endParaRPr lang="en-US" baseline="30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Sheet1!$B$1:$N$1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365</c:v>
                </c:pt>
                <c:pt idx="1">
                  <c:v>448</c:v>
                </c:pt>
                <c:pt idx="2">
                  <c:v>396</c:v>
                </c:pt>
                <c:pt idx="3">
                  <c:v>436</c:v>
                </c:pt>
                <c:pt idx="4">
                  <c:v>450</c:v>
                </c:pt>
                <c:pt idx="5">
                  <c:v>337</c:v>
                </c:pt>
                <c:pt idx="6">
                  <c:v>287</c:v>
                </c:pt>
                <c:pt idx="7">
                  <c:v>267</c:v>
                </c:pt>
                <c:pt idx="8">
                  <c:v>269</c:v>
                </c:pt>
                <c:pt idx="9">
                  <c:v>294</c:v>
                </c:pt>
                <c:pt idx="10">
                  <c:v>305</c:v>
                </c:pt>
                <c:pt idx="11">
                  <c:v>363</c:v>
                </c:pt>
                <c:pt idx="12">
                  <c:v>367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Other fatalities*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Sheet1!$B$1:$N$1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Sheet1!$B$3:$N$3</c:f>
              <c:numCache>
                <c:formatCode>#,##0</c:formatCode>
                <c:ptCount val="13"/>
                <c:pt idx="0">
                  <c:v>806</c:v>
                </c:pt>
                <c:pt idx="1">
                  <c:v>830</c:v>
                </c:pt>
                <c:pt idx="2">
                  <c:v>847</c:v>
                </c:pt>
                <c:pt idx="3">
                  <c:v>861</c:v>
                </c:pt>
                <c:pt idx="4">
                  <c:v>789</c:v>
                </c:pt>
                <c:pt idx="5">
                  <c:v>679</c:v>
                </c:pt>
                <c:pt idx="6">
                  <c:v>592</c:v>
                </c:pt>
                <c:pt idx="7">
                  <c:v>535</c:v>
                </c:pt>
                <c:pt idx="8">
                  <c:v>512</c:v>
                </c:pt>
                <c:pt idx="9">
                  <c:v>555</c:v>
                </c:pt>
                <c:pt idx="10">
                  <c:v>551</c:v>
                </c:pt>
                <c:pt idx="11">
                  <c:v>570</c:v>
                </c:pt>
                <c:pt idx="12">
                  <c:v>618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</c:strCache>
            </c:strRef>
          </c:tx>
          <c:spPr>
            <a:noFill/>
            <a:ln w="19317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Sheet1!$B$1:$N$1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Sheet1!$B$4:$N$4</c:f>
              <c:numCache>
                <c:formatCode>#,##0</c:formatCode>
                <c:ptCount val="13"/>
                <c:pt idx="0">
                  <c:v>1171</c:v>
                </c:pt>
                <c:pt idx="1">
                  <c:v>1278</c:v>
                </c:pt>
                <c:pt idx="2">
                  <c:v>1243</c:v>
                </c:pt>
                <c:pt idx="3">
                  <c:v>1297</c:v>
                </c:pt>
                <c:pt idx="4">
                  <c:v>1239</c:v>
                </c:pt>
                <c:pt idx="5">
                  <c:v>1016</c:v>
                </c:pt>
                <c:pt idx="6">
                  <c:v>879</c:v>
                </c:pt>
                <c:pt idx="7">
                  <c:v>802</c:v>
                </c:pt>
                <c:pt idx="8">
                  <c:v>781</c:v>
                </c:pt>
                <c:pt idx="9">
                  <c:v>849</c:v>
                </c:pt>
                <c:pt idx="10">
                  <c:v>856</c:v>
                </c:pt>
                <c:pt idx="11">
                  <c:v>933</c:v>
                </c:pt>
                <c:pt idx="12">
                  <c:v>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54154368"/>
        <c:axId val="54156288"/>
      </c:barChart>
      <c:catAx>
        <c:axId val="54154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53707053510203095"/>
              <c:y val="0.88961953791661297"/>
            </c:manualLayout>
          </c:layout>
          <c:overlay val="0"/>
          <c:spPr>
            <a:noFill/>
            <a:ln w="1931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4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4156288"/>
        <c:crosses val="autoZero"/>
        <c:auto val="0"/>
        <c:lblAlgn val="ctr"/>
        <c:lblOffset val="0"/>
        <c:tickLblSkip val="1"/>
        <c:tickMarkSkip val="1"/>
        <c:noMultiLvlLbl val="0"/>
      </c:catAx>
      <c:valAx>
        <c:axId val="54156288"/>
        <c:scaling>
          <c:orientation val="minMax"/>
          <c:max val="1500"/>
        </c:scaling>
        <c:delete val="0"/>
        <c:axPos val="l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Number of deaths</a:t>
                </a:r>
              </a:p>
            </c:rich>
          </c:tx>
          <c:layout>
            <c:manualLayout>
              <c:xMode val="edge"/>
              <c:yMode val="edge"/>
              <c:x val="6.0060060060059999E-3"/>
              <c:y val="0.26707271237311098"/>
            </c:manualLayout>
          </c:layout>
          <c:overlay val="0"/>
          <c:spPr>
            <a:noFill/>
            <a:ln w="19317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24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4154368"/>
        <c:crosses val="autoZero"/>
        <c:crossBetween val="between"/>
        <c:majorUnit val="300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73520329237394799"/>
          <c:y val="0"/>
          <c:w val="0.22605991951969501"/>
          <c:h val="0.111898791622627"/>
        </c:manualLayout>
      </c:layout>
      <c:overlay val="0"/>
      <c:spPr>
        <a:solidFill>
          <a:schemeClr val="bg1"/>
        </a:solidFill>
        <a:ln w="19317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chemeClr val="tx1"/>
          </a:solidFill>
          <a:latin typeface="Times New Roman" panose="02020603050405020304" pitchFamily="18" charset="0"/>
          <a:ea typeface="Arial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215410573678303E-2"/>
          <c:y val="4.5216342442488802E-2"/>
          <c:w val="0.86714065633100201"/>
          <c:h val="0.79760127810110704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Hispanic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Sheet1!$B$1:$F$1</c:f>
              <c:numCache>
                <c:formatCode>0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Sheet1!$B$2:$F$2</c:f>
              <c:numCache>
                <c:formatCode>0.0</c:formatCode>
                <c:ptCount val="5"/>
                <c:pt idx="0">
                  <c:v>4.1859964788955129</c:v>
                </c:pt>
                <c:pt idx="1">
                  <c:v>4.4064985081554484</c:v>
                </c:pt>
                <c:pt idx="2">
                  <c:v>4.1708918670215356</c:v>
                </c:pt>
                <c:pt idx="3">
                  <c:v>4.0066252951106396</c:v>
                </c:pt>
                <c:pt idx="4">
                  <c:v>4.8961547184890986</c:v>
                </c:pt>
              </c:numCache>
            </c:numRef>
          </c:val>
          <c:smooth val="1"/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White, non-Hispanic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0"/>
                  <c:y val="2.2058823529411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Sheet1!$B$1:$F$1</c:f>
              <c:numCache>
                <c:formatCode>0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Sheet1!$B$3:$F$3</c:f>
              <c:numCache>
                <c:formatCode>0.0</c:formatCode>
                <c:ptCount val="5"/>
                <c:pt idx="0">
                  <c:v>2.6840634237476868</c:v>
                </c:pt>
                <c:pt idx="1">
                  <c:v>2.908451910523167</c:v>
                </c:pt>
                <c:pt idx="2">
                  <c:v>2.8190041101409631</c:v>
                </c:pt>
                <c:pt idx="3">
                  <c:v>3.4045232337333471</c:v>
                </c:pt>
                <c:pt idx="4">
                  <c:v>2.978898308334355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All construction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0"/>
                  <c:y val="-9.8039215686274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Sheet1!$B$1:$F$1</c:f>
              <c:numCache>
                <c:formatCode>0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Sheet1!$B$4:$F$4</c:f>
              <c:numCache>
                <c:formatCode>0.0</c:formatCode>
                <c:ptCount val="5"/>
                <c:pt idx="0">
                  <c:v>3.0014772659263298</c:v>
                </c:pt>
                <c:pt idx="1">
                  <c:v>3.2411547499866251</c:v>
                </c:pt>
                <c:pt idx="2">
                  <c:v>3.2238806708392231</c:v>
                </c:pt>
                <c:pt idx="3">
                  <c:v>3.562909053019228</c:v>
                </c:pt>
                <c:pt idx="4">
                  <c:v>3.557218627483167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561024"/>
        <c:axId val="54571008"/>
      </c:lineChart>
      <c:catAx>
        <c:axId val="54561024"/>
        <c:scaling>
          <c:orientation val="minMax"/>
        </c:scaling>
        <c:delete val="0"/>
        <c:axPos val="b"/>
        <c:numFmt formatCode="0" sourceLinked="1"/>
        <c:majorTickMark val="cross"/>
        <c:minorTickMark val="none"/>
        <c:tickLblPos val="nextTo"/>
        <c:spPr>
          <a:ln w="295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4571008"/>
        <c:crosses val="autoZero"/>
        <c:auto val="0"/>
        <c:lblAlgn val="ctr"/>
        <c:lblOffset val="100"/>
        <c:noMultiLvlLbl val="0"/>
      </c:catAx>
      <c:valAx>
        <c:axId val="54571008"/>
        <c:scaling>
          <c:orientation val="minMax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Number of deaths per 100,000 FTEs</a:t>
                </a:r>
              </a:p>
            </c:rich>
          </c:tx>
          <c:layout>
            <c:manualLayout>
              <c:xMode val="edge"/>
              <c:yMode val="edge"/>
              <c:x val="0"/>
              <c:y val="0.131453991045237"/>
            </c:manualLayout>
          </c:layout>
          <c:overlay val="0"/>
          <c:spPr>
            <a:noFill/>
            <a:ln w="23659">
              <a:noFill/>
            </a:ln>
          </c:spPr>
        </c:title>
        <c:numFmt formatCode="0.0" sourceLinked="0"/>
        <c:majorTickMark val="cross"/>
        <c:minorTickMark val="none"/>
        <c:tickLblPos val="nextTo"/>
        <c:spPr>
          <a:ln w="295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4561024"/>
        <c:crosses val="autoZero"/>
        <c:crossBetween val="between"/>
      </c:valAx>
      <c:spPr>
        <a:noFill/>
        <a:ln w="25375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chemeClr val="tx1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= 735 deaths</a:t>
            </a:r>
          </a:p>
        </c:rich>
      </c:tx>
      <c:layout>
        <c:manualLayout>
          <c:xMode val="edge"/>
          <c:yMode val="edge"/>
          <c:x val="0.39410931272479799"/>
          <c:y val="1.9138773003637001E-3"/>
        </c:manualLayout>
      </c:layout>
      <c:overlay val="0"/>
      <c:spPr>
        <a:noFill/>
        <a:ln w="15943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1719163850294096E-2"/>
          <c:y val="0.14629075681661699"/>
          <c:w val="0.51996895731630999"/>
          <c:h val="0.78825393042318004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15943"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5943">
                <a:noFill/>
              </a:ln>
            </c:spPr>
          </c:dPt>
          <c:dPt>
            <c:idx val="1"/>
            <c:bubble3D val="0"/>
            <c:spPr>
              <a:solidFill>
                <a:srgbClr val="0046D2"/>
              </a:solidFill>
              <a:ln w="15943">
                <a:noFill/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 w="15943">
                <a:noFill/>
              </a:ln>
            </c:spPr>
          </c:dPt>
          <c:dPt>
            <c:idx val="3"/>
            <c:bubble3D val="0"/>
            <c:spPr>
              <a:solidFill>
                <a:srgbClr val="FF9900"/>
              </a:solidFill>
              <a:ln w="15943">
                <a:noFill/>
              </a:ln>
            </c:spPr>
          </c:dPt>
          <c:dPt>
            <c:idx val="4"/>
            <c:bubble3D val="0"/>
            <c:spPr>
              <a:solidFill>
                <a:srgbClr val="FFFF00"/>
              </a:solidFill>
              <a:ln w="15943">
                <a:noFill/>
              </a:ln>
            </c:spPr>
          </c:dPt>
          <c:dPt>
            <c:idx val="5"/>
            <c:bubble3D val="0"/>
            <c:spPr>
              <a:solidFill>
                <a:srgbClr val="800080"/>
              </a:solidFill>
              <a:ln w="15943">
                <a:noFill/>
              </a:ln>
            </c:spPr>
          </c:dPt>
          <c:dPt>
            <c:idx val="6"/>
            <c:bubble3D val="0"/>
            <c:spPr>
              <a:solidFill>
                <a:srgbClr val="339966"/>
              </a:solidFill>
              <a:ln w="15943">
                <a:noFill/>
              </a:ln>
            </c:spPr>
          </c:dPt>
          <c:dPt>
            <c:idx val="7"/>
            <c:bubble3D val="0"/>
            <c:spPr>
              <a:solidFill>
                <a:srgbClr val="000000"/>
              </a:solidFill>
              <a:ln w="15943">
                <a:noFill/>
              </a:ln>
            </c:spPr>
          </c:dPt>
          <c:dPt>
            <c:idx val="8"/>
            <c:bubble3D val="0"/>
            <c:spPr>
              <a:solidFill>
                <a:srgbClr val="993300"/>
              </a:solidFill>
              <a:ln w="15943">
                <a:noFill/>
              </a:ln>
            </c:spPr>
          </c:dPt>
          <c:dPt>
            <c:idx val="9"/>
            <c:bubble3D val="0"/>
            <c:spPr>
              <a:solidFill>
                <a:srgbClr val="969696"/>
              </a:solidFill>
              <a:ln w="15943">
                <a:noFill/>
              </a:ln>
            </c:spPr>
          </c:dPt>
          <c:dPt>
            <c:idx val="10"/>
            <c:bubble3D val="0"/>
            <c:spPr>
              <a:solidFill>
                <a:srgbClr val="FFFFFF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8080"/>
              </a:solidFill>
              <a:ln w="15943">
                <a:noFill/>
              </a:ln>
            </c:spPr>
          </c:dPt>
          <c:dPt>
            <c:idx val="12"/>
            <c:bubble3D val="0"/>
            <c:spPr>
              <a:solidFill>
                <a:srgbClr val="FF0000"/>
              </a:solidFill>
              <a:ln w="15943">
                <a:noFill/>
              </a:ln>
            </c:spPr>
          </c:dPt>
          <c:dPt>
            <c:idx val="13"/>
            <c:bubble3D val="0"/>
            <c:spPr>
              <a:solidFill>
                <a:srgbClr val="0000FF"/>
              </a:solidFill>
              <a:ln w="15943">
                <a:noFill/>
              </a:ln>
            </c:spPr>
          </c:dPt>
          <c:dPt>
            <c:idx val="14"/>
            <c:bubble3D val="0"/>
            <c:spPr>
              <a:solidFill>
                <a:srgbClr val="00CCFF"/>
              </a:solidFill>
              <a:ln w="15943">
                <a:noFill/>
              </a:ln>
            </c:spPr>
          </c:dPt>
          <c:dPt>
            <c:idx val="15"/>
            <c:bubble3D val="0"/>
            <c:spPr>
              <a:solidFill>
                <a:srgbClr val="FF9900"/>
              </a:solidFill>
              <a:ln w="15943">
                <a:noFill/>
              </a:ln>
            </c:spPr>
          </c:dPt>
          <c:dPt>
            <c:idx val="16"/>
            <c:bubble3D val="0"/>
            <c:spPr>
              <a:solidFill>
                <a:srgbClr val="FFFF00"/>
              </a:solidFill>
              <a:ln w="15943">
                <a:noFill/>
              </a:ln>
            </c:spPr>
          </c:dPt>
          <c:dPt>
            <c:idx val="17"/>
            <c:bubble3D val="0"/>
            <c:spPr>
              <a:solidFill>
                <a:srgbClr val="800080"/>
              </a:solidFill>
              <a:ln w="15943">
                <a:noFill/>
              </a:ln>
            </c:spPr>
          </c:dPt>
          <c:dLbls>
            <c:spPr>
              <a:noFill/>
              <a:ln w="15943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Sheet1!$B$1:$H$1</c:f>
              <c:strCache>
                <c:ptCount val="7"/>
                <c:pt idx="0">
                  <c:v>Less than 6 feet</c:v>
                </c:pt>
                <c:pt idx="1">
                  <c:v>6-10 feet</c:v>
                </c:pt>
                <c:pt idx="2">
                  <c:v>11-15 feet</c:v>
                </c:pt>
                <c:pt idx="3">
                  <c:v>16-20 feet</c:v>
                </c:pt>
                <c:pt idx="4">
                  <c:v>21-25 feet</c:v>
                </c:pt>
                <c:pt idx="5">
                  <c:v>26-30 feet</c:v>
                </c:pt>
                <c:pt idx="6">
                  <c:v>More than 30 feet</c:v>
                </c:pt>
              </c:strCache>
            </c:strRef>
          </c:cat>
          <c:val>
            <c:numRef>
              <c:f>Sheet1!$B$2:$H$2</c:f>
              <c:numCache>
                <c:formatCode>0.0%</c:formatCode>
                <c:ptCount val="7"/>
                <c:pt idx="0">
                  <c:v>8.2000000000000003E-2</c:v>
                </c:pt>
                <c:pt idx="1">
                  <c:v>0.117006802721088</c:v>
                </c:pt>
                <c:pt idx="2">
                  <c:v>0.19727891156462601</c:v>
                </c:pt>
                <c:pt idx="3">
                  <c:v>0.17414965986394601</c:v>
                </c:pt>
                <c:pt idx="4">
                  <c:v>0.13877551020408199</c:v>
                </c:pt>
                <c:pt idx="5">
                  <c:v>9.5238095238095205E-2</c:v>
                </c:pt>
                <c:pt idx="6">
                  <c:v>0.19591836734693899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FFCC00"/>
            </a:solidFill>
            <a:ln w="7971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88E4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6600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777777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B2B2B2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15943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Less than 6 feet</c:v>
                </c:pt>
                <c:pt idx="1">
                  <c:v>6-10 feet</c:v>
                </c:pt>
                <c:pt idx="2">
                  <c:v>11-15 feet</c:v>
                </c:pt>
                <c:pt idx="3">
                  <c:v>16-20 feet</c:v>
                </c:pt>
                <c:pt idx="4">
                  <c:v>21-25 feet</c:v>
                </c:pt>
                <c:pt idx="5">
                  <c:v>26-30 feet</c:v>
                </c:pt>
                <c:pt idx="6">
                  <c:v>More than 30 feet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6600"/>
            </a:solidFill>
            <a:ln w="7971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88E4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CC00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777777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B2B2B2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15943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Less than 6 feet</c:v>
                </c:pt>
                <c:pt idx="1">
                  <c:v>6-10 feet</c:v>
                </c:pt>
                <c:pt idx="2">
                  <c:v>11-15 feet</c:v>
                </c:pt>
                <c:pt idx="3">
                  <c:v>16-20 feet</c:v>
                </c:pt>
                <c:pt idx="4">
                  <c:v>21-25 feet</c:v>
                </c:pt>
                <c:pt idx="5">
                  <c:v>26-30 feet</c:v>
                </c:pt>
                <c:pt idx="6">
                  <c:v>More than 30 feet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rgbClr val="777777"/>
            </a:solidFill>
            <a:ln w="7971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88E4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CC00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6600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B2B2B2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15943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Less than 6 feet</c:v>
                </c:pt>
                <c:pt idx="1">
                  <c:v>6-10 feet</c:v>
                </c:pt>
                <c:pt idx="2">
                  <c:v>11-15 feet</c:v>
                </c:pt>
                <c:pt idx="3">
                  <c:v>16-20 feet</c:v>
                </c:pt>
                <c:pt idx="4">
                  <c:v>21-25 feet</c:v>
                </c:pt>
                <c:pt idx="5">
                  <c:v>26-30 feet</c:v>
                </c:pt>
                <c:pt idx="6">
                  <c:v>More than 30 feet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B2B2B2"/>
            </a:solidFill>
            <a:ln w="7971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0088E4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CC00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6600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777777"/>
              </a:solidFill>
              <a:ln w="79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15943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Less than 6 feet</c:v>
                </c:pt>
                <c:pt idx="1">
                  <c:v>6-10 feet</c:v>
                </c:pt>
                <c:pt idx="2">
                  <c:v>11-15 feet</c:v>
                </c:pt>
                <c:pt idx="3">
                  <c:v>16-20 feet</c:v>
                </c:pt>
                <c:pt idx="4">
                  <c:v>21-25 feet</c:v>
                </c:pt>
                <c:pt idx="5">
                  <c:v>26-30 feet</c:v>
                </c:pt>
                <c:pt idx="6">
                  <c:v>More than 30 feet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 w="15943">
          <a:noFill/>
        </a:ln>
      </c:spPr>
    </c:plotArea>
    <c:legend>
      <c:legendPos val="r"/>
      <c:layout>
        <c:manualLayout>
          <c:xMode val="edge"/>
          <c:yMode val="edge"/>
          <c:x val="0.72988466175859901"/>
          <c:y val="0.19606321981640801"/>
          <c:w val="0.26555303818154802"/>
          <c:h val="0.57749839258420499"/>
        </c:manualLayout>
      </c:layout>
      <c:overlay val="0"/>
      <c:spPr>
        <a:solidFill>
          <a:srgbClr val="FFFFFF"/>
        </a:solidFill>
        <a:ln w="15943">
          <a:noFill/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Times New Roman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438820147482"/>
          <c:y val="2.9355526892834799E-2"/>
          <c:w val="0.87615348081489797"/>
          <c:h val="0.7275857536167319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Nonresidential building </c:v>
                </c:pt>
              </c:strCache>
            </c:strRef>
          </c:tx>
          <c:spPr>
            <a:solidFill>
              <a:srgbClr val="FFC000"/>
            </a:solidFill>
            <a:ln w="38117">
              <a:noFill/>
              <a:prstDash val="solid"/>
            </a:ln>
          </c:spPr>
          <c:invertIfNegative val="0"/>
          <c:dLbls>
            <c:dLbl>
              <c:idx val="18"/>
              <c:layout>
                <c:manualLayout>
                  <c:x val="-2.06349206349206E-2"/>
                  <c:y val="3.0171160573621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Sheet1!$J$1:$N$1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Sheet1!$J$2:$N$2</c:f>
              <c:numCache>
                <c:formatCode>General</c:formatCode>
                <c:ptCount val="5"/>
                <c:pt idx="0">
                  <c:v>23</c:v>
                </c:pt>
                <c:pt idx="1">
                  <c:v>23</c:v>
                </c:pt>
                <c:pt idx="2">
                  <c:v>19</c:v>
                </c:pt>
                <c:pt idx="3">
                  <c:v>25</c:v>
                </c:pt>
                <c:pt idx="4">
                  <c:v>24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Painting &amp; wall covering </c:v>
                </c:pt>
              </c:strCache>
            </c:strRef>
          </c:tx>
          <c:spPr>
            <a:solidFill>
              <a:srgbClr val="00B0F0"/>
            </a:solidFill>
            <a:ln w="38117">
              <a:noFill/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Sheet1!$J$1:$N$1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Sheet1!$J$3:$N$3</c:f>
              <c:numCache>
                <c:formatCode>General</c:formatCode>
                <c:ptCount val="5"/>
                <c:pt idx="0">
                  <c:v>20</c:v>
                </c:pt>
                <c:pt idx="1">
                  <c:v>25</c:v>
                </c:pt>
                <c:pt idx="2">
                  <c:v>26</c:v>
                </c:pt>
                <c:pt idx="3">
                  <c:v>34</c:v>
                </c:pt>
                <c:pt idx="4">
                  <c:v>19</c:v>
                </c:pt>
              </c:numCache>
            </c:numRef>
          </c:val>
        </c:ser>
        <c:ser>
          <c:idx val="4"/>
          <c:order val="2"/>
          <c:tx>
            <c:strRef>
              <c:f>Sheet1!$A$4</c:f>
              <c:strCache>
                <c:ptCount val="1"/>
                <c:pt idx="0">
                  <c:v>Residential building </c:v>
                </c:pt>
              </c:strCache>
            </c:strRef>
          </c:tx>
          <c:spPr>
            <a:solidFill>
              <a:srgbClr val="0000FF"/>
            </a:solidFill>
            <a:ln w="38117">
              <a:noFill/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Sheet1!$J$1:$N$1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Sheet1!$J$4:$N$4</c:f>
              <c:numCache>
                <c:formatCode>General</c:formatCode>
                <c:ptCount val="5"/>
                <c:pt idx="0">
                  <c:v>26</c:v>
                </c:pt>
                <c:pt idx="1">
                  <c:v>46</c:v>
                </c:pt>
                <c:pt idx="2">
                  <c:v>40</c:v>
                </c:pt>
                <c:pt idx="3">
                  <c:v>52</c:v>
                </c:pt>
                <c:pt idx="4">
                  <c:v>61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Roofing contractors</c:v>
                </c:pt>
              </c:strCache>
            </c:strRef>
          </c:tx>
          <c:spPr>
            <a:solidFill>
              <a:srgbClr val="FF0000"/>
            </a:solidFill>
            <a:ln w="38117">
              <a:noFill/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Sheet1!$J$1:$N$1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Sheet1!$J$5:$N$5</c:f>
              <c:numCache>
                <c:formatCode>General</c:formatCode>
                <c:ptCount val="5"/>
                <c:pt idx="0">
                  <c:v>61</c:v>
                </c:pt>
                <c:pt idx="1">
                  <c:v>65</c:v>
                </c:pt>
                <c:pt idx="2">
                  <c:v>66</c:v>
                </c:pt>
                <c:pt idx="3">
                  <c:v>71</c:v>
                </c:pt>
                <c:pt idx="4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64608"/>
        <c:axId val="55452800"/>
      </c:barChart>
      <c:catAx>
        <c:axId val="55364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51765241844769405"/>
              <c:y val="0.85259031789269202"/>
            </c:manualLayout>
          </c:layout>
          <c:overlay val="0"/>
          <c:spPr>
            <a:noFill/>
            <a:ln w="2541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5452800"/>
        <c:crossesAt val="0"/>
        <c:auto val="1"/>
        <c:lblAlgn val="ctr"/>
        <c:lblOffset val="100"/>
        <c:noMultiLvlLbl val="0"/>
      </c:catAx>
      <c:valAx>
        <c:axId val="5545280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Number of deaths </a:t>
                </a:r>
              </a:p>
            </c:rich>
          </c:tx>
          <c:layout>
            <c:manualLayout>
              <c:xMode val="edge"/>
              <c:yMode val="edge"/>
              <c:x val="6.3492063492063501E-3"/>
              <c:y val="0.229845780215304"/>
            </c:manualLayout>
          </c:layout>
          <c:overlay val="0"/>
          <c:spPr>
            <a:noFill/>
            <a:ln w="25412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5364608"/>
        <c:crosses val="autoZero"/>
        <c:crossBetween val="between"/>
      </c:valAx>
      <c:spPr>
        <a:noFill/>
        <a:ln w="25404">
          <a:noFill/>
        </a:ln>
      </c:spPr>
    </c:plotArea>
    <c:legend>
      <c:legendPos val="b"/>
      <c:layout>
        <c:manualLayout>
          <c:xMode val="edge"/>
          <c:yMode val="edge"/>
          <c:x val="0.118438820147482"/>
          <c:y val="0.88979239576534297"/>
          <c:w val="0.80872465941757299"/>
          <c:h val="0.110207587327785"/>
        </c:manualLayout>
      </c:layout>
      <c:overlay val="0"/>
      <c:spPr>
        <a:noFill/>
        <a:ln w="25412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776659861962"/>
          <c:y val="5.03736983594891E-2"/>
          <c:w val="0.67650262467191602"/>
          <c:h val="0.80866358890755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Present, in use</c:v>
                </c:pt>
              </c:strCache>
            </c:strRef>
          </c:tx>
          <c:spPr>
            <a:solidFill>
              <a:srgbClr val="FF0000"/>
            </a:solidFill>
            <a:ln w="24723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5.6169201499357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7492625368737E-3"/>
                  <c:y val="-3.2170114598474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498525073746299E-3"/>
                  <c:y val="-1.6340165703301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1982-1992</c:v>
                </c:pt>
                <c:pt idx="1">
                  <c:v>1993-2003</c:v>
                </c:pt>
                <c:pt idx="2">
                  <c:v>2004-2014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>
                  <c:v>7.3400000000000007E-2</c:v>
                </c:pt>
                <c:pt idx="1">
                  <c:v>0.04</c:v>
                </c:pt>
                <c:pt idx="2">
                  <c:v>7.3200000000000001E-2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Present, not in use</c:v>
                </c:pt>
              </c:strCache>
            </c:strRef>
          </c:tx>
          <c:spPr>
            <a:solidFill>
              <a:srgbClr val="0000FF"/>
            </a:solidFill>
            <a:ln w="24723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1982-1992</c:v>
                </c:pt>
                <c:pt idx="1">
                  <c:v>1993-2003</c:v>
                </c:pt>
                <c:pt idx="2">
                  <c:v>2004-2014</c:v>
                </c:pt>
              </c:strCache>
            </c:strRef>
          </c:cat>
          <c:val>
            <c:numRef>
              <c:f>Sheet1!$B$3:$D$3</c:f>
              <c:numCache>
                <c:formatCode>0.0%</c:formatCode>
                <c:ptCount val="3"/>
                <c:pt idx="0">
                  <c:v>0.22020000000000001</c:v>
                </c:pt>
                <c:pt idx="1">
                  <c:v>0.2571</c:v>
                </c:pt>
                <c:pt idx="2">
                  <c:v>0.14630000000000001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Not present</c:v>
                </c:pt>
              </c:strCache>
            </c:strRef>
          </c:tx>
          <c:spPr>
            <a:solidFill>
              <a:srgbClr val="00B0F0"/>
            </a:solidFill>
            <a:ln w="24723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1982-1992</c:v>
                </c:pt>
                <c:pt idx="1">
                  <c:v>1993-2003</c:v>
                </c:pt>
                <c:pt idx="2">
                  <c:v>2004-2014</c:v>
                </c:pt>
              </c:strCache>
            </c:strRef>
          </c:cat>
          <c:val>
            <c:numRef>
              <c:f>Sheet1!$B$4:$D$4</c:f>
              <c:numCache>
                <c:formatCode>0.0%</c:formatCode>
                <c:ptCount val="3"/>
                <c:pt idx="0">
                  <c:v>0.60550000000000004</c:v>
                </c:pt>
                <c:pt idx="1">
                  <c:v>0.4914</c:v>
                </c:pt>
                <c:pt idx="2">
                  <c:v>0.58540000000000003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1982-1992</c:v>
                </c:pt>
                <c:pt idx="1">
                  <c:v>1993-2003</c:v>
                </c:pt>
                <c:pt idx="2">
                  <c:v>2004-2014</c:v>
                </c:pt>
              </c:strCache>
            </c:strRef>
          </c:cat>
          <c:val>
            <c:numRef>
              <c:f>Sheet1!$B$5:$D$5</c:f>
              <c:numCache>
                <c:formatCode>0.0%</c:formatCode>
                <c:ptCount val="3"/>
                <c:pt idx="0">
                  <c:v>0.1009</c:v>
                </c:pt>
                <c:pt idx="1">
                  <c:v>0.2114</c:v>
                </c:pt>
                <c:pt idx="2">
                  <c:v>0.1951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57123200"/>
        <c:axId val="57124736"/>
      </c:barChart>
      <c:catAx>
        <c:axId val="5712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0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7124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7124736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fall fatalities</a:t>
                </a:r>
              </a:p>
            </c:rich>
          </c:tx>
          <c:layout>
            <c:manualLayout>
              <c:xMode val="edge"/>
              <c:yMode val="edge"/>
              <c:x val="6.4645901563189501E-3"/>
              <c:y val="0.241909095238203"/>
            </c:manualLayout>
          </c:layout>
          <c:overlay val="0"/>
          <c:spPr>
            <a:noFill/>
            <a:ln w="24723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0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7123200"/>
        <c:crosses val="autoZero"/>
        <c:crossBetween val="between"/>
        <c:majorUnit val="0.2"/>
      </c:valAx>
      <c:spPr>
        <a:noFill/>
        <a:ln w="24723">
          <a:noFill/>
        </a:ln>
      </c:spPr>
    </c:plotArea>
    <c:legend>
      <c:legendPos val="r"/>
      <c:layout>
        <c:manualLayout>
          <c:xMode val="edge"/>
          <c:yMode val="edge"/>
          <c:x val="0.76908695440847674"/>
          <c:y val="0.18596420649656906"/>
          <c:w val="0.23091304559152329"/>
          <c:h val="0.4037727367075409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chemeClr val="tx1"/>
          </a:solidFill>
          <a:latin typeface="Calibri" panose="020F0502020204030204" pitchFamily="34" charset="0"/>
          <a:ea typeface="Times New Roman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latin typeface="Tahoma" charset="0"/>
                <a:ea typeface="Tahoma" charset="0"/>
                <a:cs typeface="Tahoma" charset="0"/>
              </a:defRPr>
            </a:pPr>
            <a:r>
              <a:rPr lang="en-US" b="1" dirty="0" smtClean="0">
                <a:latin typeface="Tahoma" charset="0"/>
                <a:ea typeface="Tahoma" charset="0"/>
                <a:cs typeface="Tahoma" charset="0"/>
              </a:rPr>
              <a:t>Small: 1-9 employees</a:t>
            </a:r>
            <a:endParaRPr lang="en-US" b="1" dirty="0">
              <a:latin typeface="Tahoma" charset="0"/>
              <a:ea typeface="Tahoma" charset="0"/>
              <a:cs typeface="Tahoma" charset="0"/>
            </a:endParaRPr>
          </a:p>
        </c:rich>
      </c:tx>
      <c:layout>
        <c:manualLayout>
          <c:xMode val="edge"/>
          <c:yMode val="edge"/>
          <c:x val="0.100559044043545"/>
          <c:y val="3.86586992619874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5631527071774207E-2"/>
          <c:y val="0.20044781339262999"/>
          <c:w val="0.373616731452872"/>
          <c:h val="0.63536222920595298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1-9 employees</c:v>
                </c:pt>
              </c:strCache>
            </c:strRef>
          </c:tx>
          <c:spPr>
            <a:solidFill>
              <a:schemeClr val="accent1"/>
            </a:solidFill>
            <a:ln w="34885"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34885">
                <a:noFill/>
              </a:ln>
            </c:spPr>
          </c:dPt>
          <c:dPt>
            <c:idx val="1"/>
            <c:bubble3D val="0"/>
            <c:spPr>
              <a:solidFill>
                <a:srgbClr val="0000FF"/>
              </a:solidFill>
              <a:ln w="34885">
                <a:noFill/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 w="34885">
                <a:noFill/>
              </a:ln>
            </c:spPr>
          </c:dPt>
          <c:dPt>
            <c:idx val="3"/>
            <c:bubble3D val="0"/>
            <c:spPr>
              <a:solidFill>
                <a:srgbClr val="FF9900"/>
              </a:solidFill>
              <a:ln w="34885">
                <a:noFill/>
              </a:ln>
            </c:spPr>
          </c:dPt>
          <c:dPt>
            <c:idx val="4"/>
            <c:bubble3D val="0"/>
            <c:spPr>
              <a:solidFill>
                <a:schemeClr val="tx1"/>
              </a:solidFill>
              <a:ln w="34885">
                <a:noFill/>
              </a:ln>
            </c:spPr>
          </c:dPt>
          <c:dPt>
            <c:idx val="5"/>
            <c:bubble3D val="0"/>
            <c:spPr>
              <a:solidFill>
                <a:srgbClr val="800080"/>
              </a:solidFill>
              <a:ln w="34885">
                <a:noFill/>
              </a:ln>
            </c:spPr>
          </c:dPt>
          <c:dPt>
            <c:idx val="6"/>
            <c:bubble3D val="0"/>
            <c:spPr>
              <a:solidFill>
                <a:srgbClr val="339966"/>
              </a:solidFill>
              <a:ln w="34885">
                <a:noFill/>
              </a:ln>
            </c:spPr>
          </c:dPt>
          <c:dPt>
            <c:idx val="7"/>
            <c:bubble3D val="0"/>
            <c:spPr>
              <a:solidFill>
                <a:srgbClr val="000000"/>
              </a:solidFill>
              <a:ln w="34885">
                <a:noFill/>
              </a:ln>
            </c:spPr>
          </c:dPt>
          <c:dPt>
            <c:idx val="8"/>
            <c:bubble3D val="0"/>
            <c:spPr>
              <a:solidFill>
                <a:srgbClr val="993300"/>
              </a:solidFill>
              <a:ln w="34885">
                <a:noFill/>
              </a:ln>
            </c:spPr>
          </c:dPt>
          <c:dPt>
            <c:idx val="9"/>
            <c:bubble3D val="0"/>
            <c:spPr>
              <a:solidFill>
                <a:srgbClr val="969696"/>
              </a:solidFill>
              <a:ln w="34885">
                <a:noFill/>
              </a:ln>
            </c:spPr>
          </c:dPt>
          <c:dPt>
            <c:idx val="10"/>
            <c:bubble3D val="0"/>
            <c:spPr>
              <a:solidFill>
                <a:srgbClr val="FFFFFF"/>
              </a:solidFill>
              <a:ln w="17442">
                <a:solidFill>
                  <a:schemeClr val="bg1">
                    <a:lumMod val="75000"/>
                  </a:schemeClr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8080"/>
              </a:solidFill>
              <a:ln w="34885">
                <a:noFill/>
              </a:ln>
            </c:spPr>
          </c:dPt>
          <c:dPt>
            <c:idx val="12"/>
            <c:bubble3D val="0"/>
            <c:spPr>
              <a:solidFill>
                <a:srgbClr val="FF0000"/>
              </a:solidFill>
              <a:ln w="34885">
                <a:noFill/>
              </a:ln>
            </c:spPr>
          </c:dPt>
          <c:dPt>
            <c:idx val="13"/>
            <c:bubble3D val="0"/>
            <c:spPr>
              <a:solidFill>
                <a:srgbClr val="0000FF"/>
              </a:solidFill>
              <a:ln w="34885">
                <a:noFill/>
              </a:ln>
            </c:spPr>
          </c:dPt>
          <c:dPt>
            <c:idx val="14"/>
            <c:bubble3D val="0"/>
            <c:spPr>
              <a:solidFill>
                <a:srgbClr val="00CCFF"/>
              </a:solidFill>
              <a:ln w="34885">
                <a:noFill/>
              </a:ln>
            </c:spPr>
          </c:dPt>
          <c:dPt>
            <c:idx val="15"/>
            <c:bubble3D val="0"/>
            <c:spPr>
              <a:solidFill>
                <a:srgbClr val="FF9900"/>
              </a:solidFill>
              <a:ln w="34885">
                <a:noFill/>
              </a:ln>
            </c:spPr>
          </c:dPt>
          <c:dPt>
            <c:idx val="16"/>
            <c:bubble3D val="0"/>
            <c:spPr>
              <a:solidFill>
                <a:srgbClr val="FFFF00"/>
              </a:solidFill>
              <a:ln w="34885">
                <a:noFill/>
              </a:ln>
            </c:spPr>
          </c:dPt>
          <c:dPt>
            <c:idx val="17"/>
            <c:bubble3D val="0"/>
            <c:spPr>
              <a:solidFill>
                <a:srgbClr val="800080"/>
              </a:solidFill>
              <a:ln w="34885">
                <a:noFill/>
              </a:ln>
            </c:spPr>
          </c:dPt>
          <c:dLbls>
            <c:dLbl>
              <c:idx val="0"/>
              <c:layout>
                <c:manualLayout>
                  <c:x val="-1.68776371308017E-2"/>
                  <c:y val="-4.54442642954039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251758087201099E-2"/>
                  <c:y val="-9.567213535874549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6258790436005601E-3"/>
                  <c:y val="1.6742623687780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Sheet1!$B$1:$F$1</c:f>
              <c:strCache>
                <c:ptCount val="5"/>
                <c:pt idx="0">
                  <c:v>Only when hired or required</c:v>
                </c:pt>
                <c:pt idx="1">
                  <c:v>Annually</c:v>
                </c:pt>
                <c:pt idx="2">
                  <c:v>Biannually</c:v>
                </c:pt>
                <c:pt idx="3">
                  <c:v>Quarterly</c:v>
                </c:pt>
                <c:pt idx="4">
                  <c:v>Other</c:v>
                </c:pt>
              </c:strCache>
            </c:strRef>
          </c:cat>
          <c:val>
            <c:numRef>
              <c:f>Sheet1!$B$2:$F$2</c:f>
              <c:numCache>
                <c:formatCode>0.0%</c:formatCode>
                <c:ptCount val="5"/>
                <c:pt idx="0">
                  <c:v>0.3548</c:v>
                </c:pt>
                <c:pt idx="1">
                  <c:v>0.2419</c:v>
                </c:pt>
                <c:pt idx="2">
                  <c:v>0.1452</c:v>
                </c:pt>
                <c:pt idx="3">
                  <c:v>0.19350000000000001</c:v>
                </c:pt>
                <c:pt idx="4">
                  <c:v>6.4500000000000002E-2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 w="34885">
          <a:noFill/>
        </a:ln>
      </c:spPr>
    </c:plotArea>
    <c:legend>
      <c:legendPos val="b"/>
      <c:layout>
        <c:manualLayout>
          <c:xMode val="edge"/>
          <c:yMode val="edge"/>
          <c:x val="7.18772495210251E-3"/>
          <c:y val="0.93411996372890704"/>
          <c:w val="0.96171456416049295"/>
          <c:h val="5.8904826094828798E-2"/>
        </c:manualLayout>
      </c:layout>
      <c:overlay val="0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chemeClr val="tx1"/>
          </a:solidFill>
          <a:latin typeface="+mj-lt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latin typeface="Tahoma" charset="0"/>
                <a:ea typeface="Tahoma" charset="0"/>
                <a:cs typeface="Tahoma" charset="0"/>
              </a:defRPr>
            </a:pPr>
            <a:r>
              <a:rPr lang="en-US" b="1" dirty="0" smtClean="0">
                <a:latin typeface="Tahoma" charset="0"/>
                <a:ea typeface="Tahoma" charset="0"/>
                <a:cs typeface="Tahoma" charset="0"/>
              </a:rPr>
              <a:t>Large: 500+</a:t>
            </a:r>
            <a:r>
              <a:rPr lang="en-US" b="1" baseline="0" dirty="0" smtClean="0">
                <a:latin typeface="Tahoma" charset="0"/>
                <a:ea typeface="Tahoma" charset="0"/>
                <a:cs typeface="Tahoma" charset="0"/>
              </a:rPr>
              <a:t> employees</a:t>
            </a:r>
            <a:endParaRPr lang="en-US" b="1" dirty="0">
              <a:latin typeface="Tahoma" charset="0"/>
              <a:ea typeface="Tahoma" charset="0"/>
              <a:cs typeface="Tahoma" charset="0"/>
            </a:endParaRPr>
          </a:p>
        </c:rich>
      </c:tx>
      <c:layout>
        <c:manualLayout>
          <c:xMode val="edge"/>
          <c:yMode val="edge"/>
          <c:x val="0.23163305545521801"/>
          <c:y val="2.66822021778122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7093682050324"/>
          <c:y val="0.175383259060062"/>
          <c:w val="0.73577885293686796"/>
          <c:h val="0.65347893352970599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500+ employees</c:v>
                </c:pt>
              </c:strCache>
            </c:strRef>
          </c:tx>
          <c:spPr>
            <a:solidFill>
              <a:schemeClr val="accent1"/>
            </a:solidFill>
            <a:ln w="34885"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34885">
                <a:noFill/>
              </a:ln>
            </c:spPr>
          </c:dPt>
          <c:dPt>
            <c:idx val="1"/>
            <c:bubble3D val="0"/>
            <c:spPr>
              <a:solidFill>
                <a:srgbClr val="0000FF"/>
              </a:solidFill>
              <a:ln w="34885">
                <a:noFill/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 w="34885">
                <a:noFill/>
              </a:ln>
            </c:spPr>
          </c:dPt>
          <c:dPt>
            <c:idx val="3"/>
            <c:bubble3D val="0"/>
            <c:spPr>
              <a:solidFill>
                <a:srgbClr val="FF9900"/>
              </a:solidFill>
              <a:ln w="34885">
                <a:noFill/>
              </a:ln>
            </c:spPr>
          </c:dPt>
          <c:dPt>
            <c:idx val="4"/>
            <c:bubble3D val="0"/>
            <c:spPr>
              <a:solidFill>
                <a:schemeClr val="tx1"/>
              </a:solidFill>
              <a:ln w="34885">
                <a:noFill/>
              </a:ln>
            </c:spPr>
          </c:dPt>
          <c:dPt>
            <c:idx val="5"/>
            <c:bubble3D val="0"/>
            <c:spPr>
              <a:solidFill>
                <a:srgbClr val="800080"/>
              </a:solidFill>
              <a:ln w="34885">
                <a:noFill/>
              </a:ln>
            </c:spPr>
          </c:dPt>
          <c:dPt>
            <c:idx val="6"/>
            <c:bubble3D val="0"/>
            <c:spPr>
              <a:solidFill>
                <a:srgbClr val="339966"/>
              </a:solidFill>
              <a:ln w="34885">
                <a:noFill/>
              </a:ln>
            </c:spPr>
          </c:dPt>
          <c:dPt>
            <c:idx val="7"/>
            <c:bubble3D val="0"/>
            <c:spPr>
              <a:solidFill>
                <a:srgbClr val="000000"/>
              </a:solidFill>
              <a:ln w="34885">
                <a:noFill/>
              </a:ln>
            </c:spPr>
          </c:dPt>
          <c:dPt>
            <c:idx val="8"/>
            <c:bubble3D val="0"/>
            <c:spPr>
              <a:solidFill>
                <a:srgbClr val="993300"/>
              </a:solidFill>
              <a:ln w="34885">
                <a:noFill/>
              </a:ln>
            </c:spPr>
          </c:dPt>
          <c:dPt>
            <c:idx val="9"/>
            <c:bubble3D val="0"/>
            <c:spPr>
              <a:solidFill>
                <a:srgbClr val="969696"/>
              </a:solidFill>
              <a:ln w="34885">
                <a:noFill/>
              </a:ln>
            </c:spPr>
          </c:dPt>
          <c:dPt>
            <c:idx val="10"/>
            <c:bubble3D val="0"/>
            <c:spPr>
              <a:solidFill>
                <a:srgbClr val="FFFFFF"/>
              </a:solidFill>
              <a:ln w="17442">
                <a:solidFill>
                  <a:schemeClr val="bg1">
                    <a:lumMod val="75000"/>
                  </a:schemeClr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8080"/>
              </a:solidFill>
              <a:ln w="34885">
                <a:noFill/>
              </a:ln>
            </c:spPr>
          </c:dPt>
          <c:dPt>
            <c:idx val="12"/>
            <c:bubble3D val="0"/>
            <c:spPr>
              <a:solidFill>
                <a:srgbClr val="FF0000"/>
              </a:solidFill>
              <a:ln w="34885">
                <a:noFill/>
              </a:ln>
            </c:spPr>
          </c:dPt>
          <c:dPt>
            <c:idx val="13"/>
            <c:bubble3D val="0"/>
            <c:spPr>
              <a:solidFill>
                <a:srgbClr val="0000FF"/>
              </a:solidFill>
              <a:ln w="34885">
                <a:noFill/>
              </a:ln>
            </c:spPr>
          </c:dPt>
          <c:dPt>
            <c:idx val="14"/>
            <c:bubble3D val="0"/>
            <c:spPr>
              <a:solidFill>
                <a:srgbClr val="00CCFF"/>
              </a:solidFill>
              <a:ln w="34885">
                <a:noFill/>
              </a:ln>
            </c:spPr>
          </c:dPt>
          <c:dPt>
            <c:idx val="15"/>
            <c:bubble3D val="0"/>
            <c:spPr>
              <a:solidFill>
                <a:srgbClr val="FF9900"/>
              </a:solidFill>
              <a:ln w="34885">
                <a:noFill/>
              </a:ln>
            </c:spPr>
          </c:dPt>
          <c:dPt>
            <c:idx val="16"/>
            <c:bubble3D val="0"/>
            <c:spPr>
              <a:solidFill>
                <a:srgbClr val="FFFF00"/>
              </a:solidFill>
              <a:ln w="34885">
                <a:noFill/>
              </a:ln>
            </c:spPr>
          </c:dPt>
          <c:dPt>
            <c:idx val="17"/>
            <c:bubble3D val="0"/>
            <c:spPr>
              <a:solidFill>
                <a:srgbClr val="800080"/>
              </a:solidFill>
              <a:ln w="34885">
                <a:noFill/>
              </a:ln>
            </c:spPr>
          </c:dPt>
          <c:dLbls>
            <c:dLbl>
              <c:idx val="0"/>
              <c:layout>
                <c:manualLayout>
                  <c:x val="-2.1857918794819801E-2"/>
                  <c:y val="2.66929022674828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001197882793798E-2"/>
                  <c:y val="2.42662747886207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0546383428772E-2"/>
                  <c:y val="-2.18396473097586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9289593974099E-2"/>
                  <c:y val="1.94130198308965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Only when hired or required</c:v>
                </c:pt>
                <c:pt idx="1">
                  <c:v>Annually</c:v>
                </c:pt>
                <c:pt idx="2">
                  <c:v>Biannually</c:v>
                </c:pt>
                <c:pt idx="3">
                  <c:v>Quarterly</c:v>
                </c:pt>
                <c:pt idx="4">
                  <c:v>Other</c:v>
                </c:pt>
              </c:strCache>
            </c:strRef>
          </c:cat>
          <c:val>
            <c:numRef>
              <c:f>Sheet1!$B$2:$F$2</c:f>
              <c:numCache>
                <c:formatCode>0.0%</c:formatCode>
                <c:ptCount val="5"/>
                <c:pt idx="0">
                  <c:v>0.15379999999999999</c:v>
                </c:pt>
                <c:pt idx="1">
                  <c:v>0.183</c:v>
                </c:pt>
                <c:pt idx="2">
                  <c:v>9.6199999999999994E-2</c:v>
                </c:pt>
                <c:pt idx="3">
                  <c:v>0.51919999999999999</c:v>
                </c:pt>
                <c:pt idx="4">
                  <c:v>4.8099999999999997E-2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 w="3488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chemeClr val="tx1"/>
          </a:solidFill>
          <a:latin typeface="+mj-lt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1E189-BABE-4D5F-9295-2B8B602FB6CA}" type="doc">
      <dgm:prSet loTypeId="urn:microsoft.com/office/officeart/2005/8/layout/hierarchy4" loCatId="relationship" qsTypeId="urn:microsoft.com/office/officeart/2005/8/quickstyle/3d1" qsCatId="3D" csTypeId="urn:microsoft.com/office/officeart/2005/8/colors/accent2_2" csCatId="accent2" phldr="1"/>
      <dgm:spPr/>
    </dgm:pt>
    <dgm:pt modelId="{E549F50D-FD42-4ADA-91EB-5E0372D9BBC9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latin typeface="Arial"/>
              <a:cs typeface="Arial"/>
            </a:rPr>
            <a:t>Topic One</a:t>
          </a:r>
          <a:endParaRPr lang="en-US" b="1" dirty="0">
            <a:latin typeface="Arial"/>
            <a:cs typeface="Arial"/>
          </a:endParaRPr>
        </a:p>
      </dgm:t>
    </dgm:pt>
    <dgm:pt modelId="{8071A495-20F9-4A7E-9F58-6774B7AF5C14}" type="par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20803670-8D78-4704-A3BF-DA2A2EEDD4D8}" type="sib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E2BA712-FDB8-4D26-81C8-B90B73D85F87}" type="pres">
      <dgm:prSet presAssocID="{8661E189-BABE-4D5F-9295-2B8B602FB6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41E5DE-73A8-493C-B666-4B05FEE2C15C}" type="pres">
      <dgm:prSet presAssocID="{E549F50D-FD42-4ADA-91EB-5E0372D9BBC9}" presName="vertOne" presStyleCnt="0"/>
      <dgm:spPr/>
    </dgm:pt>
    <dgm:pt modelId="{3F3DDA92-674E-4A94-A95F-05C562861F24}" type="pres">
      <dgm:prSet presAssocID="{E549F50D-FD42-4ADA-91EB-5E0372D9BBC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1FA867-9D1C-4563-AA3E-343E66B19A8B}" type="pres">
      <dgm:prSet presAssocID="{E549F50D-FD42-4ADA-91EB-5E0372D9BBC9}" presName="horzOne" presStyleCnt="0"/>
      <dgm:spPr/>
    </dgm:pt>
  </dgm:ptLst>
  <dgm:cxnLst>
    <dgm:cxn modelId="{2ECBDCDE-7E41-40B3-A2AA-BB7EE06078E4}" srcId="{8661E189-BABE-4D5F-9295-2B8B602FB6CA}" destId="{E549F50D-FD42-4ADA-91EB-5E0372D9BBC9}" srcOrd="0" destOrd="0" parTransId="{8071A495-20F9-4A7E-9F58-6774B7AF5C14}" sibTransId="{20803670-8D78-4704-A3BF-DA2A2EEDD4D8}"/>
    <dgm:cxn modelId="{BA13588A-9759-3E4F-AC0A-017C54EB7C72}" type="presOf" srcId="{E549F50D-FD42-4ADA-91EB-5E0372D9BBC9}" destId="{3F3DDA92-674E-4A94-A95F-05C562861F24}" srcOrd="0" destOrd="0" presId="urn:microsoft.com/office/officeart/2005/8/layout/hierarchy4"/>
    <dgm:cxn modelId="{8B1A051E-CD82-D34D-A6A4-AB5C80CD4B87}" type="presOf" srcId="{8661E189-BABE-4D5F-9295-2B8B602FB6CA}" destId="{3E2BA712-FDB8-4D26-81C8-B90B73D85F87}" srcOrd="0" destOrd="0" presId="urn:microsoft.com/office/officeart/2005/8/layout/hierarchy4"/>
    <dgm:cxn modelId="{BD2065EE-044E-5A47-8219-BD6E76ACD671}" type="presParOf" srcId="{3E2BA712-FDB8-4D26-81C8-B90B73D85F87}" destId="{A541E5DE-73A8-493C-B666-4B05FEE2C15C}" srcOrd="0" destOrd="0" presId="urn:microsoft.com/office/officeart/2005/8/layout/hierarchy4"/>
    <dgm:cxn modelId="{FA307AD8-F880-1846-9F51-6EAAADAB0A7C}" type="presParOf" srcId="{A541E5DE-73A8-493C-B666-4B05FEE2C15C}" destId="{3F3DDA92-674E-4A94-A95F-05C562861F24}" srcOrd="0" destOrd="0" presId="urn:microsoft.com/office/officeart/2005/8/layout/hierarchy4"/>
    <dgm:cxn modelId="{B1BBB445-3844-F44D-8D56-A896A6A879FC}" type="presParOf" srcId="{A541E5DE-73A8-493C-B666-4B05FEE2C15C}" destId="{C61FA867-9D1C-4563-AA3E-343E66B19A8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1E189-BABE-4D5F-9295-2B8B602FB6CA}" type="doc">
      <dgm:prSet loTypeId="urn:microsoft.com/office/officeart/2005/8/layout/hierarchy4" loCatId="relationship" qsTypeId="urn:microsoft.com/office/officeart/2005/8/quickstyle/3d1" qsCatId="3D" csTypeId="urn:microsoft.com/office/officeart/2005/8/colors/accent2_2" csCatId="accent2" phldr="1"/>
      <dgm:spPr/>
    </dgm:pt>
    <dgm:pt modelId="{E549F50D-FD42-4ADA-91EB-5E0372D9BBC9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rgbClr val="FF6600"/>
        </a:solidFill>
      </dgm:spPr>
      <dgm:t>
        <a:bodyPr/>
        <a:lstStyle/>
        <a:p>
          <a:r>
            <a:rPr lang="en-US" b="1" dirty="0" smtClean="0">
              <a:latin typeface="Arial"/>
              <a:cs typeface="Arial"/>
            </a:rPr>
            <a:t>Topic Two</a:t>
          </a:r>
          <a:endParaRPr lang="en-US" b="1" dirty="0">
            <a:latin typeface="Arial"/>
            <a:cs typeface="Arial"/>
          </a:endParaRPr>
        </a:p>
      </dgm:t>
    </dgm:pt>
    <dgm:pt modelId="{8071A495-20F9-4A7E-9F58-6774B7AF5C14}" type="par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20803670-8D78-4704-A3BF-DA2A2EEDD4D8}" type="sib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E2BA712-FDB8-4D26-81C8-B90B73D85F87}" type="pres">
      <dgm:prSet presAssocID="{8661E189-BABE-4D5F-9295-2B8B602FB6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41E5DE-73A8-493C-B666-4B05FEE2C15C}" type="pres">
      <dgm:prSet presAssocID="{E549F50D-FD42-4ADA-91EB-5E0372D9BBC9}" presName="vertOne" presStyleCnt="0"/>
      <dgm:spPr/>
    </dgm:pt>
    <dgm:pt modelId="{3F3DDA92-674E-4A94-A95F-05C562861F24}" type="pres">
      <dgm:prSet presAssocID="{E549F50D-FD42-4ADA-91EB-5E0372D9BBC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1FA867-9D1C-4563-AA3E-343E66B19A8B}" type="pres">
      <dgm:prSet presAssocID="{E549F50D-FD42-4ADA-91EB-5E0372D9BBC9}" presName="horzOne" presStyleCnt="0"/>
      <dgm:spPr/>
    </dgm:pt>
  </dgm:ptLst>
  <dgm:cxnLst>
    <dgm:cxn modelId="{2ECBDCDE-7E41-40B3-A2AA-BB7EE06078E4}" srcId="{8661E189-BABE-4D5F-9295-2B8B602FB6CA}" destId="{E549F50D-FD42-4ADA-91EB-5E0372D9BBC9}" srcOrd="0" destOrd="0" parTransId="{8071A495-20F9-4A7E-9F58-6774B7AF5C14}" sibTransId="{20803670-8D78-4704-A3BF-DA2A2EEDD4D8}"/>
    <dgm:cxn modelId="{F8D68145-BB7A-BE48-9AD8-32BCCFC163EC}" type="presOf" srcId="{8661E189-BABE-4D5F-9295-2B8B602FB6CA}" destId="{3E2BA712-FDB8-4D26-81C8-B90B73D85F87}" srcOrd="0" destOrd="0" presId="urn:microsoft.com/office/officeart/2005/8/layout/hierarchy4"/>
    <dgm:cxn modelId="{23E5494F-6028-D74F-8878-4F3FAB3AFC1A}" type="presOf" srcId="{E549F50D-FD42-4ADA-91EB-5E0372D9BBC9}" destId="{3F3DDA92-674E-4A94-A95F-05C562861F24}" srcOrd="0" destOrd="0" presId="urn:microsoft.com/office/officeart/2005/8/layout/hierarchy4"/>
    <dgm:cxn modelId="{32021FC5-B6B0-9F4B-BD07-A436830F1C5B}" type="presParOf" srcId="{3E2BA712-FDB8-4D26-81C8-B90B73D85F87}" destId="{A541E5DE-73A8-493C-B666-4B05FEE2C15C}" srcOrd="0" destOrd="0" presId="urn:microsoft.com/office/officeart/2005/8/layout/hierarchy4"/>
    <dgm:cxn modelId="{3BAD527F-27F0-394E-B8A6-67FC9F3F058E}" type="presParOf" srcId="{A541E5DE-73A8-493C-B666-4B05FEE2C15C}" destId="{3F3DDA92-674E-4A94-A95F-05C562861F24}" srcOrd="0" destOrd="0" presId="urn:microsoft.com/office/officeart/2005/8/layout/hierarchy4"/>
    <dgm:cxn modelId="{4C0F8897-83E4-734B-BD6B-C5D71E139E92}" type="presParOf" srcId="{A541E5DE-73A8-493C-B666-4B05FEE2C15C}" destId="{C61FA867-9D1C-4563-AA3E-343E66B19A8B}" srcOrd="1" destOrd="0" presId="urn:microsoft.com/office/officeart/2005/8/layout/hierarchy4"/>
  </dgm:cxnLst>
  <dgm:bg>
    <a:solidFill>
      <a:srgbClr val="FF000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1E189-BABE-4D5F-9295-2B8B602FB6CA}" type="doc">
      <dgm:prSet loTypeId="urn:microsoft.com/office/officeart/2005/8/layout/hierarchy4" loCatId="relationship" qsTypeId="urn:microsoft.com/office/officeart/2005/8/quickstyle/3d1" qsCatId="3D" csTypeId="urn:microsoft.com/office/officeart/2005/8/colors/accent2_2" csCatId="accent2" phldr="1"/>
      <dgm:spPr/>
    </dgm:pt>
    <dgm:pt modelId="{E549F50D-FD42-4ADA-91EB-5E0372D9BBC9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rgbClr val="3366FF"/>
        </a:solidFill>
      </dgm:spPr>
      <dgm:t>
        <a:bodyPr/>
        <a:lstStyle/>
        <a:p>
          <a:r>
            <a:rPr lang="en-US" b="1" dirty="0" smtClean="0">
              <a:latin typeface="Arial"/>
              <a:cs typeface="Arial"/>
            </a:rPr>
            <a:t>Topic Three</a:t>
          </a:r>
          <a:endParaRPr lang="en-US" b="1" dirty="0">
            <a:latin typeface="Arial"/>
            <a:cs typeface="Arial"/>
          </a:endParaRPr>
        </a:p>
      </dgm:t>
    </dgm:pt>
    <dgm:pt modelId="{8071A495-20F9-4A7E-9F58-6774B7AF5C14}" type="par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20803670-8D78-4704-A3BF-DA2A2EEDD4D8}" type="sib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E2BA712-FDB8-4D26-81C8-B90B73D85F87}" type="pres">
      <dgm:prSet presAssocID="{8661E189-BABE-4D5F-9295-2B8B602FB6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41E5DE-73A8-493C-B666-4B05FEE2C15C}" type="pres">
      <dgm:prSet presAssocID="{E549F50D-FD42-4ADA-91EB-5E0372D9BBC9}" presName="vertOne" presStyleCnt="0"/>
      <dgm:spPr/>
    </dgm:pt>
    <dgm:pt modelId="{3F3DDA92-674E-4A94-A95F-05C562861F24}" type="pres">
      <dgm:prSet presAssocID="{E549F50D-FD42-4ADA-91EB-5E0372D9BBC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1FA867-9D1C-4563-AA3E-343E66B19A8B}" type="pres">
      <dgm:prSet presAssocID="{E549F50D-FD42-4ADA-91EB-5E0372D9BBC9}" presName="horzOne" presStyleCnt="0"/>
      <dgm:spPr/>
    </dgm:pt>
  </dgm:ptLst>
  <dgm:cxnLst>
    <dgm:cxn modelId="{2ECBDCDE-7E41-40B3-A2AA-BB7EE06078E4}" srcId="{8661E189-BABE-4D5F-9295-2B8B602FB6CA}" destId="{E549F50D-FD42-4ADA-91EB-5E0372D9BBC9}" srcOrd="0" destOrd="0" parTransId="{8071A495-20F9-4A7E-9F58-6774B7AF5C14}" sibTransId="{20803670-8D78-4704-A3BF-DA2A2EEDD4D8}"/>
    <dgm:cxn modelId="{54EB9AF3-8779-6844-BBAC-24D845809E7B}" type="presOf" srcId="{8661E189-BABE-4D5F-9295-2B8B602FB6CA}" destId="{3E2BA712-FDB8-4D26-81C8-B90B73D85F87}" srcOrd="0" destOrd="0" presId="urn:microsoft.com/office/officeart/2005/8/layout/hierarchy4"/>
    <dgm:cxn modelId="{F4B7B48B-177E-354E-85E1-28014AFC70BB}" type="presOf" srcId="{E549F50D-FD42-4ADA-91EB-5E0372D9BBC9}" destId="{3F3DDA92-674E-4A94-A95F-05C562861F24}" srcOrd="0" destOrd="0" presId="urn:microsoft.com/office/officeart/2005/8/layout/hierarchy4"/>
    <dgm:cxn modelId="{97C4DC0D-DA6A-8A4A-9386-D2CC7D9270AC}" type="presParOf" srcId="{3E2BA712-FDB8-4D26-81C8-B90B73D85F87}" destId="{A541E5DE-73A8-493C-B666-4B05FEE2C15C}" srcOrd="0" destOrd="0" presId="urn:microsoft.com/office/officeart/2005/8/layout/hierarchy4"/>
    <dgm:cxn modelId="{0136DFE6-2B63-AD44-9E7F-C179FC6F8014}" type="presParOf" srcId="{A541E5DE-73A8-493C-B666-4B05FEE2C15C}" destId="{3F3DDA92-674E-4A94-A95F-05C562861F24}" srcOrd="0" destOrd="0" presId="urn:microsoft.com/office/officeart/2005/8/layout/hierarchy4"/>
    <dgm:cxn modelId="{802F2B8A-C56C-3046-BB95-8F5174F368E6}" type="presParOf" srcId="{A541E5DE-73A8-493C-B666-4B05FEE2C15C}" destId="{C61FA867-9D1C-4563-AA3E-343E66B19A8B}" srcOrd="1" destOrd="0" presId="urn:microsoft.com/office/officeart/2005/8/layout/hierarchy4"/>
  </dgm:cxnLst>
  <dgm:bg>
    <a:solidFill>
      <a:srgbClr val="0000F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61E189-BABE-4D5F-9295-2B8B602FB6CA}" type="doc">
      <dgm:prSet loTypeId="urn:microsoft.com/office/officeart/2005/8/layout/hierarchy4" loCatId="relationship" qsTypeId="urn:microsoft.com/office/officeart/2005/8/quickstyle/3d1" qsCatId="3D" csTypeId="urn:microsoft.com/office/officeart/2005/8/colors/accent2_2" csCatId="accent2" phldr="1"/>
      <dgm:spPr/>
    </dgm:pt>
    <dgm:pt modelId="{E549F50D-FD42-4ADA-91EB-5E0372D9BBC9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en-US" b="1" dirty="0" smtClean="0">
              <a:latin typeface="Arial"/>
              <a:cs typeface="Arial"/>
            </a:rPr>
            <a:t>Topic Four</a:t>
          </a:r>
          <a:endParaRPr lang="en-US" b="1" dirty="0">
            <a:latin typeface="Arial"/>
            <a:cs typeface="Arial"/>
          </a:endParaRPr>
        </a:p>
      </dgm:t>
    </dgm:pt>
    <dgm:pt modelId="{8071A495-20F9-4A7E-9F58-6774B7AF5C14}" type="par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20803670-8D78-4704-A3BF-DA2A2EEDD4D8}" type="sibTrans" cxnId="{2ECBDCDE-7E41-40B3-A2AA-BB7EE06078E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3E2BA712-FDB8-4D26-81C8-B90B73D85F87}" type="pres">
      <dgm:prSet presAssocID="{8661E189-BABE-4D5F-9295-2B8B602FB6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41E5DE-73A8-493C-B666-4B05FEE2C15C}" type="pres">
      <dgm:prSet presAssocID="{E549F50D-FD42-4ADA-91EB-5E0372D9BBC9}" presName="vertOne" presStyleCnt="0"/>
      <dgm:spPr/>
    </dgm:pt>
    <dgm:pt modelId="{3F3DDA92-674E-4A94-A95F-05C562861F24}" type="pres">
      <dgm:prSet presAssocID="{E549F50D-FD42-4ADA-91EB-5E0372D9BBC9}" presName="txOne" presStyleLbl="node0" presStyleIdx="0" presStyleCnt="1" custLinFactNeighborX="-1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1FA867-9D1C-4563-AA3E-343E66B19A8B}" type="pres">
      <dgm:prSet presAssocID="{E549F50D-FD42-4ADA-91EB-5E0372D9BBC9}" presName="horzOne" presStyleCnt="0"/>
      <dgm:spPr/>
    </dgm:pt>
  </dgm:ptLst>
  <dgm:cxnLst>
    <dgm:cxn modelId="{2ECBDCDE-7E41-40B3-A2AA-BB7EE06078E4}" srcId="{8661E189-BABE-4D5F-9295-2B8B602FB6CA}" destId="{E549F50D-FD42-4ADA-91EB-5E0372D9BBC9}" srcOrd="0" destOrd="0" parTransId="{8071A495-20F9-4A7E-9F58-6774B7AF5C14}" sibTransId="{20803670-8D78-4704-A3BF-DA2A2EEDD4D8}"/>
    <dgm:cxn modelId="{07E38C0A-432F-D347-AE9C-B5F38F27014F}" type="presOf" srcId="{8661E189-BABE-4D5F-9295-2B8B602FB6CA}" destId="{3E2BA712-FDB8-4D26-81C8-B90B73D85F87}" srcOrd="0" destOrd="0" presId="urn:microsoft.com/office/officeart/2005/8/layout/hierarchy4"/>
    <dgm:cxn modelId="{F05B99C3-D068-4847-925D-64EBAF59BE99}" type="presOf" srcId="{E549F50D-FD42-4ADA-91EB-5E0372D9BBC9}" destId="{3F3DDA92-674E-4A94-A95F-05C562861F24}" srcOrd="0" destOrd="0" presId="urn:microsoft.com/office/officeart/2005/8/layout/hierarchy4"/>
    <dgm:cxn modelId="{57766252-F60C-5546-AD1F-4DD05627DB13}" type="presParOf" srcId="{3E2BA712-FDB8-4D26-81C8-B90B73D85F87}" destId="{A541E5DE-73A8-493C-B666-4B05FEE2C15C}" srcOrd="0" destOrd="0" presId="urn:microsoft.com/office/officeart/2005/8/layout/hierarchy4"/>
    <dgm:cxn modelId="{703DF14E-C0B1-C440-AF54-6E8A695EC8AE}" type="presParOf" srcId="{A541E5DE-73A8-493C-B666-4B05FEE2C15C}" destId="{3F3DDA92-674E-4A94-A95F-05C562861F24}" srcOrd="0" destOrd="0" presId="urn:microsoft.com/office/officeart/2005/8/layout/hierarchy4"/>
    <dgm:cxn modelId="{7420B7B4-3364-1F40-A40C-903028176794}" type="presParOf" srcId="{A541E5DE-73A8-493C-B666-4B05FEE2C15C}" destId="{C61FA867-9D1C-4563-AA3E-343E66B19A8B}" srcOrd="1" destOrd="0" presId="urn:microsoft.com/office/officeart/2005/8/layout/hierarchy4"/>
  </dgm:cxnLst>
  <dgm:bg>
    <a:solidFill>
      <a:srgbClr val="FF000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DA92-674E-4A94-A95F-05C562861F24}">
      <dsp:nvSpPr>
        <dsp:cNvPr id="0" name=""/>
        <dsp:cNvSpPr/>
      </dsp:nvSpPr>
      <dsp:spPr>
        <a:xfrm>
          <a:off x="0" y="0"/>
          <a:ext cx="3962400" cy="9144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latin typeface="Arial"/>
              <a:cs typeface="Arial"/>
            </a:rPr>
            <a:t>Topic One</a:t>
          </a:r>
          <a:endParaRPr lang="en-US" sz="4100" b="1" kern="1200" dirty="0">
            <a:latin typeface="Arial"/>
            <a:cs typeface="Arial"/>
          </a:endParaRPr>
        </a:p>
      </dsp:txBody>
      <dsp:txXfrm>
        <a:off x="26782" y="26782"/>
        <a:ext cx="3908836" cy="860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DA92-674E-4A94-A95F-05C562861F24}">
      <dsp:nvSpPr>
        <dsp:cNvPr id="0" name=""/>
        <dsp:cNvSpPr/>
      </dsp:nvSpPr>
      <dsp:spPr>
        <a:xfrm>
          <a:off x="0" y="0"/>
          <a:ext cx="3962399" cy="914399"/>
        </a:xfrm>
        <a:prstGeom prst="roundRect">
          <a:avLst>
            <a:gd name="adj" fmla="val 10000"/>
          </a:avLst>
        </a:prstGeom>
        <a:solidFill>
          <a:srgbClr val="FF6600"/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latin typeface="Arial"/>
              <a:cs typeface="Arial"/>
            </a:rPr>
            <a:t>Topic Two</a:t>
          </a:r>
          <a:endParaRPr lang="en-US" sz="4100" b="1" kern="1200" dirty="0">
            <a:latin typeface="Arial"/>
            <a:cs typeface="Arial"/>
          </a:endParaRPr>
        </a:p>
      </dsp:txBody>
      <dsp:txXfrm>
        <a:off x="26782" y="26782"/>
        <a:ext cx="3908835" cy="8608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DA92-674E-4A94-A95F-05C562861F24}">
      <dsp:nvSpPr>
        <dsp:cNvPr id="0" name=""/>
        <dsp:cNvSpPr/>
      </dsp:nvSpPr>
      <dsp:spPr>
        <a:xfrm>
          <a:off x="0" y="0"/>
          <a:ext cx="3962399" cy="914399"/>
        </a:xfrm>
        <a:prstGeom prst="roundRect">
          <a:avLst>
            <a:gd name="adj" fmla="val 10000"/>
          </a:avLst>
        </a:prstGeom>
        <a:solidFill>
          <a:srgbClr val="3366FF"/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latin typeface="Arial"/>
              <a:cs typeface="Arial"/>
            </a:rPr>
            <a:t>Topic Three</a:t>
          </a:r>
          <a:endParaRPr lang="en-US" sz="4100" b="1" kern="1200" dirty="0">
            <a:latin typeface="Arial"/>
            <a:cs typeface="Arial"/>
          </a:endParaRPr>
        </a:p>
      </dsp:txBody>
      <dsp:txXfrm>
        <a:off x="26782" y="26782"/>
        <a:ext cx="3908835" cy="8608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DA92-674E-4A94-A95F-05C562861F24}">
      <dsp:nvSpPr>
        <dsp:cNvPr id="0" name=""/>
        <dsp:cNvSpPr/>
      </dsp:nvSpPr>
      <dsp:spPr>
        <a:xfrm>
          <a:off x="0" y="0"/>
          <a:ext cx="3962399" cy="914399"/>
        </a:xfrm>
        <a:prstGeom prst="roundRect">
          <a:avLst>
            <a:gd name="adj" fmla="val 10000"/>
          </a:avLst>
        </a:prstGeom>
        <a:solidFill>
          <a:srgbClr val="FF0000"/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1" kern="1200" dirty="0" smtClean="0">
              <a:latin typeface="Arial"/>
              <a:cs typeface="Arial"/>
            </a:rPr>
            <a:t>Topic Four</a:t>
          </a:r>
          <a:endParaRPr lang="en-US" sz="4100" b="1" kern="1200" dirty="0">
            <a:latin typeface="Arial"/>
            <a:cs typeface="Arial"/>
          </a:endParaRPr>
        </a:p>
      </dsp:txBody>
      <dsp:txXfrm>
        <a:off x="26782" y="26782"/>
        <a:ext cx="3908835" cy="860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0.59074</cdr:x>
      <cdr:y>0.16929</cdr:y>
    </cdr:from>
    <cdr:to>
      <cdr:x>0.70785</cdr:x>
      <cdr:y>0.2804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960915" y="896779"/>
          <a:ext cx="983469" cy="588579"/>
        </a:xfrm>
        <a:prstGeom xmlns:a="http://schemas.openxmlformats.org/drawingml/2006/main" prst="rect">
          <a:avLst/>
        </a:prstGeom>
        <a:ln xmlns:a="http://schemas.openxmlformats.org/drawingml/2006/main" w="25400">
          <a:solidFill>
            <a:srgbClr val="FF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Revised OIICS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0.64518</cdr:x>
      <cdr:y>0.28437</cdr:y>
    </cdr:from>
    <cdr:to>
      <cdr:x>0.64518</cdr:x>
      <cdr:y>0.80222</cdr:y>
    </cdr:to>
    <cdr:cxnSp macro="">
      <cdr:nvCxnSpPr>
        <cdr:cNvPr id="6" name="Straight Connector 5"/>
        <cdr:cNvCxnSpPr/>
      </cdr:nvCxnSpPr>
      <cdr:spPr>
        <a:xfrm xmlns:a="http://schemas.openxmlformats.org/drawingml/2006/main" flipV="1">
          <a:off x="5418115" y="1506379"/>
          <a:ext cx="0" cy="2743199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8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AB425C-A5C4-4FDD-B127-D0B4F1A01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514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A3C31B6E-7E9D-DA4A-81D9-D9A90EA34966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4175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8047A3D0-9513-A845-B7EB-1175D09C6349}" type="slidenum">
              <a:rPr lang="en-US" altLang="x-none" sz="1200"/>
              <a:pPr/>
              <a:t>11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99414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E2201-E769-411F-8E96-6A20C55F976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3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x-none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62807033-3ABB-9D46-8A02-8643B346E694}" type="slidenum">
              <a:rPr lang="en-US" altLang="x-none" sz="1200"/>
              <a:pPr/>
              <a:t>13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23088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7F465B-3592-422D-B574-E58DCD1EA099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en-US" altLang="zh-CN" dirty="0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49490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91" tIns="46647" rIns="93291" bIns="46647" anchor="b"/>
          <a:lstStyle/>
          <a:p>
            <a:pPr algn="r" defTabSz="933118"/>
            <a:fld id="{C097EE78-C9A7-470A-AC1F-D839438CFD12}" type="slidenum">
              <a:rPr lang="zh-CN" altLang="en-US" sz="1200">
                <a:solidFill>
                  <a:prstClr val="black"/>
                </a:solidFill>
              </a:rPr>
              <a:pPr algn="r" defTabSz="933118"/>
              <a:t>15</a:t>
            </a:fld>
            <a:endParaRPr lang="en-US" altLang="zh-CN" sz="1200" dirty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0088"/>
            <a:ext cx="4656138" cy="349091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6" y="4424363"/>
            <a:ext cx="5149850" cy="4184650"/>
          </a:xfrm>
          <a:noFill/>
          <a:ln/>
        </p:spPr>
        <p:txBody>
          <a:bodyPr lIns="93291" tIns="46647" rIns="93291" bIns="46647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95335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A8300B6C-DB55-FD41-970A-4C123399666C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22403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517F7545-8692-2048-A32E-8CD4648F67D7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46660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B6EB537-E258-4B04-9A81-FA032681934F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7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FC3452F-204E-4018-830C-13D424171389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4254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41DB89C5-F997-45F4-A396-5235A76AB762}" type="slidenum">
              <a:rPr lang="en-US" altLang="en-US" sz="1200">
                <a:latin typeface="Arial" pitchFamily="34" charset="0"/>
              </a:rPr>
              <a:pPr eaLnBrk="1" hangingPunct="1"/>
              <a:t>20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227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381000"/>
            <a:ext cx="2098675" cy="157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188" y="2289175"/>
            <a:ext cx="5495925" cy="5216525"/>
          </a:xfrm>
        </p:spPr>
        <p:txBody>
          <a:bodyPr/>
          <a:lstStyle/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153FC630-A17A-1341-9F2B-547D76572CD2}" type="slidenum">
              <a:rPr lang="en-US" altLang="x-none" sz="1200">
                <a:solidFill>
                  <a:srgbClr val="000000"/>
                </a:solidFill>
              </a:rPr>
              <a:pPr/>
              <a:t>2</a:t>
            </a:fld>
            <a:endParaRPr lang="en-US" altLang="x-none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87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725D83A-940F-43B2-A8F2-F3DDE2A1E135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89805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 smtClean="0">
              <a:ea typeface="ＭＳ Ｐゴシック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5B23023-D54E-4955-BB2F-BA2FB7F1FDFD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5147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7AF87EE-44A8-44C8-BACD-74B19265AFC7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63631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23925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ACC2F3C2-333A-43D9-88FB-0AE8DB1B4484}" type="slidenum">
              <a:rPr lang="en-US" altLang="en-US" sz="1200">
                <a:latin typeface="Arial" pitchFamily="34" charset="0"/>
              </a:rPr>
              <a:pPr eaLnBrk="1" hangingPunct="1"/>
              <a:t>24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71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59764-F43D-4CE0-A58A-BEC8D7B1EE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06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54685D8-1700-4F98-BD67-7C989CC3954B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77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07"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DC53F5F-FE40-4CC5-A495-07030F18CC22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90896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E9274F1D-0EE7-D84B-AB4B-6AD413CD1BA1}" type="slidenum">
              <a:rPr lang="en-US" altLang="x-none" sz="1200"/>
              <a:pPr/>
              <a:t>28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874175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B07691-7623-4EF4-BF09-DC64752695D8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2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6C90A28F-6278-4B93-811A-8637A1BE1964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1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A337429D-6D60-6D49-9FED-99738F7CC122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3702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A8D0F186-0E5D-49E5-9335-839552DAEE7B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7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A53B19D5-8788-4BF0-BD90-76479E9E4439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295275"/>
            <a:ext cx="5607050" cy="4205288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4648200"/>
            <a:ext cx="5549900" cy="37623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2943" indent="-232943" eaLnBrk="1" hangingPunct="1">
              <a:buFontTx/>
              <a:buAutoNum type="arabicPeriod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59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89" tIns="46644" rIns="93289" bIns="46644" anchor="b"/>
          <a:lstStyle>
            <a:lvl1pPr defTabSz="931863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defTabSz="931863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defTabSz="931863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defTabSz="931863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defTabSz="931863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pPr algn="r"/>
            <a:fld id="{C2995CD5-001E-2340-BBDA-26BC7D2230A0}" type="slidenum">
              <a:rPr lang="en-US" altLang="x-none" sz="1200"/>
              <a:pPr algn="r"/>
              <a:t>33</a:t>
            </a:fld>
            <a:endParaRPr lang="en-US" altLang="x-none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3289" tIns="46644" rIns="93289" bIns="46644"/>
          <a:lstStyle/>
          <a:p>
            <a:pPr eaLnBrk="1" hangingPunct="1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370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69F3586-DD58-4B65-925E-4D9D809899C3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547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2E0B1EE-EDDE-4424-A13D-2CE63521B961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38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2F85EF5-E67E-4291-A45B-530C76EEE43B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97157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A8E704E-4C4E-48DD-A349-E8C6FD842B18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442928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01DF2C1-CA42-45DF-AD36-7BF5FEA4E993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8650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AB7E08A8-B65D-CC45-A072-4B1AA3F0D2EB}" type="slidenum">
              <a:rPr lang="en-US" altLang="x-none" sz="1200"/>
              <a:pPr/>
              <a:t>39</a:t>
            </a:fld>
            <a:endParaRPr lang="en-US" altLang="x-none" sz="1200"/>
          </a:p>
        </p:txBody>
      </p:sp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6" tIns="46620" rIns="93246" bIns="46620"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pPr algn="r"/>
            <a:fld id="{4CBDB06D-DEB5-4E46-B017-A12BDF71A52B}" type="slidenum">
              <a:rPr lang="en-US" altLang="x-none" sz="1300"/>
              <a:pPr algn="r"/>
              <a:t>39</a:t>
            </a:fld>
            <a:endParaRPr lang="en-US" altLang="x-none" sz="1300"/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3246" tIns="46620" rIns="93246" bIns="46620"/>
          <a:lstStyle/>
          <a:p>
            <a:pPr eaLnBrk="1" hangingPunct="1"/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67208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6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2FDDCE3F-4A7E-904A-B6DA-7FC0FED1240B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43169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6714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64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0F302-7200-4689-9C63-6F8106D6734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12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0F302-7200-4689-9C63-6F8106D6734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0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90FA2DC-5E9B-4A51-A8FB-7F29FD82E7AC}" type="slidenum">
              <a:rPr lang="en-US" altLang="en-US" sz="1200"/>
              <a:pPr/>
              <a:t>45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189640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745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8224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9697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7AD2-9337-437F-AEF4-40CFDC23FF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63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62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31289E8B-844C-2B49-91EB-5C77DED83510}" type="slidenum">
              <a:rPr lang="en-US" altLang="x-none" sz="1200"/>
              <a:pPr/>
              <a:t>5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4038939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07AD2-9337-437F-AEF4-40CFDC23FF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637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8039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B425C-A5C4-4FDD-B127-D0B4F1A01D6D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6347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CD66F-98D3-4D0D-BB7D-E7CBB0CDBF9A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184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E0281-2380-4F96-BB13-51D3028C0F1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094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7687" y="4273030"/>
            <a:ext cx="6765505" cy="4883463"/>
          </a:xfrm>
        </p:spPr>
        <p:txBody>
          <a:bodyPr/>
          <a:lstStyle/>
          <a:p>
            <a:pPr marL="174343" indent="-17434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95164-763E-49C4-9963-998670FD8D1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260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381000"/>
            <a:ext cx="46545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9575"/>
            <a:fld id="{9D7B0D97-BB91-42BF-B43C-CCD8B4CBF7D3}" type="slidenum">
              <a:rPr lang="en-US" altLang="en-US" smtClean="0">
                <a:latin typeface="Arial" pitchFamily="34" charset="0"/>
              </a:rPr>
              <a:pPr defTabSz="879575"/>
              <a:t>57</a:t>
            </a:fld>
            <a:endParaRPr lang="en-US" altLang="en-US" dirty="0">
              <a:latin typeface="Arial" pitchFamily="34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997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>
            <a:extLst>
              <a:ext uri="{FF2B5EF4-FFF2-40B4-BE49-F238E27FC236}">
                <a16:creationId xmlns:a16="http://schemas.microsoft.com/office/drawing/2014/main" xmlns="" id="{CBBC1513-ECB3-42BB-9DBA-1C145E3650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8" name="Slide Number Placeholder 3">
            <a:extLst>
              <a:ext uri="{FF2B5EF4-FFF2-40B4-BE49-F238E27FC236}">
                <a16:creationId xmlns:a16="http://schemas.microsoft.com/office/drawing/2014/main" xmlns="" id="{0F60B485-5129-412B-BC9D-869678264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137" indent="-29484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7487" indent="-2349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3778" indent="-2349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40068" indent="-2349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6639" indent="-23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73210" indent="-23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9780" indent="-23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6351" indent="-2349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6BA28C-9C78-4280-A601-18C7ACDB4800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7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650CD9E-6DD1-4A81-AAC0-F629A1A5FBFE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4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fld id="{CBBB585A-2EA0-BC4A-97F4-EDD756D112E4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46660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E2630B3-BF8E-428E-9FD0-E25595363508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7456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904F4F-5049-4D44-B455-78B7186413F0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4493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936031B-3CC1-4442-B1B7-71A949CFC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12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AC1C0D7-7FCD-4197-B1A7-5CE2742875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14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27F8465-5486-4A38-A3B9-03AB0B6B13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595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3A7D7A4-E984-4868-8782-B33C3373E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12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99E7A70-0A5E-4C8C-B886-F6C272A87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21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FD66220-46B7-483A-B494-7AE82835B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41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886EDB4-E13C-4133-A30D-343A2DB07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86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99469D9-D170-4E71-AAE8-9DE87B684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07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15E51E9-F30A-432E-81C8-B9860D7A5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97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AC2546E-B13B-41A6-8519-2D4E9A96A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73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2E45ED3-F4EF-47E7-9E28-BF693750B3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96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019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26EEBF5-D977-4F5B-9F63-DDF343CBDE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65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0" name="Picture 7" descr="Ho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477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Tahoma"/>
          <a:ea typeface="MS PGothic" pitchFamily="34" charset="-128"/>
          <a:cs typeface="Tahom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Tahoma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Tahoma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Tahoma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Tahoma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3200" b="1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800" b="1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2400" b="1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2000" b="1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»"/>
        <a:defRPr sz="2000" b="1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png"/><Relationship Id="rId4" Type="http://schemas.openxmlformats.org/officeDocument/2006/relationships/oleObject" Target="../embeddings/Microsoft_Excel_97-2003_Worksheet3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oleObject" Target="../embeddings/Microsoft_Excel_97-2003_Worksheet6.xls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oleObject" Target="../embeddings/Microsoft_Excel_97-2003_Worksheet7.xls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png"/><Relationship Id="rId5" Type="http://schemas.openxmlformats.org/officeDocument/2006/relationships/oleObject" Target="../embeddings/Microsoft_Excel_97-2003_Worksheet8.xls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oleObject" Target="../embeddings/Microsoft_Excel_97-2003_Worksheet9.xls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png"/><Relationship Id="rId5" Type="http://schemas.openxmlformats.org/officeDocument/2006/relationships/oleObject" Target="../embeddings/Microsoft_Excel_97-2003_Worksheet10.xls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png"/><Relationship Id="rId5" Type="http://schemas.openxmlformats.org/officeDocument/2006/relationships/oleObject" Target="../embeddings/Microsoft_Excel_97-2003_Worksheet11.xls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png"/><Relationship Id="rId5" Type="http://schemas.openxmlformats.org/officeDocument/2006/relationships/oleObject" Target="../embeddings/Microsoft_Excel_97-2003_Worksheet12.xls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png"/><Relationship Id="rId5" Type="http://schemas.openxmlformats.org/officeDocument/2006/relationships/oleObject" Target="../embeddings/Microsoft_Excel_97-2003_Worksheet13.xls"/><Relationship Id="rId4" Type="http://schemas.openxmlformats.org/officeDocument/2006/relationships/oleObject" Target="../embeddings/oleObject1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6.png"/><Relationship Id="rId5" Type="http://schemas.openxmlformats.org/officeDocument/2006/relationships/oleObject" Target="../embeddings/Microsoft_Excel_97-2003_Worksheet14.xls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7.png"/><Relationship Id="rId5" Type="http://schemas.openxmlformats.org/officeDocument/2006/relationships/oleObject" Target="../embeddings/Microsoft_Excel_97-2003_Worksheet15.xls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png"/><Relationship Id="rId5" Type="http://schemas.openxmlformats.org/officeDocument/2006/relationships/oleObject" Target="../embeddings/Microsoft_Excel_97-2003_Worksheet16.xls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o.elcosh.org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blippy@cpwr.com" TargetMode="External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52400"/>
            <a:ext cx="754380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Health and Safety Hazards in Construction: Recognition, Control and </a:t>
            </a:r>
            <a:r>
              <a:rPr lang="en-US" dirty="0">
                <a:solidFill>
                  <a:srgbClr val="C00000"/>
                </a:solidFill>
              </a:rPr>
              <a:t>Free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Resources from CPWR</a:t>
            </a:r>
            <a:endParaRPr lang="en-US" b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228600">
                  <a:srgbClr val="335E9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ea"/>
            </a:endParaRP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52400" y="4724400"/>
            <a:ext cx="8991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pPr algn="ctr"/>
            <a:endParaRPr lang="en-US" altLang="en-US" sz="2400" b="1" dirty="0" smtClean="0">
              <a:solidFill>
                <a:srgbClr val="800000"/>
              </a:solidFill>
              <a:latin typeface="Arial" charset="0"/>
            </a:endParaRPr>
          </a:p>
          <a:p>
            <a:pPr algn="ctr"/>
            <a:r>
              <a:rPr lang="en-US" altLang="en-US" sz="2400" b="1" dirty="0" smtClean="0">
                <a:solidFill>
                  <a:srgbClr val="800000"/>
                </a:solidFill>
                <a:latin typeface="Arial" charset="0"/>
              </a:rPr>
              <a:t>OH&amp;S Webinar, June 20, 2018</a:t>
            </a:r>
          </a:p>
          <a:p>
            <a:pPr algn="ctr"/>
            <a:r>
              <a:rPr lang="en-US" altLang="en-US" sz="2400" b="1" dirty="0" smtClean="0">
                <a:solidFill>
                  <a:srgbClr val="800000"/>
                </a:solidFill>
                <a:latin typeface="Arial" charset="0"/>
              </a:rPr>
              <a:t>Bruce </a:t>
            </a:r>
            <a:r>
              <a:rPr lang="en-US" altLang="en-US" sz="2400" b="1" dirty="0">
                <a:solidFill>
                  <a:srgbClr val="800000"/>
                </a:solidFill>
                <a:latin typeface="Arial" charset="0"/>
              </a:rPr>
              <a:t>Lippy</a:t>
            </a:r>
            <a:r>
              <a:rPr lang="en-US" altLang="en-US" sz="2400" b="1" dirty="0" smtClean="0">
                <a:solidFill>
                  <a:srgbClr val="800000"/>
                </a:solidFill>
                <a:latin typeface="Arial" charset="0"/>
              </a:rPr>
              <a:t>, Ph.D., CIH, CSP, FAIHA </a:t>
            </a:r>
            <a:endParaRPr lang="en-US" altLang="en-US" sz="2400" b="1" dirty="0">
              <a:solidFill>
                <a:srgbClr val="800000"/>
              </a:solidFill>
              <a:latin typeface="Arial" charset="0"/>
            </a:endParaRPr>
          </a:p>
          <a:p>
            <a:pPr algn="ctr"/>
            <a:r>
              <a:rPr lang="en-US" altLang="en-US" sz="2400" b="1" dirty="0">
                <a:solidFill>
                  <a:srgbClr val="800000"/>
                </a:solidFill>
                <a:latin typeface="Arial" charset="0"/>
              </a:rPr>
              <a:t>Director of Safety Research</a:t>
            </a:r>
          </a:p>
          <a:p>
            <a:pPr algn="ctr"/>
            <a:endParaRPr lang="en-US" altLang="en-US" sz="2400" b="1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10860"/>
          <a:stretch/>
        </p:blipFill>
        <p:spPr>
          <a:xfrm>
            <a:off x="2057400" y="1767590"/>
            <a:ext cx="5181600" cy="318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6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2400" dirty="0" smtClean="0">
                <a:ea typeface="+mj-ea"/>
              </a:rPr>
              <a:t>Distribution of construction employment and work-related deaths from injuries, by establishment size, 2010. What is this saying? </a:t>
            </a:r>
            <a:endParaRPr lang="en-US" sz="2400" dirty="0">
              <a:ea typeface="+mj-ea"/>
            </a:endParaRP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482600" y="1549400"/>
          <a:ext cx="8407400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8" r:id="rId4" imgW="8405689" imgH="5083644" progId="Excel.Chart.8">
                  <p:embed/>
                </p:oleObj>
              </mc:Choice>
              <mc:Fallback>
                <p:oleObj r:id="rId4" imgW="8405689" imgH="5083644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549400"/>
                        <a:ext cx="8407400" cy="5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4521200" y="1549400"/>
          <a:ext cx="4470400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9" r:id="rId7" imgW="4467999" imgH="4827633" progId="Excel.Chart.8">
                  <p:embed/>
                </p:oleObj>
              </mc:Choice>
              <mc:Fallback>
                <p:oleObj r:id="rId7" imgW="4467999" imgH="4827633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1549400"/>
                        <a:ext cx="4470400" cy="482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3"/>
          <p:cNvGraphicFramePr>
            <a:graphicFrameLocks noChangeAspect="1"/>
          </p:cNvGraphicFramePr>
          <p:nvPr/>
        </p:nvGraphicFramePr>
        <p:xfrm>
          <a:off x="-50800" y="1557338"/>
          <a:ext cx="92456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9" r:id="rId5" imgW="9240772" imgH="5132408" progId="Excel.Chart.8">
                  <p:embed/>
                </p:oleObj>
              </mc:Choice>
              <mc:Fallback>
                <p:oleObj r:id="rId5" imgW="9240772" imgH="513240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557338"/>
                        <a:ext cx="9245600" cy="513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8392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C00000"/>
                </a:solidFill>
              </a:rPr>
              <a:t>Small firms </a:t>
            </a:r>
            <a:r>
              <a:rPr lang="en-US" sz="3200" dirty="0"/>
              <a:t>represent a disproportionate </a:t>
            </a:r>
            <a:r>
              <a:rPr lang="en-US" sz="3200" dirty="0" smtClean="0"/>
              <a:t>percentage of construction fatalities (2015)</a:t>
            </a:r>
            <a:endParaRPr lang="en-US" sz="3200" dirty="0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52400" y="6400800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/>
              <a:t>CPWR The Chart Book 2018</a:t>
            </a:r>
          </a:p>
        </p:txBody>
      </p:sp>
    </p:spTree>
    <p:extLst>
      <p:ext uri="{BB962C8B-B14F-4D97-AF65-F5344CB8AC3E}">
        <p14:creationId xmlns:p14="http://schemas.microsoft.com/office/powerpoint/2010/main" val="14324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>
            <a:noAutofit/>
          </a:bodyPr>
          <a:lstStyle/>
          <a:p>
            <a:pPr marL="395288" indent="-395288" algn="l"/>
            <a:r>
              <a:rPr lang="en-US" sz="2800" b="1" dirty="0" smtClean="0">
                <a:cs typeface="Times New Roman" pitchFamily="18" charset="0"/>
              </a:rPr>
              <a:t>	Distribution </a:t>
            </a:r>
            <a:r>
              <a:rPr lang="en-US" sz="2800" b="1" dirty="0">
                <a:cs typeface="Times New Roman" pitchFamily="18" charset="0"/>
              </a:rPr>
              <a:t>of </a:t>
            </a:r>
            <a:r>
              <a:rPr lang="en-US" sz="2800" b="1" dirty="0" smtClean="0">
                <a:cs typeface="Times New Roman" pitchFamily="18" charset="0"/>
              </a:rPr>
              <a:t>fatal injuries in construction, </a:t>
            </a:r>
            <a:r>
              <a:rPr lang="en-US" sz="2800" b="1" dirty="0">
                <a:cs typeface="Times New Roman" pitchFamily="18" charset="0"/>
              </a:rPr>
              <a:t>by event, </a:t>
            </a:r>
            <a:r>
              <a:rPr lang="en-US" sz="2800" b="1" dirty="0" smtClean="0">
                <a:cs typeface="Times New Roman" pitchFamily="18" charset="0"/>
              </a:rPr>
              <a:t>2011-2013 total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5857" y="6583589"/>
            <a:ext cx="8653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350"/>
              </a:spcBef>
            </a:pPr>
            <a:r>
              <a:rPr lang="en-US" altLang="zh-CN" sz="1200" i="1" dirty="0" smtClean="0">
                <a:cs typeface="Times New Roman" pitchFamily="18" charset="0"/>
              </a:rPr>
              <a:t>Source</a:t>
            </a:r>
            <a:r>
              <a:rPr lang="en-US" altLang="zh-CN" sz="1200" i="1" dirty="0">
                <a:cs typeface="Times New Roman" pitchFamily="18" charset="0"/>
              </a:rPr>
              <a:t>: </a:t>
            </a:r>
            <a:r>
              <a:rPr lang="en-US" altLang="zh-CN" sz="1200" dirty="0">
                <a:cs typeface="Times New Roman" pitchFamily="18" charset="0"/>
              </a:rPr>
              <a:t>U.S. Bureau of Labor Statistics, </a:t>
            </a:r>
            <a:r>
              <a:rPr lang="en-US" altLang="zh-CN" sz="1200" dirty="0" smtClean="0">
                <a:cs typeface="Times New Roman" pitchFamily="18" charset="0"/>
              </a:rPr>
              <a:t>2011-2013 </a:t>
            </a:r>
            <a:r>
              <a:rPr lang="en-US" altLang="zh-CN" sz="1200" dirty="0">
                <a:cs typeface="Times New Roman" pitchFamily="18" charset="0"/>
              </a:rPr>
              <a:t>Census of Fatal Occupational Injuries. </a:t>
            </a:r>
            <a:r>
              <a:rPr lang="en-US" sz="1200" dirty="0">
                <a:cs typeface="Times New Roman" pitchFamily="18" charset="0"/>
              </a:rPr>
              <a:t>Numbers are from the online CFOI database.</a:t>
            </a:r>
            <a:endParaRPr lang="en-US" sz="1600" dirty="0">
              <a:cs typeface="Times New Roman" pitchFamily="18" charset="0"/>
            </a:endParaRPr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152400" y="1066800"/>
          <a:ext cx="8839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72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30200" y="1092200"/>
          <a:ext cx="8483600" cy="55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16" r:id="rId5" imgW="8484931" imgH="5571283" progId="Excel.Chart.8">
                  <p:embed/>
                </p:oleObj>
              </mc:Choice>
              <mc:Fallback>
                <p:oleObj r:id="rId5" imgW="8484931" imgH="5571283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092200"/>
                        <a:ext cx="8483600" cy="557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457200" indent="-457200">
              <a:defRPr/>
            </a:pPr>
            <a:r>
              <a:rPr lang="en-US" sz="2800" dirty="0" smtClean="0">
                <a:ea typeface="+mj-ea"/>
              </a:rPr>
              <a:t>	Leading causes of work-related deaths, construction, 1992-2015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347663" y="1192464"/>
          <a:ext cx="8448675" cy="5212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0" y="6611137"/>
            <a:ext cx="8534400" cy="246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b">
            <a:spAutoFit/>
          </a:bodyPr>
          <a:lstStyle/>
          <a:p>
            <a:pPr eaLnBrk="0" hangingPunct="0">
              <a:defRPr/>
            </a:pP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U.S. Bureau of Labor Statistics, </a:t>
            </a:r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2003-2016 </a:t>
            </a: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Population Survey</a:t>
            </a:r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by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authors.</a:t>
            </a:r>
            <a:endParaRPr lang="en-US" altLang="zh-CN" sz="10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1143000"/>
          </a:xfrm>
        </p:spPr>
        <p:txBody>
          <a:bodyPr/>
          <a:lstStyle/>
          <a:p>
            <a:r>
              <a:rPr lang="en-US" altLang="zh-CN" sz="2400" dirty="0">
                <a:ea typeface="宋体" pitchFamily="2" charset="-122"/>
              </a:rPr>
              <a:t>Understanding the pattern of construction employment in the </a:t>
            </a:r>
            <a:r>
              <a:rPr lang="en-US" altLang="zh-CN" sz="2400" dirty="0" smtClean="0">
                <a:ea typeface="宋体" pitchFamily="2" charset="-122"/>
              </a:rPr>
              <a:t>US </a:t>
            </a:r>
            <a:r>
              <a:rPr lang="en-US" altLang="zh-CN" sz="2400" dirty="0">
                <a:ea typeface="宋体" pitchFamily="2" charset="-122"/>
              </a:rPr>
              <a:t>is critical for interpreting S&amp;H data, </a:t>
            </a:r>
            <a:r>
              <a:rPr lang="en-US" altLang="zh-CN" sz="2400" dirty="0" smtClean="0">
                <a:ea typeface="宋体" pitchFamily="2" charset="-122"/>
              </a:rPr>
              <a:t>(</a:t>
            </a:r>
            <a:r>
              <a:rPr lang="en-US" altLang="zh-CN" sz="2400" dirty="0">
                <a:ea typeface="宋体" pitchFamily="2" charset="-122"/>
              </a:rPr>
              <a:t>BLS data </a:t>
            </a:r>
            <a:r>
              <a:rPr lang="en-US" altLang="zh-CN" sz="2400" dirty="0" smtClean="0">
                <a:ea typeface="宋体" pitchFamily="2" charset="-122"/>
              </a:rPr>
              <a:t>2003-2016)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10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r>
              <a:rPr lang="en-US" sz="2800" dirty="0" smtClean="0"/>
              <a:t>See any pattern in fatalities? (BLS) </a:t>
            </a:r>
            <a:endParaRPr lang="en-US" sz="2800" dirty="0"/>
          </a:p>
        </p:txBody>
      </p:sp>
      <p:graphicFrame>
        <p:nvGraphicFramePr>
          <p:cNvPr id="19" name="Object 3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0" y="1160463"/>
          <a:ext cx="8397875" cy="529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3226" y="6196036"/>
            <a:ext cx="91439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2011, the CFOI switched to OIICS version 2.01 which categorizes slips, trips, and falls together. </a:t>
            </a:r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years, slips and trips were categorized elsewhere</a:t>
            </a:r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Other fatalities are fatalities from all causes except falls.  </a:t>
            </a:r>
            <a:endParaRPr lang="en-US" altLang="zh-CN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U.S. Bureau of Labor Statistics, </a:t>
            </a:r>
            <a:r>
              <a:rPr lang="en-US" altLang="zh-CN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2003-2015 </a:t>
            </a:r>
            <a:r>
              <a:rPr lang="en-US" altLang="zh-CN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Census of Fatal Occupational Injuries. 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Numbers 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</a:t>
            </a:r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online CFOI database.</a:t>
            </a:r>
          </a:p>
        </p:txBody>
      </p:sp>
    </p:spTree>
    <p:extLst>
      <p:ext uri="{BB962C8B-B14F-4D97-AF65-F5344CB8AC3E}">
        <p14:creationId xmlns:p14="http://schemas.microsoft.com/office/powerpoint/2010/main" val="330195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137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200" dirty="0" smtClean="0"/>
              <a:t>Construction had the most fatalities in 2016, although not the highest rate</a:t>
            </a:r>
            <a:endParaRPr lang="en-US" sz="3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22440" r="19247" b="8301"/>
          <a:stretch>
            <a:fillRect/>
          </a:stretch>
        </p:blipFill>
        <p:spPr bwMode="auto">
          <a:xfrm>
            <a:off x="557213" y="1295400"/>
            <a:ext cx="8205787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3048000" y="6096000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 sz="14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Number of fatal work injuries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5715000" y="60198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 sz="1400" b="1" dirty="0">
                <a:solidFill>
                  <a:srgbClr val="002060"/>
                </a:solidFill>
                <a:latin typeface="Arial" charset="0"/>
                <a:ea typeface="PMingLiU" charset="-120"/>
              </a:rPr>
              <a:t>Fatal work injury rate (per 100,000 full-time equivalent workers)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66675" y="6400800"/>
            <a:ext cx="389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 sz="1200">
                <a:latin typeface="Arial" charset="0"/>
                <a:ea typeface="Arial" charset="0"/>
                <a:cs typeface="Arial" charset="0"/>
              </a:rPr>
              <a:t>U.S. BLS, Current Population Survey, Census of Fatal Occupational Injuries, 2017.</a:t>
            </a:r>
          </a:p>
        </p:txBody>
      </p:sp>
    </p:spTree>
    <p:extLst>
      <p:ext uri="{BB962C8B-B14F-4D97-AF65-F5344CB8AC3E}">
        <p14:creationId xmlns:p14="http://schemas.microsoft.com/office/powerpoint/2010/main" val="13854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200" dirty="0"/>
              <a:t>The </a:t>
            </a:r>
            <a:r>
              <a:rPr lang="en-US" sz="3200" dirty="0">
                <a:solidFill>
                  <a:srgbClr val="C00000"/>
                </a:solidFill>
              </a:rPr>
              <a:t>10 </a:t>
            </a:r>
            <a:r>
              <a:rPr lang="en-US" sz="3200" dirty="0"/>
              <a:t>occupations with highest fatal injury counts accounted for </a:t>
            </a:r>
            <a:r>
              <a:rPr lang="en-US" sz="3200" dirty="0" smtClean="0">
                <a:solidFill>
                  <a:srgbClr val="C00000"/>
                </a:solidFill>
              </a:rPr>
              <a:t>39% </a:t>
            </a:r>
            <a:r>
              <a:rPr lang="en-US" sz="3200" dirty="0"/>
              <a:t>of all fatal injuries in 2016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15643" r="15671" b="19479"/>
          <a:stretch>
            <a:fillRect/>
          </a:stretch>
        </p:blipFill>
        <p:spPr bwMode="auto">
          <a:xfrm>
            <a:off x="66675" y="1609725"/>
            <a:ext cx="90773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66675" y="6400800"/>
            <a:ext cx="389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 sz="1200">
                <a:latin typeface="Arial" charset="0"/>
                <a:ea typeface="Arial" charset="0"/>
                <a:cs typeface="Arial" charset="0"/>
              </a:rPr>
              <a:t>U.S. BLS, Current Population Survey, Census of Fatal Occupational Injuries, 2017.</a:t>
            </a:r>
          </a:p>
        </p:txBody>
      </p:sp>
    </p:spTree>
    <p:extLst>
      <p:ext uri="{BB962C8B-B14F-4D97-AF65-F5344CB8AC3E}">
        <p14:creationId xmlns:p14="http://schemas.microsoft.com/office/powerpoint/2010/main" val="11080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381000"/>
            <a:ext cx="8382000" cy="5334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463550" indent="-463550">
              <a:defRPr/>
            </a:pPr>
            <a:r>
              <a:rPr lang="en-US" sz="2800" dirty="0">
                <a:solidFill>
                  <a:srgbClr val="FF0000"/>
                </a:solidFill>
                <a:ea typeface="+mj-ea"/>
              </a:rPr>
              <a:t>	</a:t>
            </a:r>
            <a:r>
              <a:rPr lang="en-US" sz="2800" dirty="0" smtClean="0">
                <a:ea typeface="+mj-ea"/>
              </a:rPr>
              <a:t>Rate of fatalities in construction has gone down dramatically for Hispanic workers </a:t>
            </a:r>
            <a:r>
              <a:rPr lang="en-US" sz="2000" dirty="0" smtClean="0">
                <a:ea typeface="+mj-ea"/>
              </a:rPr>
              <a:t>(1992-2010)</a:t>
            </a:r>
            <a:endParaRPr lang="en-US" altLang="zh-CN" sz="2000" b="0" dirty="0">
              <a:ea typeface="宋体" pitchFamily="2" charset="-122"/>
            </a:endParaRPr>
          </a:p>
        </p:txBody>
      </p:sp>
      <p:graphicFrame>
        <p:nvGraphicFramePr>
          <p:cNvPr id="40962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406400" y="1244600"/>
          <a:ext cx="81788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1" r:id="rId5" imgW="8174060" imgH="5357941" progId="Excel.Chart.8">
                  <p:embed/>
                </p:oleObj>
              </mc:Choice>
              <mc:Fallback>
                <p:oleObj r:id="rId5" imgW="8174060" imgH="5357941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244600"/>
                        <a:ext cx="81788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7724" y="304800"/>
            <a:ext cx="8368553" cy="685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latin typeface="Tahoma" charset="0"/>
                <a:ea typeface="Tahoma" charset="0"/>
                <a:cs typeface="Tahoma" charset="0"/>
              </a:rPr>
              <a:t>Except for the recent rate of </a:t>
            </a:r>
            <a:r>
              <a:rPr lang="en-US" sz="2000" b="1" dirty="0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fatal falls to a lower level</a:t>
            </a:r>
            <a:r>
              <a:rPr lang="en-US" sz="2000" b="1" dirty="0" smtClean="0">
                <a:latin typeface="Tahoma" charset="0"/>
                <a:ea typeface="Tahoma" charset="0"/>
                <a:cs typeface="Tahoma" charset="0"/>
              </a:rPr>
              <a:t> </a:t>
            </a:r>
            <a:br>
              <a:rPr lang="en-US" sz="20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2000" b="1" dirty="0" smtClean="0">
                <a:latin typeface="Tahoma" charset="0"/>
                <a:ea typeface="Tahoma" charset="0"/>
                <a:cs typeface="Tahoma" charset="0"/>
              </a:rPr>
              <a:t>(2011-2015, BLS)</a:t>
            </a:r>
            <a:endParaRPr lang="en-US" altLang="zh-CN" sz="2000" b="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type="chart" idx="4294967295"/>
            <p:extLst>
              <p:ext uri="{D42A27DB-BD31-4B8C-83A1-F6EECF244321}">
                <p14:modId xmlns:p14="http://schemas.microsoft.com/office/powerpoint/2010/main" val="3282834901"/>
              </p:ext>
            </p:extLst>
          </p:nvPr>
        </p:nvGraphicFramePr>
        <p:xfrm>
          <a:off x="359703" y="1046813"/>
          <a:ext cx="8432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228600" y="627213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350"/>
              </a:spcBef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Numbers were obtained from the BLS through special requests. Numbers of FTEs were estimated using the Current Population Survey. Calculations by the authors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views expressed here do not necessarily reflect the views of the BLS. </a:t>
            </a:r>
          </a:p>
        </p:txBody>
      </p:sp>
    </p:spTree>
    <p:extLst>
      <p:ext uri="{BB962C8B-B14F-4D97-AF65-F5344CB8AC3E}">
        <p14:creationId xmlns:p14="http://schemas.microsoft.com/office/powerpoint/2010/main" val="193879000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x-none" sz="3600">
                <a:latin typeface="Tahoma" charset="0"/>
                <a:ea typeface="MS PGothic" charset="-128"/>
              </a:rPr>
              <a:t>CPWR is a nonprofit established by North America</a:t>
            </a:r>
            <a:r>
              <a:rPr lang="en-US" altLang="en-US" sz="3600">
                <a:latin typeface="Tahoma" charset="0"/>
                <a:ea typeface="MS PGothic" charset="-128"/>
              </a:rPr>
              <a:t>’</a:t>
            </a:r>
            <a:r>
              <a:rPr lang="en-US" altLang="x-none" sz="3600">
                <a:latin typeface="Tahoma" charset="0"/>
                <a:ea typeface="MS PGothic" charset="-128"/>
              </a:rPr>
              <a:t>s Building Trades Unions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2209800"/>
            <a:ext cx="7772400" cy="4114800"/>
          </a:xfrm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600" b="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Research, training</a:t>
            </a:r>
            <a:r>
              <a:rPr lang="en-US" altLang="en-US" sz="2600" b="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600" b="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en-US" sz="2600" b="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en-US" sz="2600" b="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ervice to improve safety and health in construction industry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600" b="0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consortium with over 50 organizations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600" b="0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http://www.cpwr.com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en-US" sz="2600" b="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387" name="Picture 12" descr="Vertical2-cmy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257800"/>
            <a:ext cx="259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9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Tahoma" charset="0"/>
                <a:ea typeface="+mj-ea"/>
              </a:rPr>
              <a:t>Latino crew at the leading edge</a:t>
            </a:r>
          </a:p>
        </p:txBody>
      </p:sp>
      <p:pic>
        <p:nvPicPr>
          <p:cNvPr id="43010" name="Picture 4" descr="myconstructionphotos_Roof Fall Protectio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066800"/>
            <a:ext cx="4225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9" descr="myconstructionphotos_Roof Fall Protectio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/>
          <a:stretch>
            <a:fillRect/>
          </a:stretch>
        </p:blipFill>
        <p:spPr bwMode="auto">
          <a:xfrm>
            <a:off x="5056188" y="1066800"/>
            <a:ext cx="36306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10"/>
          <p:cNvSpPr txBox="1">
            <a:spLocks noChangeArrowheads="1"/>
          </p:cNvSpPr>
          <p:nvPr/>
        </p:nvSpPr>
        <p:spPr bwMode="auto">
          <a:xfrm>
            <a:off x="2514600" y="63246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Arial" pitchFamily="34" charset="0"/>
              </a:rPr>
              <a:t>Photos courtesy of Robert Carr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25575"/>
            <a:ext cx="83820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>
              <a:defRPr/>
            </a:pPr>
            <a:r>
              <a:rPr lang="en-US" dirty="0" smtClean="0">
                <a:ea typeface="+mj-ea"/>
              </a:rPr>
              <a:t>Major Hazards on Construction Jobs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381000" y="381000"/>
          <a:ext cx="3962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9155" name="Picture 4" descr="myconstructionphotos_scafold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3124200"/>
            <a:ext cx="336232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001000" cy="685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457200" indent="-457200">
              <a:defRPr/>
            </a:pPr>
            <a:r>
              <a:rPr lang="en-US" sz="2800" dirty="0" smtClean="0">
                <a:ea typeface="+mj-ea"/>
              </a:rPr>
              <a:t>	Leading causes of work-related deaths, construction, 1992-2010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120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482600" y="1092200"/>
          <a:ext cx="8102600" cy="55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0" r:id="rId5" imgW="8100914" imgH="5571283" progId="Excel.Chart.8">
                  <p:embed/>
                </p:oleObj>
              </mc:Choice>
              <mc:Fallback>
                <p:oleObj r:id="rId5" imgW="8100914" imgH="5571283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092200"/>
                        <a:ext cx="8102600" cy="557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8153400" cy="838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ea typeface="+mj-ea"/>
              </a:rPr>
              <a:t>Rate </a:t>
            </a:r>
            <a:r>
              <a:rPr lang="en-US" sz="2400" dirty="0">
                <a:ea typeface="+mj-ea"/>
              </a:rPr>
              <a:t>of leading causes of nonfatal </a:t>
            </a:r>
            <a:r>
              <a:rPr lang="en-US" sz="2400" dirty="0" smtClean="0">
                <a:ea typeface="+mj-ea"/>
              </a:rPr>
              <a:t>injuries resulting in days away from work in construction</a:t>
            </a:r>
            <a:r>
              <a:rPr lang="en-US" sz="2400" dirty="0">
                <a:ea typeface="+mj-ea"/>
              </a:rPr>
              <a:t>, </a:t>
            </a:r>
            <a:r>
              <a:rPr lang="en-US" sz="2400" dirty="0" smtClean="0">
                <a:ea typeface="+mj-ea"/>
              </a:rPr>
              <a:t>1992-2010 (Private wage-and-salary workers)</a:t>
            </a:r>
            <a:endParaRPr lang="en-US" sz="2400" dirty="0">
              <a:ea typeface="+mj-ea"/>
            </a:endParaRPr>
          </a:p>
        </p:txBody>
      </p:sp>
      <p:graphicFrame>
        <p:nvGraphicFramePr>
          <p:cNvPr id="53250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30200" y="1092200"/>
          <a:ext cx="8331200" cy="581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9" r:id="rId5" imgW="8332543" imgH="5815103" progId="Excel.Chart.8">
                  <p:embed/>
                </p:oleObj>
              </mc:Choice>
              <mc:Fallback>
                <p:oleObj r:id="rId5" imgW="8332543" imgH="5815103" progId="Excel.Char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092200"/>
                        <a:ext cx="8331200" cy="581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4343400" y="2057400"/>
            <a:ext cx="1676400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cs typeface="Times New Roman" pitchFamily="18" charset="0"/>
              </a:rPr>
              <a:t>OSHA revised requirements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im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2979738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5" descr="c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2600"/>
            <a:ext cx="44704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5437236" y="4333696"/>
            <a:ext cx="426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7200" b="1" spc="50" dirty="0" smtClean="0">
                <a:ln w="11430"/>
                <a:solidFill>
                  <a:srgbClr val="99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821" y="2819400"/>
            <a:ext cx="2153194" cy="3505200"/>
          </a:xfrm>
          <a:prstGeom prst="rect">
            <a:avLst/>
          </a:prstGeom>
          <a:effectLst>
            <a:outerShdw blurRad="114300" dist="50800" dir="5400000" sx="106000" sy="106000" algn="ctr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>
            <a:noAutofit/>
          </a:bodyPr>
          <a:lstStyle/>
          <a:p>
            <a:pPr marL="395288" indent="-395288" algn="l" defTabSz="4030009"/>
            <a:r>
              <a:rPr lang="en-US" sz="2000" b="1" dirty="0" smtClean="0">
                <a:cs typeface="Times New Roman" pitchFamily="18" charset="0"/>
              </a:rPr>
              <a:t>Fatal falls, slips, trips </a:t>
            </a:r>
            <a:r>
              <a:rPr lang="en-US" sz="2000" b="1" dirty="0">
                <a:cs typeface="Times New Roman" pitchFamily="18" charset="0"/>
              </a:rPr>
              <a:t>in construction, by height of fall, </a:t>
            </a:r>
            <a:r>
              <a:rPr lang="en-US" sz="2000" b="1" dirty="0" smtClean="0">
                <a:cs typeface="Times New Roman" pitchFamily="18" charset="0"/>
              </a:rPr>
              <a:t>2011-2013 total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2968" y="6236699"/>
            <a:ext cx="9158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Note</a:t>
            </a:r>
            <a:r>
              <a:rPr lang="en-US" sz="1200" dirty="0"/>
              <a:t>: 133 deaths without height information were excluded.</a:t>
            </a:r>
          </a:p>
          <a:p>
            <a:r>
              <a:rPr lang="en-US" sz="1200" i="1" dirty="0" smtClean="0"/>
              <a:t>Source</a:t>
            </a:r>
            <a:r>
              <a:rPr lang="en-US" sz="1200" dirty="0" smtClean="0"/>
              <a:t>: These numbers were calculated by the authors with restricted access to BLS CFOI microdata.  The views expressed here do not necessarily reflect the views of the BLS.</a:t>
            </a:r>
          </a:p>
        </p:txBody>
      </p:sp>
      <p:graphicFrame>
        <p:nvGraphicFramePr>
          <p:cNvPr id="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03960720"/>
              </p:ext>
            </p:extLst>
          </p:nvPr>
        </p:nvGraphicFramePr>
        <p:xfrm>
          <a:off x="457200" y="1066800"/>
          <a:ext cx="8229600" cy="505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64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51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2400" dirty="0" smtClean="0">
                <a:ea typeface="+mj-ea"/>
              </a:rPr>
              <a:t>Distribution of fatalities from falls in construction, by establishment size, 2008-2010 total</a:t>
            </a:r>
            <a:endParaRPr lang="en-US" altLang="zh-CN" sz="2400" dirty="0">
              <a:ea typeface="宋体" pitchFamily="2" charset="-122"/>
            </a:endParaRPr>
          </a:p>
        </p:txBody>
      </p:sp>
      <p:graphicFrame>
        <p:nvGraphicFramePr>
          <p:cNvPr id="5939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330200" y="1244600"/>
          <a:ext cx="8178800" cy="505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3" r:id="rId5" imgW="8180156" imgH="5053166" progId="Excel.Chart.8">
                  <p:embed/>
                </p:oleObj>
              </mc:Choice>
              <mc:Fallback>
                <p:oleObj r:id="rId5" imgW="8180156" imgH="5053166" progId="Excel.Char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244600"/>
                        <a:ext cx="8178800" cy="505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53400" cy="838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 smtClean="0">
                <a:ea typeface="+mj-ea"/>
              </a:rPr>
              <a:t>Rate of fatalities from falls, selected construction occupations, 2008-2010 average (All employment)</a:t>
            </a:r>
            <a:endParaRPr lang="en-US" sz="2000" dirty="0">
              <a:ea typeface="+mj-ea"/>
            </a:endParaRPr>
          </a:p>
        </p:txBody>
      </p:sp>
      <p:graphicFrame>
        <p:nvGraphicFramePr>
          <p:cNvPr id="6144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406400" y="1092200"/>
          <a:ext cx="8788400" cy="543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1" r:id="rId5" imgW="8783610" imgH="5437183" progId="Excel.Chart.8">
                  <p:embed/>
                </p:oleObj>
              </mc:Choice>
              <mc:Fallback>
                <p:oleObj r:id="rId5" imgW="8783610" imgH="5437183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092200"/>
                        <a:ext cx="8788400" cy="543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000">
                <a:cs typeface="Times New Roman" pitchFamily="18" charset="0"/>
              </a:rPr>
              <a:t>This research was conducted with restricted access to Bureau of Labor Statistics (BLS) data.  The views expressed here do not necessarily reflect the views of the BLS.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30200" y="1092200"/>
          <a:ext cx="8483600" cy="517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8" r:id="rId5" imgW="8484931" imgH="5175076" progId="Excel.Chart.8">
                  <p:embed/>
                </p:oleObj>
              </mc:Choice>
              <mc:Fallback>
                <p:oleObj r:id="rId5" imgW="8484931" imgH="5175076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092200"/>
                        <a:ext cx="8483600" cy="5176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363538" y="6400800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pPr>
              <a:spcBef>
                <a:spcPts val="350"/>
              </a:spcBef>
            </a:pPr>
            <a:r>
              <a:rPr lang="en-US" altLang="zh-CN" sz="1000">
                <a:ea typeface="ＭＳ Ｐゴシック" charset="-128"/>
              </a:rPr>
              <a:t>Source: </a:t>
            </a:r>
            <a:r>
              <a:rPr lang="en-US" altLang="x-none" sz="1000">
                <a:ea typeface="ＭＳ Ｐゴシック" charset="-128"/>
              </a:rPr>
              <a:t>Numbers were obtained from the BLS through special requests. Calculations by the authors.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228600"/>
            <a:ext cx="8323262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Over half of fatal </a:t>
            </a:r>
            <a:r>
              <a:rPr lang="en-US" sz="28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falls </a:t>
            </a:r>
            <a:r>
              <a:rPr lang="en-US" sz="2800" dirty="0">
                <a:latin typeface="Tahoma" charset="0"/>
                <a:ea typeface="Tahoma" charset="0"/>
                <a:cs typeface="Tahoma" charset="0"/>
              </a:rPr>
              <a:t>to a lower level in construction </a:t>
            </a:r>
            <a:r>
              <a:rPr lang="en-US" sz="2800" dirty="0" smtClean="0">
                <a:latin typeface="Tahoma" charset="0"/>
                <a:ea typeface="Tahoma" charset="0"/>
                <a:cs typeface="Tahoma" charset="0"/>
              </a:rPr>
              <a:t>were from roofs and ladders, 2011-2015 (BLS)</a:t>
            </a:r>
            <a:endParaRPr lang="en-US" sz="28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>Number of fatal falls to a lower level, selected construction subsectors, </a:t>
            </a:r>
            <a:r>
              <a:rPr lang="en-US" sz="2400" dirty="0" smtClean="0">
                <a:latin typeface="Tahoma" charset="0"/>
                <a:ea typeface="Tahoma" charset="0"/>
                <a:cs typeface="Tahoma" charset="0"/>
              </a:rPr>
              <a:t>2011-2015</a:t>
            </a:r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/>
            </a:r>
            <a:br>
              <a:rPr lang="en-US" sz="2400" dirty="0">
                <a:latin typeface="Tahoma" charset="0"/>
                <a:ea typeface="Tahoma" charset="0"/>
                <a:cs typeface="Tahoma" charset="0"/>
              </a:rPr>
            </a:br>
            <a:r>
              <a:rPr lang="en-US" sz="2400" dirty="0">
                <a:latin typeface="Tahoma" charset="0"/>
                <a:ea typeface="Tahoma" charset="0"/>
                <a:cs typeface="Tahoma" charset="0"/>
              </a:rPr>
              <a:t>    </a:t>
            </a: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ph type="chart" idx="4294967295"/>
            <p:extLst/>
          </p:nvPr>
        </p:nvGraphicFramePr>
        <p:xfrm>
          <a:off x="0" y="1447800"/>
          <a:ext cx="8001000" cy="492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7928" y="6611779"/>
            <a:ext cx="91260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350"/>
              </a:spcBef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Numbers were obtained from the BLS through special requests. Calculations by the authors. The views expressed here do not necessarily reflect the views of the BLS. </a:t>
            </a:r>
          </a:p>
        </p:txBody>
      </p:sp>
    </p:spTree>
    <p:extLst>
      <p:ext uri="{BB962C8B-B14F-4D97-AF65-F5344CB8AC3E}">
        <p14:creationId xmlns:p14="http://schemas.microsoft.com/office/powerpoint/2010/main" val="89045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5344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595959"/>
                </a:solidFill>
              </a:rPr>
              <a:t>CPWR is </a:t>
            </a:r>
            <a:r>
              <a:rPr lang="en-US" sz="3600" dirty="0" smtClean="0">
                <a:solidFill>
                  <a:srgbClr val="595959"/>
                </a:solidFill>
              </a:rPr>
              <a:t>funded </a:t>
            </a:r>
            <a:r>
              <a:rPr lang="en-US" sz="3600" dirty="0">
                <a:solidFill>
                  <a:srgbClr val="595959"/>
                </a:solidFill>
              </a:rPr>
              <a:t>by </a:t>
            </a:r>
            <a:r>
              <a:rPr lang="en-US" sz="3600" dirty="0" smtClean="0">
                <a:solidFill>
                  <a:srgbClr val="595959"/>
                </a:solidFill>
              </a:rPr>
              <a:t>NIOSH, NIEHS and DOE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5751513"/>
            <a:ext cx="85725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x-none" sz="2800" dirty="0" smtClean="0">
                <a:solidFill>
                  <a:srgbClr val="C00000"/>
                </a:solidFill>
                <a:latin typeface="Arial" charset="0"/>
                <a:ea typeface="MS PGothic" charset="-128"/>
              </a:rPr>
              <a:t>My comments </a:t>
            </a:r>
            <a:r>
              <a:rPr lang="en-US" altLang="x-none" sz="2800" dirty="0">
                <a:solidFill>
                  <a:srgbClr val="C00000"/>
                </a:solidFill>
                <a:latin typeface="Arial" charset="0"/>
                <a:ea typeface="MS PGothic" charset="-128"/>
              </a:rPr>
              <a:t>are </a:t>
            </a:r>
            <a:r>
              <a:rPr lang="en-US" altLang="x-none" sz="2800" dirty="0" smtClean="0">
                <a:solidFill>
                  <a:srgbClr val="C00000"/>
                </a:solidFill>
                <a:latin typeface="Arial" charset="0"/>
                <a:ea typeface="MS PGothic" charset="-128"/>
              </a:rPr>
              <a:t>my own </a:t>
            </a:r>
            <a:r>
              <a:rPr lang="en-US" altLang="x-none" sz="2800" dirty="0">
                <a:solidFill>
                  <a:srgbClr val="C00000"/>
                </a:solidFill>
                <a:latin typeface="Arial" charset="0"/>
                <a:ea typeface="MS PGothic" charset="-128"/>
              </a:rPr>
              <a:t>and don</a:t>
            </a:r>
            <a:r>
              <a:rPr lang="en-US" altLang="en-US" sz="2800" dirty="0">
                <a:solidFill>
                  <a:srgbClr val="C00000"/>
                </a:solidFill>
                <a:latin typeface="Arial" charset="0"/>
                <a:ea typeface="MS PGothic" charset="-128"/>
              </a:rPr>
              <a:t>’</a:t>
            </a:r>
            <a:r>
              <a:rPr lang="en-US" altLang="x-none" sz="2800" dirty="0">
                <a:solidFill>
                  <a:srgbClr val="C00000"/>
                </a:solidFill>
                <a:latin typeface="Arial" charset="0"/>
                <a:ea typeface="MS PGothic" charset="-128"/>
              </a:rPr>
              <a:t>t reflect policies or positions of NIOSH, NIEHS or DOE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14439" r="8020" b="13647"/>
          <a:stretch>
            <a:fillRect/>
          </a:stretch>
        </p:blipFill>
        <p:spPr bwMode="auto">
          <a:xfrm>
            <a:off x="0" y="1515745"/>
            <a:ext cx="9183688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6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MVC-008F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838200" y="730250"/>
            <a:ext cx="7620000" cy="1570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>
                <a:solidFill>
                  <a:schemeClr val="bg1"/>
                </a:solidFill>
                <a:latin typeface="Tahoma" pitchFamily="34" charset="0"/>
              </a:rPr>
              <a:t>What are “struck-by” hazards?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latin typeface="Tahoma" charset="0"/>
                <a:ea typeface="+mj-ea"/>
              </a:rPr>
              <a:t>Powder-actuated hand tools</a:t>
            </a:r>
            <a:br>
              <a:rPr lang="en-US" sz="3600" smtClean="0">
                <a:latin typeface="Tahoma" charset="0"/>
                <a:ea typeface="+mj-ea"/>
              </a:rPr>
            </a:br>
            <a:r>
              <a:rPr lang="en-US" sz="3600" smtClean="0">
                <a:latin typeface="Tahoma" charset="0"/>
                <a:ea typeface="+mj-ea"/>
              </a:rPr>
              <a:t>What are the hazards?</a:t>
            </a:r>
          </a:p>
        </p:txBody>
      </p:sp>
      <p:sp>
        <p:nvSpPr>
          <p:cNvPr id="6041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4876800" cy="411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latin typeface="Arial" charset="0"/>
                <a:ea typeface="+mn-ea"/>
              </a:rPr>
              <a:t>37,000 people go to emergency rooms from nail gun injuries every year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ea typeface="+mn-ea"/>
              </a:rPr>
              <a:t>The hazards are similar to those of firearms</a:t>
            </a:r>
          </a:p>
          <a:p>
            <a:pPr eaLnBrk="1" hangingPunct="1">
              <a:defRPr/>
            </a:pPr>
            <a:r>
              <a:rPr lang="en-US" sz="2800" smtClean="0">
                <a:latin typeface="Arial" charset="0"/>
                <a:ea typeface="+mn-ea"/>
              </a:rPr>
              <a:t>Sequential-trip triggers could prevent 65 percent of injuries</a:t>
            </a:r>
          </a:p>
        </p:txBody>
      </p:sp>
      <p:sp>
        <p:nvSpPr>
          <p:cNvPr id="69635" name="AutoShape 8" descr="ram110bb.jpg (14506 bytes)"/>
          <p:cNvSpPr>
            <a:spLocks noChangeAspect="1" noChangeArrowheads="1"/>
          </p:cNvSpPr>
          <p:nvPr/>
        </p:nvSpPr>
        <p:spPr bwMode="auto">
          <a:xfrm>
            <a:off x="3857625" y="2824163"/>
            <a:ext cx="14287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9636" name="Picture 10" descr="Hilti tool on raili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30299" r="24750" b="20850"/>
          <a:stretch>
            <a:fillRect/>
          </a:stretch>
        </p:blipFill>
        <p:spPr bwMode="auto">
          <a:xfrm>
            <a:off x="5410200" y="3505200"/>
            <a:ext cx="35814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11"/>
          <p:cNvSpPr txBox="1">
            <a:spLocks noChangeArrowheads="1"/>
          </p:cNvSpPr>
          <p:nvPr/>
        </p:nvSpPr>
        <p:spPr bwMode="auto">
          <a:xfrm>
            <a:off x="5410200" y="2606675"/>
            <a:ext cx="358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Arial" pitchFamily="34" charset="0"/>
              </a:rPr>
              <a:t>What is wrong with this picture?</a:t>
            </a:r>
          </a:p>
        </p:txBody>
      </p:sp>
      <p:sp>
        <p:nvSpPr>
          <p:cNvPr id="69638" name="Text Box 12"/>
          <p:cNvSpPr txBox="1">
            <a:spLocks noChangeArrowheads="1"/>
          </p:cNvSpPr>
          <p:nvPr/>
        </p:nvSpPr>
        <p:spPr bwMode="auto">
          <a:xfrm>
            <a:off x="5562600" y="5805488"/>
            <a:ext cx="3581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</a:rPr>
              <a:t>Photo courtesy Laborers-AGC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nail gun in head"/>
          <p:cNvPicPr>
            <a:picLocks noGrp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3886200"/>
            <a:ext cx="3505200" cy="283845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2467" name="Picture 3" descr="nail in head"/>
          <p:cNvPicPr>
            <a:picLocks noGrp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8663" y="3886200"/>
            <a:ext cx="2065337" cy="2971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2468" name="Picture 4" descr="Air Nailer"/>
          <p:cNvPicPr>
            <a:picLocks noGrp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886200"/>
            <a:ext cx="3124200" cy="1828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latin typeface="Tahoma" charset="0"/>
                <a:ea typeface="+mj-ea"/>
              </a:rPr>
              <a:t>Pneumatic </a:t>
            </a:r>
            <a:r>
              <a:rPr lang="en-US" sz="5400" dirty="0" err="1" smtClean="0">
                <a:latin typeface="Tahoma" charset="0"/>
                <a:ea typeface="+mj-ea"/>
              </a:rPr>
              <a:t>nailers</a:t>
            </a:r>
            <a:r>
              <a:rPr lang="en-US" sz="5400" dirty="0" smtClean="0">
                <a:latin typeface="Tahoma" charset="0"/>
                <a:ea typeface="+mj-ea"/>
              </a:rPr>
              <a:t> have been made safer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ea typeface="+mn-ea"/>
              </a:rPr>
              <a:t>Penetration checks </a:t>
            </a:r>
            <a:r>
              <a:rPr lang="en-US" i="1" dirty="0" smtClean="0">
                <a:latin typeface="Arial" charset="0"/>
                <a:ea typeface="+mn-ea"/>
              </a:rPr>
              <a:t>must</a:t>
            </a:r>
            <a:r>
              <a:rPr lang="en-US" dirty="0" smtClean="0">
                <a:latin typeface="Arial" charset="0"/>
                <a:ea typeface="+mn-ea"/>
              </a:rPr>
              <a:t> be made</a:t>
            </a:r>
          </a:p>
          <a:p>
            <a:pPr eaLnBrk="1" hangingPunct="1">
              <a:defRPr/>
            </a:pPr>
            <a:r>
              <a:rPr lang="en-US" dirty="0" smtClean="0">
                <a:latin typeface="Arial" charset="0"/>
                <a:ea typeface="+mn-ea"/>
              </a:rPr>
              <a:t>All proper PPE must be worn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91440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600" dirty="0" smtClean="0"/>
              <a:t>Trenching cave-ins represent 40% of caught-in/between fatalities </a:t>
            </a:r>
            <a:br>
              <a:rPr lang="en-US" sz="3600" dirty="0" smtClean="0"/>
            </a:br>
            <a:r>
              <a:rPr lang="en-US" sz="2400" dirty="0" smtClean="0"/>
              <a:t>(2011-2015)</a:t>
            </a:r>
            <a:endParaRPr lang="en-US" sz="2400" dirty="0"/>
          </a:p>
        </p:txBody>
      </p:sp>
      <p:graphicFrame>
        <p:nvGraphicFramePr>
          <p:cNvPr id="32770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159000" y="1549400"/>
          <a:ext cx="10371138" cy="673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9" r:id="rId5" imgW="10368439" imgH="6729428" progId="Excel.Chart.8">
                  <p:embed/>
                </p:oleObj>
              </mc:Choice>
              <mc:Fallback>
                <p:oleObj r:id="rId5" imgW="10368439" imgH="6729428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1549400"/>
                        <a:ext cx="10371138" cy="673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66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2" name="Picture 4" descr="Patrick Walters al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ahoma" charset="0"/>
                <a:ea typeface="+mj-ea"/>
              </a:rPr>
              <a:t>Dedicated to Patrick Walters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1447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Arial" charset="0"/>
                <a:ea typeface="+mn-ea"/>
              </a:rPr>
              <a:t>One of over 50 workers who needlessly die in trenching and excavation each year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1534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3600" smtClean="0">
                <a:latin typeface="Tahoma" pitchFamily="34" charset="0"/>
              </a:rPr>
              <a:t>What do we know about the 542 </a:t>
            </a:r>
            <a:r>
              <a:rPr lang="ja-JP" altLang="en-US" sz="3600" smtClean="0">
                <a:latin typeface="Tahoma" pitchFamily="34" charset="0"/>
              </a:rPr>
              <a:t>“</a:t>
            </a:r>
            <a:r>
              <a:rPr lang="en-US" altLang="ja-JP" sz="3600" smtClean="0">
                <a:latin typeface="Tahoma" pitchFamily="34" charset="0"/>
              </a:rPr>
              <a:t>Patricks</a:t>
            </a:r>
            <a:r>
              <a:rPr lang="ja-JP" altLang="en-US" sz="3600" smtClean="0">
                <a:latin typeface="Tahoma" pitchFamily="34" charset="0"/>
              </a:rPr>
              <a:t>”</a:t>
            </a:r>
            <a:r>
              <a:rPr lang="en-US" altLang="ja-JP" sz="3600" smtClean="0">
                <a:latin typeface="Tahoma" pitchFamily="34" charset="0"/>
              </a:rPr>
              <a:t> who died in excavations from 1992 to 2001?</a:t>
            </a:r>
            <a:endParaRPr lang="en-US" altLang="en-US" sz="3600" smtClean="0"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5562600" cy="4114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Arial" charset="0"/>
                <a:ea typeface="+mn-ea"/>
              </a:rPr>
              <a:t>Average age was 38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Arial" charset="0"/>
                <a:ea typeface="+mn-ea"/>
              </a:rPr>
              <a:t>Nearly half of their companies had less than 10 employees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Arial" charset="0"/>
                <a:ea typeface="+mn-ea"/>
              </a:rPr>
              <a:t>Nearly all were employed by private companies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latin typeface="Arial" charset="0"/>
                <a:ea typeface="+mn-ea"/>
              </a:rPr>
              <a:t>Cave-ins accounted for 76% of the deaths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latin typeface="Arial" charset="0"/>
              <a:ea typeface="+mn-ea"/>
            </a:endParaRPr>
          </a:p>
        </p:txBody>
      </p:sp>
      <p:pic>
        <p:nvPicPr>
          <p:cNvPr id="76803" name="Picture 4" descr="Patrick Walters dead from trench cav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286000"/>
            <a:ext cx="2368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6324600" y="5165725"/>
            <a:ext cx="2209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latin typeface="Arial" pitchFamily="34" charset="0"/>
              </a:rPr>
              <a:t>Recovery of Patrick Walters</a:t>
            </a:r>
            <a:r>
              <a:rPr lang="ja-JP" altLang="en-US" sz="2000" b="1">
                <a:latin typeface="Arial" pitchFamily="34" charset="0"/>
              </a:rPr>
              <a:t>’</a:t>
            </a:r>
            <a:r>
              <a:rPr lang="en-US" altLang="ja-JP" sz="2000" b="1">
                <a:latin typeface="Arial" pitchFamily="34" charset="0"/>
              </a:rPr>
              <a:t> body</a:t>
            </a:r>
            <a:endParaRPr lang="en-US" altLang="en-US" sz="2000" b="1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066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2400" dirty="0" smtClean="0">
                <a:ea typeface="+mj-ea"/>
              </a:rPr>
              <a:t>Lifetime risk of </a:t>
            </a:r>
            <a:r>
              <a:rPr lang="en-US" sz="2400" dirty="0" smtClean="0">
                <a:solidFill>
                  <a:srgbClr val="800000"/>
                </a:solidFill>
                <a:ea typeface="+mj-ea"/>
              </a:rPr>
              <a:t>electrocution</a:t>
            </a:r>
            <a:r>
              <a:rPr lang="en-US" sz="2400" dirty="0" smtClean="0">
                <a:ea typeface="+mj-ea"/>
              </a:rPr>
              <a:t> deaths in construction, selected construction occupations</a:t>
            </a:r>
            <a:r>
              <a:rPr lang="en-US" sz="2400" dirty="0">
                <a:ea typeface="+mj-ea"/>
              </a:rPr>
              <a:t> </a:t>
            </a:r>
            <a:r>
              <a:rPr lang="en-US" altLang="zh-CN" sz="2400" dirty="0" smtClean="0">
                <a:ea typeface="+mj-ea"/>
              </a:rPr>
              <a:t>(All employment)</a:t>
            </a:r>
            <a:endParaRPr lang="en-US" sz="2400" dirty="0">
              <a:ea typeface="+mj-ea"/>
            </a:endParaRPr>
          </a:p>
        </p:txBody>
      </p:sp>
      <p:graphicFrame>
        <p:nvGraphicFramePr>
          <p:cNvPr id="80898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30200" y="1092200"/>
          <a:ext cx="8483600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7" r:id="rId5" imgW="8484931" imgH="5589570" progId="Excel.Chart.8">
                  <p:embed/>
                </p:oleObj>
              </mc:Choice>
              <mc:Fallback>
                <p:oleObj r:id="rId5" imgW="8484931" imgH="5589570" progId="Excel.Char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092200"/>
                        <a:ext cx="8483600" cy="55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0" y="6604000"/>
            <a:ext cx="91440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000">
                <a:cs typeface="Times New Roman" pitchFamily="18" charset="0"/>
              </a:rPr>
              <a:t>This research was conducted with restricted access to Bureau of Labor Statistics (BLS) data.  The views expressed here do not necessarily reflect the views of the BLS.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6858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2400" dirty="0" smtClean="0">
                <a:ea typeface="+mj-ea"/>
              </a:rPr>
              <a:t>Major causes of electrocution deaths in construction, electrical </a:t>
            </a:r>
            <a:r>
              <a:rPr lang="en-US" sz="2400" dirty="0">
                <a:ea typeface="+mj-ea"/>
              </a:rPr>
              <a:t>workers </a:t>
            </a:r>
            <a:r>
              <a:rPr lang="en-US" sz="2400" dirty="0" smtClean="0">
                <a:ea typeface="+mj-ea"/>
              </a:rPr>
              <a:t>vs. non-electrical workers, 2008-2010 total</a:t>
            </a:r>
            <a:r>
              <a:rPr lang="en-US" sz="2400" dirty="0">
                <a:ea typeface="+mj-ea"/>
              </a:rPr>
              <a:t> </a:t>
            </a:r>
            <a:r>
              <a:rPr lang="en-US" altLang="zh-CN" sz="2400" dirty="0" smtClean="0">
                <a:ea typeface="+mj-ea"/>
              </a:rPr>
              <a:t>(All employment)</a:t>
            </a:r>
            <a:endParaRPr lang="en-US" sz="2400" dirty="0">
              <a:ea typeface="+mj-ea"/>
            </a:endParaRPr>
          </a:p>
        </p:txBody>
      </p:sp>
      <p:graphicFrame>
        <p:nvGraphicFramePr>
          <p:cNvPr id="82946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711200" y="1473200"/>
          <a:ext cx="802640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4" r:id="rId5" imgW="8021673" imgH="4973925" progId="Excel.Chart.8">
                  <p:embed/>
                </p:oleObj>
              </mc:Choice>
              <mc:Fallback>
                <p:oleObj r:id="rId5" imgW="8021673" imgH="4973925" progId="Excel.Char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1473200"/>
                        <a:ext cx="8026400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057400"/>
            <a:ext cx="83820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ea typeface="+mj-ea"/>
              </a:rPr>
              <a:t>Managing and Controlling Hazards on Construction Jobs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381000" y="381000"/>
          <a:ext cx="3962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3"/>
          <p:cNvGraphicFramePr>
            <a:graphicFrameLocks noChangeAspect="1"/>
          </p:cNvGraphicFramePr>
          <p:nvPr/>
        </p:nvGraphicFramePr>
        <p:xfrm>
          <a:off x="254000" y="1244600"/>
          <a:ext cx="8178800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8" r:id="rId5" imgW="8174060" imgH="5181172" progId="Excel.Chart.8">
                  <p:embed/>
                </p:oleObj>
              </mc:Choice>
              <mc:Fallback>
                <p:oleObj r:id="rId5" imgW="8174060" imgH="518117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244600"/>
                        <a:ext cx="8178800" cy="5178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itle 9"/>
          <p:cNvSpPr>
            <a:spLocks noGrp="1"/>
          </p:cNvSpPr>
          <p:nvPr>
            <p:ph type="title" idx="4294967295"/>
          </p:nvPr>
        </p:nvSpPr>
        <p:spPr>
          <a:xfrm>
            <a:off x="-76200" y="228600"/>
            <a:ext cx="8763000" cy="1066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347663" indent="-347663">
              <a:defRPr/>
            </a:pPr>
            <a:r>
              <a:rPr lang="en-US" sz="2800" dirty="0">
                <a:latin typeface="Tahoma" charset="0"/>
                <a:ea typeface="Tahoma" charset="0"/>
                <a:cs typeface="Tahoma" charset="0"/>
              </a:rPr>
              <a:t>	</a:t>
            </a:r>
            <a:r>
              <a:rPr lang="en-US" sz="2800" dirty="0" smtClean="0">
                <a:latin typeface="Tahoma" charset="0"/>
                <a:ea typeface="Tahoma" charset="0"/>
                <a:cs typeface="Tahoma" charset="0"/>
              </a:rPr>
              <a:t>Prevention </a:t>
            </a:r>
            <a:r>
              <a:rPr lang="en-US" sz="2800" dirty="0">
                <a:latin typeface="Tahoma" charset="0"/>
                <a:ea typeface="Tahoma" charset="0"/>
                <a:cs typeface="Tahoma" charset="0"/>
              </a:rPr>
              <a:t>through Design (</a:t>
            </a:r>
            <a:r>
              <a:rPr lang="en-US" sz="2800" dirty="0" err="1">
                <a:latin typeface="Tahoma" charset="0"/>
                <a:ea typeface="Tahoma" charset="0"/>
                <a:cs typeface="Tahoma" charset="0"/>
              </a:rPr>
              <a:t>PtD</a:t>
            </a:r>
            <a:r>
              <a:rPr lang="en-US" sz="2800" dirty="0"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en-US" sz="2800" dirty="0" smtClean="0">
                <a:latin typeface="Tahoma" charset="0"/>
                <a:ea typeface="Tahoma" charset="0"/>
                <a:cs typeface="Tahoma" charset="0"/>
              </a:rPr>
              <a:t>promotes safety, but is not used much by smaller firms</a:t>
            </a:r>
            <a:r>
              <a:rPr lang="en-US" altLang="en-US" sz="2800" dirty="0" smtClean="0">
                <a:latin typeface="Tahoma" charset="0"/>
                <a:ea typeface="Tahoma" charset="0"/>
                <a:cs typeface="Tahoma" charset="0"/>
              </a:rPr>
              <a:t> (average of 2012 and 2015)</a:t>
            </a:r>
            <a:endParaRPr lang="en-US" sz="28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228600" y="64008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 sz="1200">
                <a:latin typeface="Calibri" charset="0"/>
                <a:ea typeface="Times New Roman" charset="0"/>
                <a:cs typeface="Times New Roman" charset="0"/>
              </a:rPr>
              <a:t>Source: Dodge Data &amp; Analytics, 2012 and 2015 Construction Safety Management Survey. Calculations by the authors. </a:t>
            </a:r>
          </a:p>
        </p:txBody>
      </p:sp>
    </p:spTree>
    <p:extLst>
      <p:ext uri="{BB962C8B-B14F-4D97-AF65-F5344CB8AC3E}">
        <p14:creationId xmlns:p14="http://schemas.microsoft.com/office/powerpoint/2010/main" val="1443169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/>
          <a:stretch>
            <a:fillRect/>
          </a:stretch>
        </p:blipFill>
        <p:spPr bwMode="auto">
          <a:xfrm>
            <a:off x="0" y="-20638"/>
            <a:ext cx="94202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Construction is different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7772400" cy="4114800"/>
          </a:xfrm>
          <a:effectLst>
            <a:glow rad="11938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bg1"/>
              </a:buClr>
              <a:defRPr/>
            </a:pPr>
            <a:r>
              <a:rPr lang="en-US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Decentralized and fragmented with mixed crafts</a:t>
            </a:r>
          </a:p>
          <a:p>
            <a:pPr>
              <a:buClr>
                <a:schemeClr val="bg1"/>
              </a:buClr>
              <a:defRPr/>
            </a:pPr>
            <a:r>
              <a:rPr lang="en-US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Highly cyclical</a:t>
            </a:r>
          </a:p>
          <a:p>
            <a:pPr>
              <a:buClr>
                <a:schemeClr val="bg1"/>
              </a:buClr>
              <a:defRPr/>
            </a:pPr>
            <a:r>
              <a:rPr lang="en-US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 fixed worksites</a:t>
            </a:r>
          </a:p>
          <a:p>
            <a:pPr>
              <a:buClr>
                <a:schemeClr val="bg1"/>
              </a:buClr>
              <a:defRPr/>
            </a:pPr>
            <a:r>
              <a:rPr lang="en-US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Changing environmental conditions</a:t>
            </a:r>
          </a:p>
          <a:p>
            <a:pPr>
              <a:buClr>
                <a:schemeClr val="bg1"/>
              </a:buClr>
              <a:defRPr/>
            </a:pPr>
            <a:r>
              <a:rPr lang="en-US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Extended hours in good weather</a:t>
            </a:r>
          </a:p>
          <a:p>
            <a:pPr>
              <a:buClr>
                <a:schemeClr val="bg1"/>
              </a:buClr>
              <a:defRPr/>
            </a:pPr>
            <a:r>
              <a:rPr lang="en-US" spc="50" dirty="0" smtClean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Travelers</a:t>
            </a:r>
            <a:endParaRPr lang="en-US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620713" y="5916613"/>
            <a:ext cx="3567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 b="1">
                <a:latin typeface="Calibri" charset="0"/>
                <a:ea typeface="Calibri" charset="0"/>
                <a:cs typeface="Calibri" charset="0"/>
              </a:rPr>
              <a:t>Photo courtesy Miller and Long Co., Inc.</a:t>
            </a:r>
          </a:p>
        </p:txBody>
      </p:sp>
    </p:spTree>
    <p:extLst>
      <p:ext uri="{BB962C8B-B14F-4D97-AF65-F5344CB8AC3E}">
        <p14:creationId xmlns:p14="http://schemas.microsoft.com/office/powerpoint/2010/main" val="49367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33" t="6666" r="8986" b="18940"/>
          <a:stretch/>
        </p:blipFill>
        <p:spPr>
          <a:xfrm>
            <a:off x="381000" y="1905000"/>
            <a:ext cx="8388895" cy="400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72256" y="152400"/>
            <a:ext cx="8249920" cy="1470025"/>
          </a:xfrm>
        </p:spPr>
        <p:txBody>
          <a:bodyPr/>
          <a:lstStyle/>
          <a:p>
            <a:r>
              <a:rPr lang="en-US" sz="3200" dirty="0" smtClean="0"/>
              <a:t>CPWR’s Construction Solutions allows you to select a line of work and specific tasks to learn the hazards</a:t>
            </a:r>
            <a:endParaRPr lang="en-US" sz="32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09337" y="5981700"/>
            <a:ext cx="7535056" cy="1752600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www.cpwrconstructionsolutions.org</a:t>
            </a:r>
          </a:p>
        </p:txBody>
      </p:sp>
    </p:spTree>
    <p:extLst>
      <p:ext uri="{BB962C8B-B14F-4D97-AF65-F5344CB8AC3E}">
        <p14:creationId xmlns:p14="http://schemas.microsoft.com/office/powerpoint/2010/main" val="37968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30" y="3078190"/>
            <a:ext cx="3766070" cy="37660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269905"/>
            <a:ext cx="7772400" cy="1470025"/>
          </a:xfrm>
        </p:spPr>
        <p:txBody>
          <a:bodyPr/>
          <a:lstStyle/>
          <a:p>
            <a:r>
              <a:rPr lang="en-US" dirty="0" smtClean="0"/>
              <a:t>Controls are listed for each hazard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50029"/>
            <a:ext cx="3349470" cy="3349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" y="2126438"/>
            <a:ext cx="3273061" cy="3273061"/>
          </a:xfrm>
          <a:prstGeom prst="rect">
            <a:avLst/>
          </a:prstGeom>
        </p:spPr>
      </p:pic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385685" y="5399499"/>
            <a:ext cx="6400800" cy="1752600"/>
          </a:xfrm>
        </p:spPr>
        <p:txBody>
          <a:bodyPr/>
          <a:lstStyle/>
          <a:p>
            <a:pPr algn="l"/>
            <a:r>
              <a:rPr lang="en-US" dirty="0" smtClean="0"/>
              <a:t>Like stabilizers and extenders for ladders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66634"/>
            <a:ext cx="7772400" cy="1143000"/>
          </a:xfrm>
        </p:spPr>
        <p:txBody>
          <a:bodyPr/>
          <a:lstStyle/>
          <a:p>
            <a:r>
              <a:rPr lang="en-US" dirty="0" smtClean="0"/>
              <a:t>The hierarchy of controls needs to be considered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743200"/>
            <a:ext cx="3982109" cy="3583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58" y="2881575"/>
            <a:ext cx="2176092" cy="2852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584419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wheelbarrow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0532" y="5857844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Drywall lift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71" y="959370"/>
            <a:ext cx="1369691" cy="47748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9050" y="584419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Overhead drill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4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16184" y="152399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Tahoma" charset="0"/>
                <a:ea typeface="Tahoma" charset="0"/>
                <a:cs typeface="Tahoma" charset="0"/>
              </a:rPr>
              <a:t>Here is why PPE is at the bottom</a:t>
            </a:r>
            <a:br>
              <a:rPr lang="en-US" sz="3200" b="1" dirty="0" smtClean="0">
                <a:latin typeface="Tahoma" charset="0"/>
                <a:ea typeface="Tahoma" charset="0"/>
                <a:cs typeface="Tahoma" charset="0"/>
              </a:rPr>
            </a:br>
            <a:endParaRPr lang="en-US" sz="3200" b="1" dirty="0">
              <a:solidFill>
                <a:srgbClr val="C0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5781645"/>
            <a:ext cx="6400800" cy="1752600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ea typeface="Tahoma" charset="0"/>
                <a:cs typeface="Arial" panose="020B0604020202020204" pitchFamily="34" charset="0"/>
              </a:rPr>
              <a:t>NIOSH FACE reports, fatal falls in construction, by Personal Fall Arrest System (PFAS) status,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Tahoma" charset="0"/>
                <a:cs typeface="Arial" panose="020B0604020202020204" pitchFamily="34" charset="0"/>
              </a:rPr>
              <a:t>1982-2014</a:t>
            </a:r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Grp="1" noChangeAspect="1"/>
          </p:cNvGraphicFramePr>
          <p:nvPr>
            <p:ph type="chart" idx="4294967295"/>
            <p:extLst>
              <p:ext uri="{D42A27DB-BD31-4B8C-83A1-F6EECF244321}">
                <p14:modId xmlns:p14="http://schemas.microsoft.com/office/powerpoint/2010/main" val="1949126827"/>
              </p:ext>
            </p:extLst>
          </p:nvPr>
        </p:nvGraphicFramePr>
        <p:xfrm>
          <a:off x="502443" y="887412"/>
          <a:ext cx="8443913" cy="525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399" y="6594301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Dong XS, Largay JA, Choi SD, Wang X, Cain CT, Romano N.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2017.  Accident Analysis &amp; Prevention, 102:136-143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25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914400"/>
          </a:xfrm>
        </p:spPr>
        <p:txBody>
          <a:bodyPr>
            <a:noAutofit/>
          </a:bodyPr>
          <a:lstStyle/>
          <a:p>
            <a:pPr marL="282575" indent="-282575" algn="l"/>
            <a:r>
              <a:rPr lang="en-US" altLang="en-US" sz="2400" b="1" dirty="0" smtClean="0">
                <a:cs typeface="Times New Roman" pitchFamily="18" charset="0"/>
              </a:rPr>
              <a:t>Frequency of general safety and health training</a:t>
            </a:r>
            <a:r>
              <a:rPr lang="en-US" altLang="en-US" sz="2400" b="1" smtClean="0">
                <a:cs typeface="Times New Roman" pitchFamily="18" charset="0"/>
              </a:rPr>
              <a:t>, average </a:t>
            </a:r>
            <a:r>
              <a:rPr lang="en-US" altLang="en-US" sz="2400" b="1" dirty="0" smtClean="0">
                <a:cs typeface="Times New Roman" pitchFamily="18" charset="0"/>
              </a:rPr>
              <a:t>of 2012 and 2015</a:t>
            </a:r>
            <a:endParaRPr lang="en-US" altLang="zh-CN" sz="2400" b="1" dirty="0">
              <a:ea typeface="宋体" pitchFamily="2" charset="-122"/>
            </a:endParaRPr>
          </a:p>
        </p:txBody>
      </p:sp>
      <p:graphicFrame>
        <p:nvGraphicFramePr>
          <p:cNvPr id="7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16497" y="1066800"/>
          <a:ext cx="9029700" cy="5309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/>
          </p:nvPr>
        </p:nvGraphicFramePr>
        <p:xfrm>
          <a:off x="4267200" y="1143000"/>
          <a:ext cx="4648201" cy="523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581001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Times New Roman" pitchFamily="18" charset="0"/>
              </a:rPr>
              <a:t>Source: Dodge Data &amp; Analytics, </a:t>
            </a:r>
            <a:r>
              <a:rPr lang="en-US" sz="1200" dirty="0" smtClean="0">
                <a:latin typeface="Calibri" panose="020F0502020204030204" pitchFamily="34" charset="0"/>
                <a:cs typeface="Times New Roman" pitchFamily="18" charset="0"/>
              </a:rPr>
              <a:t>2012 and 2015 Construction Safety Management Survey. </a:t>
            </a:r>
            <a:r>
              <a:rPr lang="en-US" sz="1200" dirty="0">
                <a:latin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1200" dirty="0" smtClean="0">
                <a:latin typeface="Calibri" panose="020F0502020204030204" pitchFamily="34" charset="0"/>
                <a:cs typeface="Times New Roman" pitchFamily="18" charset="0"/>
              </a:rPr>
              <a:t>alculations by the authors. </a:t>
            </a:r>
            <a:endParaRPr lang="en-US" sz="1200" dirty="0"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4800" dirty="0"/>
              <a:t>Taking advantage of </a:t>
            </a:r>
            <a:r>
              <a:rPr lang="en-US" sz="4800" dirty="0" smtClean="0">
                <a:solidFill>
                  <a:srgbClr val="C00000"/>
                </a:solidFill>
              </a:rPr>
              <a:t>free</a:t>
            </a:r>
            <a:r>
              <a:rPr lang="en-US" sz="4800" dirty="0" smtClean="0"/>
              <a:t> CPWR resources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91000"/>
            <a:ext cx="6400800" cy="1752600"/>
          </a:xfrm>
        </p:spPr>
        <p:txBody>
          <a:bodyPr/>
          <a:lstStyle/>
          <a:p>
            <a:r>
              <a:rPr lang="en-US" sz="4000" u="sng" dirty="0" smtClean="0">
                <a:solidFill>
                  <a:srgbClr val="0070C0"/>
                </a:solidFill>
              </a:rPr>
              <a:t>http://www.cpwr.com</a:t>
            </a:r>
            <a:endParaRPr lang="en-US" sz="4000" u="sng" dirty="0">
              <a:solidFill>
                <a:srgbClr val="0070C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15995725"/>
              </p:ext>
            </p:extLst>
          </p:nvPr>
        </p:nvGraphicFramePr>
        <p:xfrm>
          <a:off x="381000" y="381000"/>
          <a:ext cx="3962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199" cy="1295400"/>
          </a:xfrm>
        </p:spPr>
        <p:txBody>
          <a:bodyPr/>
          <a:lstStyle/>
          <a:p>
            <a:r>
              <a:rPr lang="en-US" sz="3600" dirty="0" smtClean="0"/>
              <a:t>We worked with NIOSH to publish a series of toolbox talks</a:t>
            </a:r>
            <a:br>
              <a:rPr lang="en-US" sz="3600" dirty="0" smtClean="0"/>
            </a:br>
            <a:r>
              <a:rPr lang="en-US" sz="3600" dirty="0" smtClean="0"/>
              <a:t>(in English and Spanish)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0" t="5926" r="806" b="5185"/>
          <a:stretch/>
        </p:blipFill>
        <p:spPr>
          <a:xfrm>
            <a:off x="0" y="2116406"/>
            <a:ext cx="9140190" cy="47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33600"/>
            <a:ext cx="7772400" cy="1143000"/>
          </a:xfrm>
        </p:spPr>
        <p:txBody>
          <a:bodyPr/>
          <a:lstStyle/>
          <a:p>
            <a:r>
              <a:rPr lang="en-US" dirty="0" smtClean="0"/>
              <a:t>Our toolbox talks feature case studies and graphics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000" t="5555" r="30833" b="4074"/>
          <a:stretch/>
        </p:blipFill>
        <p:spPr>
          <a:xfrm>
            <a:off x="2209800" y="86495"/>
            <a:ext cx="5217389" cy="6771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000" t="5555" r="30833" b="4074"/>
          <a:stretch/>
        </p:blipFill>
        <p:spPr>
          <a:xfrm>
            <a:off x="2107367" y="76200"/>
            <a:ext cx="528403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58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304800"/>
            <a:ext cx="8382000" cy="1143000"/>
          </a:xfrm>
        </p:spPr>
        <p:txBody>
          <a:bodyPr/>
          <a:lstStyle/>
          <a:p>
            <a:r>
              <a:rPr lang="en-US" sz="4000" dirty="0" smtClean="0"/>
              <a:t>Our safety climate tools are widely used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33" t="5556" r="1666" b="14445"/>
          <a:stretch/>
        </p:blipFill>
        <p:spPr>
          <a:xfrm rot="21323893">
            <a:off x="233763" y="1404809"/>
            <a:ext cx="85852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52" y="3200400"/>
            <a:ext cx="5724525" cy="3432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4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924800" cy="13716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C00000"/>
                </a:solidFill>
              </a:rPr>
              <a:t>Both versions </a:t>
            </a:r>
            <a:r>
              <a:rPr lang="en-US" sz="3200" dirty="0" smtClean="0"/>
              <a:t>focus on </a:t>
            </a:r>
            <a:r>
              <a:rPr lang="en-US" sz="3200" dirty="0" smtClean="0">
                <a:solidFill>
                  <a:srgbClr val="C00000"/>
                </a:solidFill>
              </a:rPr>
              <a:t>8 leading indicators</a:t>
            </a:r>
            <a:r>
              <a:rPr lang="en-US" sz="3200" dirty="0" smtClean="0"/>
              <a:t> and have their own activities and ideas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Demonstrating Management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Commitment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Aligning and Integrating Safety as a Value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Ensuring Accountability at All Levels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Improving Supervisory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Empowering and Involving Workers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Improving Communication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Training at All Levels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Encouraging Owner/Client Involvement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8269288" cy="1216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914400" indent="-457200">
              <a:spcBef>
                <a:spcPts val="1200"/>
              </a:spcBef>
              <a:defRPr/>
            </a:pPr>
            <a:r>
              <a:rPr lang="en-US" sz="3600" dirty="0" smtClean="0"/>
              <a:t>	Construction is dominated by small employers and a diverse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24075"/>
            <a:ext cx="8528050" cy="42878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800100" indent="-45720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dirty="0" smtClean="0"/>
              <a:t>90% have &lt;20 employees</a:t>
            </a:r>
          </a:p>
          <a:p>
            <a:pPr marL="800100" indent="-45720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dirty="0" smtClean="0"/>
              <a:t>About </a:t>
            </a:r>
            <a:r>
              <a:rPr lang="en-US" dirty="0"/>
              <a:t>80% </a:t>
            </a:r>
            <a:r>
              <a:rPr lang="en-US" dirty="0" smtClean="0"/>
              <a:t>have &lt;10 employees</a:t>
            </a:r>
          </a:p>
          <a:p>
            <a:pPr marL="800100" indent="-45720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dirty="0" smtClean="0"/>
              <a:t>30% of workers are Hispanic</a:t>
            </a:r>
          </a:p>
          <a:p>
            <a:pPr marL="800100" indent="-457200">
              <a:spcBef>
                <a:spcPts val="1200"/>
              </a:spcBef>
              <a:buFont typeface="Arial" charset="0"/>
              <a:buChar char="•"/>
              <a:defRPr/>
            </a:pPr>
            <a:r>
              <a:rPr lang="en-US" dirty="0" smtClean="0"/>
              <a:t>14% are employed by temp agencies</a:t>
            </a: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838200" y="6211888"/>
            <a:ext cx="411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MS PGothic" charset="-128"/>
                <a:cs typeface="MS PGothic" charset="-128"/>
              </a:defRPr>
            </a:lvl9pPr>
          </a:lstStyle>
          <a:p>
            <a:r>
              <a:rPr lang="en-US" altLang="x-none" sz="1000">
                <a:latin typeface="Arial" charset="0"/>
                <a:ea typeface="Arial" charset="0"/>
                <a:cs typeface="Arial" charset="0"/>
              </a:rPr>
              <a:t>Sources:  U.S Census Bureau; CPWR Construction Chart Book 5</a:t>
            </a:r>
            <a:r>
              <a:rPr lang="en-US" altLang="x-none" sz="1000" baseline="3000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altLang="x-none" sz="1000">
                <a:latin typeface="Arial" charset="0"/>
                <a:ea typeface="Arial" charset="0"/>
                <a:cs typeface="Arial" charset="0"/>
              </a:rPr>
              <a:t> Edition; CPWR 2</a:t>
            </a:r>
            <a:r>
              <a:rPr lang="en-US" altLang="x-none" sz="1000" baseline="3000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x-none" sz="1000">
                <a:latin typeface="Arial" charset="0"/>
                <a:ea typeface="Arial" charset="0"/>
                <a:cs typeface="Arial" charset="0"/>
              </a:rPr>
              <a:t> Quarter 2015 Quarterly Data Report</a:t>
            </a: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84738"/>
            <a:ext cx="31654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2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088" y="228600"/>
            <a:ext cx="8431824" cy="1143000"/>
          </a:xfrm>
        </p:spPr>
        <p:txBody>
          <a:bodyPr/>
          <a:lstStyle/>
          <a:p>
            <a:r>
              <a:rPr lang="en-US" sz="2800" dirty="0" smtClean="0"/>
              <a:t>Our Safety Climate Workbook contains worksheets that allow you to rate your program from </a:t>
            </a:r>
            <a:r>
              <a:rPr lang="en-US" sz="2800" dirty="0" smtClean="0">
                <a:solidFill>
                  <a:srgbClr val="FF0000"/>
                </a:solidFill>
              </a:rPr>
              <a:t>inattentive</a:t>
            </a:r>
            <a:r>
              <a:rPr lang="en-US" sz="2800" dirty="0" smtClean="0"/>
              <a:t> to </a:t>
            </a:r>
            <a:r>
              <a:rPr lang="en-US" sz="2800" dirty="0" smtClean="0">
                <a:solidFill>
                  <a:srgbClr val="00B050"/>
                </a:solidFill>
              </a:rPr>
              <a:t>exemplary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334" t="5926" r="14166" b="17036"/>
          <a:stretch/>
        </p:blipFill>
        <p:spPr>
          <a:xfrm>
            <a:off x="633047" y="1677276"/>
            <a:ext cx="7647841" cy="457112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43000" y="4800600"/>
            <a:ext cx="15240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“Management rarely comes to the actual jobsite.”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4779364"/>
            <a:ext cx="17907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“Management integrates safety into every meeting...”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978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1371600"/>
          </a:xfrm>
        </p:spPr>
        <p:txBody>
          <a:bodyPr/>
          <a:lstStyle/>
          <a:p>
            <a:pPr algn="l"/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C00000"/>
                </a:solidFill>
              </a:rPr>
              <a:t>Small Contractor </a:t>
            </a:r>
            <a:r>
              <a:rPr lang="en-US" sz="3200" dirty="0" smtClean="0"/>
              <a:t>version allows you to quickly assess on paper or online your company’s activities and where you need help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0"/>
          <a:stretch/>
        </p:blipFill>
        <p:spPr bwMode="auto">
          <a:xfrm>
            <a:off x="1763593" y="2286000"/>
            <a:ext cx="5627807" cy="4303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29239" r="15165" b="45252"/>
          <a:stretch/>
        </p:blipFill>
        <p:spPr bwMode="auto">
          <a:xfrm>
            <a:off x="152400" y="2693504"/>
            <a:ext cx="8941065" cy="2411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745" t="5301" r="12417" b="18378"/>
          <a:stretch/>
        </p:blipFill>
        <p:spPr>
          <a:xfrm>
            <a:off x="1981200" y="152400"/>
            <a:ext cx="7391400" cy="54864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00" t="5556" r="30833" b="4074"/>
          <a:stretch/>
        </p:blipFill>
        <p:spPr>
          <a:xfrm>
            <a:off x="3762531" y="-126459"/>
            <a:ext cx="5381469" cy="698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547730"/>
            <a:ext cx="1981200" cy="1143000"/>
          </a:xfrm>
        </p:spPr>
        <p:txBody>
          <a:bodyPr/>
          <a:lstStyle/>
          <a:p>
            <a:pPr algn="r"/>
            <a:r>
              <a:rPr lang="en-US" sz="2800" dirty="0" smtClean="0"/>
              <a:t>Our </a:t>
            </a:r>
            <a:r>
              <a:rPr lang="en-US" sz="2800" dirty="0" smtClean="0">
                <a:solidFill>
                  <a:srgbClr val="C00000"/>
                </a:solidFill>
              </a:rPr>
              <a:t>Hazard Alerts </a:t>
            </a:r>
            <a:r>
              <a:rPr lang="en-US" sz="2800" dirty="0" smtClean="0"/>
              <a:t>are in paper and digital form</a:t>
            </a:r>
            <a:br>
              <a:rPr lang="en-US" sz="2800" dirty="0" smtClean="0"/>
            </a:br>
            <a:r>
              <a:rPr lang="en-US" sz="2800" dirty="0" smtClean="0"/>
              <a:t>in English </a:t>
            </a:r>
            <a:r>
              <a:rPr lang="en-US" sz="2800" dirty="0" smtClean="0">
                <a:solidFill>
                  <a:srgbClr val="C00000"/>
                </a:solidFill>
              </a:rPr>
              <a:t>&amp;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/>
              <a:t>Spanish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683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556" r="27500" b="5556"/>
          <a:stretch/>
        </p:blipFill>
        <p:spPr>
          <a:xfrm>
            <a:off x="-26670" y="152400"/>
            <a:ext cx="9170670" cy="6324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2057400"/>
            <a:ext cx="292932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90"/>
                </a:solidFill>
                <a:latin typeface="Tahoma"/>
                <a:ea typeface="MS PGothic" pitchFamily="34" charset="-128"/>
                <a:cs typeface="Tahom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90"/>
                </a:solidFill>
                <a:latin typeface="Tahoma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90"/>
                </a:solidFill>
                <a:latin typeface="Tahoma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90"/>
                </a:solidFill>
                <a:latin typeface="Tahoma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90"/>
                </a:solidFill>
                <a:latin typeface="Tahoma" charset="0"/>
                <a:ea typeface="MS PGothic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400" kern="0" dirty="0" smtClean="0"/>
              <a:t>Our electronic Library of Construction Occupational Safety and Health </a:t>
            </a:r>
            <a:r>
              <a:rPr lang="en-US" sz="2400" kern="0" dirty="0" smtClean="0">
                <a:solidFill>
                  <a:srgbClr val="FF6600"/>
                </a:solidFill>
              </a:rPr>
              <a:t>(eLCOSH.org)</a:t>
            </a:r>
            <a:r>
              <a:rPr lang="en-US" sz="2400" kern="0" dirty="0" smtClean="0"/>
              <a:t> is focused on practitioners and trainers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1956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9600" y="57150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09928"/>
            <a:ext cx="8762999" cy="1143000"/>
          </a:xfrm>
        </p:spPr>
        <p:txBody>
          <a:bodyPr/>
          <a:lstStyle/>
          <a:p>
            <a:r>
              <a:rPr lang="en-US" sz="3200" dirty="0" err="1" smtClean="0"/>
              <a:t>eLCOSH</a:t>
            </a:r>
            <a:r>
              <a:rPr lang="en-US" sz="3200" dirty="0" smtClean="0"/>
              <a:t> has over a thousand images for your use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555" r="46667" b="42593"/>
          <a:stretch/>
        </p:blipFill>
        <p:spPr>
          <a:xfrm>
            <a:off x="381000" y="1447800"/>
            <a:ext cx="8360229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268" t="22028" r="39788" b="35670"/>
          <a:stretch/>
        </p:blipFill>
        <p:spPr>
          <a:xfrm>
            <a:off x="381000" y="1319938"/>
            <a:ext cx="8361948" cy="5385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9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8610600" cy="1470025"/>
          </a:xfrm>
        </p:spPr>
        <p:txBody>
          <a:bodyPr/>
          <a:lstStyle/>
          <a:p>
            <a:r>
              <a:rPr lang="en-US" sz="3600" dirty="0" smtClean="0"/>
              <a:t>We maintain an inventory that currently contains 580 </a:t>
            </a:r>
            <a:r>
              <a:rPr lang="en-US" sz="3600" i="1" dirty="0" smtClean="0">
                <a:solidFill>
                  <a:srgbClr val="FF6600"/>
                </a:solidFill>
              </a:rPr>
              <a:t>commercial</a:t>
            </a:r>
            <a:r>
              <a:rPr lang="en-US" sz="3600" i="1" dirty="0" smtClean="0"/>
              <a:t> </a:t>
            </a:r>
            <a:r>
              <a:rPr lang="en-US" sz="3600" dirty="0" smtClean="0"/>
              <a:t>construction nanomaterials</a:t>
            </a: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752600"/>
          </a:xfrm>
        </p:spPr>
        <p:txBody>
          <a:bodyPr/>
          <a:lstStyle/>
          <a:p>
            <a:r>
              <a:rPr lang="en-US" sz="4400" dirty="0" smtClean="0">
                <a:solidFill>
                  <a:srgbClr val="FF6600"/>
                </a:solidFill>
                <a:hlinkClick r:id="rId3"/>
              </a:rPr>
              <a:t>www.nano.elcosh.org</a:t>
            </a:r>
            <a:endParaRPr lang="en-US" sz="4400" dirty="0" smtClean="0">
              <a:solidFill>
                <a:srgbClr val="FF6600"/>
              </a:solidFill>
            </a:endParaRPr>
          </a:p>
          <a:p>
            <a:endParaRPr lang="en-US" sz="4400" dirty="0"/>
          </a:p>
        </p:txBody>
      </p:sp>
      <p:pic>
        <p:nvPicPr>
          <p:cNvPr id="6" name="Picture 5" descr="Nano_logo_JP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00"/>
            <a:ext cx="8305800" cy="283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5" y="1447800"/>
            <a:ext cx="4241936" cy="251460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  <a:noFill/>
          <a:ln w="6350">
            <a:noFill/>
          </a:ln>
        </p:spPr>
        <p:txBody>
          <a:bodyPr>
            <a:noAutofit/>
          </a:bodyPr>
          <a:lstStyle/>
          <a:p>
            <a:pPr marL="457200" lvl="1" indent="0"/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 out our other 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nline resources &amp; new safety and health network</a:t>
            </a:r>
            <a:endParaRPr lang="en-US" sz="2800" b="1" i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57200" y="1066800"/>
            <a:ext cx="8686800" cy="5287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www.stopconstructionfalls.com</a:t>
            </a:r>
            <a:endParaRPr lang="en-US" sz="1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72" y="1447800"/>
            <a:ext cx="4220309" cy="24384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1078468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www.choosehandsafety.org</a:t>
            </a:r>
            <a:endParaRPr lang="en-US" sz="1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1" y="4430049"/>
            <a:ext cx="4093912" cy="2376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0600" y="3978140"/>
            <a:ext cx="19457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lvl="1" indent="0">
              <a:buNone/>
            </a:pPr>
            <a:r>
              <a:rPr lang="en-US" sz="1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www.elcosh.org</a:t>
            </a:r>
            <a:endParaRPr lang="en-US" sz="1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23" y="4378250"/>
            <a:ext cx="4220309" cy="242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81600" y="4008918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SafeConstructionNetwork.org</a:t>
            </a:r>
            <a:endParaRPr lang="en-US" sz="1800" b="1" dirty="0">
              <a:solidFill>
                <a:srgbClr val="0000CC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14616"/>
          <a:stretch/>
        </p:blipFill>
        <p:spPr bwMode="auto">
          <a:xfrm>
            <a:off x="604729" y="1676400"/>
            <a:ext cx="7853471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200" dirty="0" smtClean="0"/>
              <a:t>Our silica resources help contractors comply (www.silica-safe.org)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12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1" name="Picture 13">
            <a:extLst>
              <a:ext uri="{FF2B5EF4-FFF2-40B4-BE49-F238E27FC236}">
                <a16:creationId xmlns:a16="http://schemas.microsoft.com/office/drawing/2014/main" xmlns="" id="{964E45DE-31B3-4110-B96F-4FE98FAB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799"/>
            <a:ext cx="3505200" cy="4486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8066" name="TextBox 5">
            <a:extLst>
              <a:ext uri="{FF2B5EF4-FFF2-40B4-BE49-F238E27FC236}">
                <a16:creationId xmlns:a16="http://schemas.microsoft.com/office/drawing/2014/main" xmlns="" id="{175B9282-8B52-4D77-8147-FD0E5D2B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5553075"/>
            <a:ext cx="916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b="1">
              <a:solidFill>
                <a:srgbClr val="C00000"/>
              </a:solidFill>
            </a:endParaRP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xmlns="" id="{955039E8-9D2C-41D1-8319-B3B6D7046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246981"/>
            <a:ext cx="21367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0" name="Picture 11">
            <a:extLst>
              <a:ext uri="{FF2B5EF4-FFF2-40B4-BE49-F238E27FC236}">
                <a16:creationId xmlns:a16="http://schemas.microsoft.com/office/drawing/2014/main" xmlns="" id="{5CFA3190-DE9F-409E-8EDD-A7F0F57B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3399461" cy="442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sz="2800" dirty="0" smtClean="0"/>
              <a:t>We have lots of silica resources in English and Spanish at www.cpwr.com</a:t>
            </a:r>
            <a:endParaRPr lang="en-US" sz="2800" dirty="0"/>
          </a:p>
        </p:txBody>
      </p:sp>
      <p:pic>
        <p:nvPicPr>
          <p:cNvPr id="88068" name="Picture 3">
            <a:extLst>
              <a:ext uri="{FF2B5EF4-FFF2-40B4-BE49-F238E27FC236}">
                <a16:creationId xmlns:a16="http://schemas.microsoft.com/office/drawing/2014/main" xmlns="" id="{F3883276-7A31-49A2-AE2E-2B1CA949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1574"/>
            <a:ext cx="2327275" cy="350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3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599" y="-209016"/>
            <a:ext cx="9526490" cy="72194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0600" y="1219200"/>
            <a:ext cx="7772400" cy="147002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8800" smtClean="0">
                <a:solidFill>
                  <a:schemeClr val="bg1"/>
                </a:solidFill>
                <a:ea typeface="+mj-ea"/>
              </a:rPr>
              <a:t>Questions?</a:t>
            </a:r>
            <a:r>
              <a:rPr lang="en-US" sz="8800" dirty="0" smtClean="0">
                <a:solidFill>
                  <a:schemeClr val="bg1"/>
                </a:solidFill>
                <a:ea typeface="+mj-ea"/>
              </a:rPr>
              <a:t/>
            </a:r>
            <a:br>
              <a:rPr lang="en-US" sz="8800" dirty="0" smtClean="0">
                <a:solidFill>
                  <a:schemeClr val="bg1"/>
                </a:solidFill>
                <a:ea typeface="+mj-ea"/>
              </a:rPr>
            </a:b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394811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Bruce Lippy </a:t>
            </a:r>
            <a:r>
              <a:rPr lang="en-US" u="sng" dirty="0" smtClean="0">
                <a:solidFill>
                  <a:srgbClr val="002060"/>
                </a:solidFill>
                <a:hlinkClick r:id="rId3"/>
              </a:rPr>
              <a:t>blippy@cpwr.com</a:t>
            </a:r>
            <a:endParaRPr lang="en-US" u="sng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301-495-8527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Topics we will cover:</a:t>
            </a:r>
            <a:endParaRPr lang="en-US" sz="4000" dirty="0" smtClean="0">
              <a:ea typeface="+mj-ea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534400" cy="36576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Fatality and injury data for the construction industry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Major hazards on construction sites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dirty="0" smtClean="0">
                <a:ea typeface="+mn-ea"/>
              </a:rPr>
              <a:t>Managing and controlling construction hazards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dirty="0"/>
              <a:t>Taking advantage of </a:t>
            </a:r>
            <a:r>
              <a:rPr lang="en-US" dirty="0" smtClean="0"/>
              <a:t>free </a:t>
            </a:r>
            <a:r>
              <a:rPr lang="en-US" dirty="0"/>
              <a:t>CPWR resources</a:t>
            </a:r>
            <a:endParaRPr lang="en-US" dirty="0" smtClean="0"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057400"/>
            <a:ext cx="83820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Overview of fatalities and injuries in construction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381000" y="381000"/>
          <a:ext cx="39624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438400" cy="2757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457200"/>
            <a:ext cx="8229600" cy="457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Rate of deaths from injuries in construction, selected countries, 2008</a:t>
            </a:r>
          </a:p>
        </p:txBody>
      </p: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482600" y="1143000"/>
          <a:ext cx="8047038" cy="551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r:id="rId5" imgW="8046055" imgH="5510328" progId="Excel.Chart.8">
                  <p:embed/>
                </p:oleObj>
              </mc:Choice>
              <mc:Fallback>
                <p:oleObj r:id="rId5" imgW="8046055" imgH="5510328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143000"/>
                        <a:ext cx="8047038" cy="551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53000" y="5862935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ILO Data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457200"/>
            <a:ext cx="8229600" cy="4572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sz="2800" dirty="0" smtClean="0">
                <a:ea typeface="+mj-ea"/>
              </a:rPr>
              <a:t>Rate of nonfatal injuries in construction, 2008. Why is the U.S. so low?</a:t>
            </a:r>
          </a:p>
        </p:txBody>
      </p:sp>
      <p:graphicFrame>
        <p:nvGraphicFramePr>
          <p:cNvPr id="32770" name="Object 3"/>
          <p:cNvGraphicFramePr>
            <a:graphicFrameLocks noChangeAspect="1"/>
          </p:cNvGraphicFramePr>
          <p:nvPr/>
        </p:nvGraphicFramePr>
        <p:xfrm>
          <a:off x="482600" y="1143000"/>
          <a:ext cx="8255000" cy="551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8" r:id="rId5" imgW="8253302" imgH="5510328" progId="Excel.Chart.8">
                  <p:embed/>
                </p:oleObj>
              </mc:Choice>
              <mc:Fallback>
                <p:oleObj r:id="rId5" imgW="8253302" imgH="5510328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143000"/>
                        <a:ext cx="8255000" cy="551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53000" y="5715000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ILO Data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29946</TotalTime>
  <Words>1532</Words>
  <Application>Microsoft Office PowerPoint</Application>
  <PresentationFormat>On-screen Show (4:3)</PresentationFormat>
  <Paragraphs>241</Paragraphs>
  <Slides>59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Default Design</vt:lpstr>
      <vt:lpstr>Microsoft Excel Chart</vt:lpstr>
      <vt:lpstr>PowerPoint Presentation</vt:lpstr>
      <vt:lpstr>CPWR is a nonprofit established by North America’s Building Trades Unions</vt:lpstr>
      <vt:lpstr>CPWR is funded by NIOSH, NIEHS and DOE</vt:lpstr>
      <vt:lpstr>Construction is different</vt:lpstr>
      <vt:lpstr> Construction is dominated by small employers and a diverse workforce</vt:lpstr>
      <vt:lpstr>Topics we will cover:</vt:lpstr>
      <vt:lpstr>Overview of fatalities and injuries in construction</vt:lpstr>
      <vt:lpstr>Rate of deaths from injuries in construction, selected countries, 2008</vt:lpstr>
      <vt:lpstr>Rate of nonfatal injuries in construction, 2008. Why is the U.S. so low?</vt:lpstr>
      <vt:lpstr>Distribution of construction employment and work-related deaths from injuries, by establishment size, 2010. What is this saying? </vt:lpstr>
      <vt:lpstr>Small firms represent a disproportionate percentage of construction fatalities (2015)</vt:lpstr>
      <vt:lpstr> Distribution of fatal injuries in construction, by event, 2011-2013 total</vt:lpstr>
      <vt:lpstr> Leading causes of work-related deaths, construction, 1992-2015</vt:lpstr>
      <vt:lpstr>Understanding the pattern of construction employment in the US is critical for interpreting S&amp;H data, (BLS data 2003-2016)</vt:lpstr>
      <vt:lpstr>See any pattern in fatalities? (BLS) </vt:lpstr>
      <vt:lpstr>Construction had the most fatalities in 2016, although not the highest rate</vt:lpstr>
      <vt:lpstr>The 10 occupations with highest fatal injury counts accounted for 39% of all fatal injuries in 2016</vt:lpstr>
      <vt:lpstr> Rate of fatalities in construction has gone down dramatically for Hispanic workers (1992-2010)</vt:lpstr>
      <vt:lpstr>Except for the recent rate of fatal falls to a lower level  (2011-2015, BLS)</vt:lpstr>
      <vt:lpstr>Latino crew at the leading edge</vt:lpstr>
      <vt:lpstr>Major Hazards on Construction Jobs</vt:lpstr>
      <vt:lpstr> Leading causes of work-related deaths, construction, 1992-2010</vt:lpstr>
      <vt:lpstr>Rate of leading causes of nonfatal injuries resulting in days away from work in construction, 1992-2010 (Private wage-and-salary workers)</vt:lpstr>
      <vt:lpstr>PowerPoint Presentation</vt:lpstr>
      <vt:lpstr>Fatal falls, slips, trips in construction, by height of fall, 2011-2013 total</vt:lpstr>
      <vt:lpstr>Distribution of fatalities from falls in construction, by establishment size, 2008-2010 total</vt:lpstr>
      <vt:lpstr>Rate of fatalities from falls, selected construction occupations, 2008-2010 average (All employment)</vt:lpstr>
      <vt:lpstr>Over half of fatal falls to a lower level in construction were from roofs and ladders, 2011-2015 (BLS)</vt:lpstr>
      <vt:lpstr>Number of fatal falls to a lower level, selected construction subsectors, 2011-2015     </vt:lpstr>
      <vt:lpstr>PowerPoint Presentation</vt:lpstr>
      <vt:lpstr>Powder-actuated hand tools What are the hazards?</vt:lpstr>
      <vt:lpstr>Pneumatic nailers have been made safer</vt:lpstr>
      <vt:lpstr>Trenching cave-ins represent 40% of caught-in/between fatalities  (2011-2015)</vt:lpstr>
      <vt:lpstr>Dedicated to Patrick Walters</vt:lpstr>
      <vt:lpstr>What do we know about the 542 “Patricks” who died in excavations from 1992 to 2001?</vt:lpstr>
      <vt:lpstr>Lifetime risk of electrocution deaths in construction, selected construction occupations (All employment)</vt:lpstr>
      <vt:lpstr>Major causes of electrocution deaths in construction, electrical workers vs. non-electrical workers, 2008-2010 total (All employment)</vt:lpstr>
      <vt:lpstr>Managing and Controlling Hazards on Construction Jobs</vt:lpstr>
      <vt:lpstr> Prevention through Design (PtD) promotes safety, but is not used much by smaller firms (average of 2012 and 2015)</vt:lpstr>
      <vt:lpstr>CPWR’s Construction Solutions allows you to select a line of work and specific tasks to learn the hazards</vt:lpstr>
      <vt:lpstr>Controls are listed for each hazard</vt:lpstr>
      <vt:lpstr>The hierarchy of controls needs to be considered</vt:lpstr>
      <vt:lpstr>Here is why PPE is at the bottom </vt:lpstr>
      <vt:lpstr>Frequency of general safety and health training, average of 2012 and 2015</vt:lpstr>
      <vt:lpstr>Taking advantage of free CPWR resources</vt:lpstr>
      <vt:lpstr>We worked with NIOSH to publish a series of toolbox talks (in English and Spanish)</vt:lpstr>
      <vt:lpstr>Our toolbox talks feature case studies and graphics</vt:lpstr>
      <vt:lpstr>Our safety climate tools are widely used</vt:lpstr>
      <vt:lpstr>Both versions focus on 8 leading indicators and have their own activities and ideas</vt:lpstr>
      <vt:lpstr>Our Safety Climate Workbook contains worksheets that allow you to rate your program from inattentive to exemplary</vt:lpstr>
      <vt:lpstr>The Small Contractor version allows you to quickly assess on paper or online your company’s activities and where you need help</vt:lpstr>
      <vt:lpstr>Our Hazard Alerts are in paper and digital form in English &amp; Spanish</vt:lpstr>
      <vt:lpstr>PowerPoint Presentation</vt:lpstr>
      <vt:lpstr>eLCOSH has over a thousand images for your use </vt:lpstr>
      <vt:lpstr>We maintain an inventory that currently contains 580 commercial construction nanomaterials</vt:lpstr>
      <vt:lpstr>Check out our other online resources &amp; new safety and health network</vt:lpstr>
      <vt:lpstr>Our silica resources help contractors comply (www.silica-safe.org)</vt:lpstr>
      <vt:lpstr>We have lots of silica resources in English and Spanish at www.cpwr.com</vt:lpstr>
      <vt:lpstr>Questions? </vt:lpstr>
    </vt:vector>
  </TitlesOfParts>
  <Company>CPWR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Percentage of construction failures by age of business, 1986-1997</dc:title>
  <dc:creator>Jane Seegal</dc:creator>
  <cp:lastModifiedBy>Sharretta Benjamin</cp:lastModifiedBy>
  <cp:revision>1006</cp:revision>
  <cp:lastPrinted>2002-05-14T19:52:04Z</cp:lastPrinted>
  <dcterms:created xsi:type="dcterms:W3CDTF">2002-03-26T18:59:51Z</dcterms:created>
  <dcterms:modified xsi:type="dcterms:W3CDTF">2018-06-29T17:22:40Z</dcterms:modified>
</cp:coreProperties>
</file>