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1" r:id="rId3"/>
    <p:sldId id="263" r:id="rId4"/>
    <p:sldId id="262" r:id="rId5"/>
    <p:sldId id="264" r:id="rId6"/>
    <p:sldId id="265" r:id="rId7"/>
    <p:sldId id="273" r:id="rId8"/>
    <p:sldId id="269" r:id="rId9"/>
    <p:sldId id="260" r:id="rId10"/>
    <p:sldId id="261" r:id="rId11"/>
    <p:sldId id="267" r:id="rId12"/>
    <p:sldId id="266" r:id="rId13"/>
    <p:sldId id="268" r:id="rId14"/>
    <p:sldId id="272" r:id="rId15"/>
    <p:sldId id="270"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5194"/>
    <a:srgbClr val="D4C724"/>
    <a:srgbClr val="004B8A"/>
    <a:srgbClr val="0E4E8F"/>
    <a:srgbClr val="104DCB"/>
    <a:srgbClr val="3028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p:scale>
          <a:sx n="64" d="100"/>
          <a:sy n="64" d="100"/>
        </p:scale>
        <p:origin x="-1493" y="-691"/>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6F98C-AD1F-C042-85BC-5B3CC9EE14BB}" type="datetimeFigureOut">
              <a:rPr lang="en-US" smtClean="0"/>
              <a:pPr/>
              <a:t>4/22/2016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6785E-7549-B147-A0A3-6B8B2A1097B2}" type="slidenum">
              <a:rPr lang="en-US" smtClean="0"/>
              <a:pPr/>
              <a:t>‹#›</a:t>
            </a:fld>
            <a:endParaRPr lang="en-US"/>
          </a:p>
        </p:txBody>
      </p:sp>
    </p:spTree>
    <p:extLst>
      <p:ext uri="{BB962C8B-B14F-4D97-AF65-F5344CB8AC3E}">
        <p14:creationId xmlns:p14="http://schemas.microsoft.com/office/powerpoint/2010/main" xmlns="" val="2605214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bstract Blue Background Vector Artwork2.png"/>
          <p:cNvPicPr>
            <a:picLocks noChangeAspect="1"/>
          </p:cNvPicPr>
          <p:nvPr userDrawn="1"/>
        </p:nvPicPr>
        <p:blipFill rotWithShape="1">
          <a:blip r:embed="rId2">
            <a:alphaModFix/>
            <a:extLst>
              <a:ext uri="{28A0092B-C50C-407E-A947-70E740481C1C}">
                <a14:useLocalDpi xmlns:a14="http://schemas.microsoft.com/office/drawing/2010/main" xmlns="" val="0"/>
              </a:ext>
            </a:extLst>
          </a:blip>
          <a:srcRect l="246" r="727" b="13279"/>
          <a:stretch/>
        </p:blipFill>
        <p:spPr>
          <a:xfrm>
            <a:off x="0" y="1775355"/>
            <a:ext cx="9144000" cy="3939645"/>
          </a:xfrm>
          <a:prstGeom prst="rect">
            <a:avLst/>
          </a:prstGeom>
          <a:solidFill>
            <a:schemeClr val="bg1"/>
          </a:solidFill>
        </p:spPr>
      </p:pic>
      <p:sp>
        <p:nvSpPr>
          <p:cNvPr id="2" name="Title 1"/>
          <p:cNvSpPr>
            <a:spLocks noGrp="1"/>
          </p:cNvSpPr>
          <p:nvPr>
            <p:ph type="ctrTitle"/>
          </p:nvPr>
        </p:nvSpPr>
        <p:spPr>
          <a:xfrm>
            <a:off x="685800" y="1639535"/>
            <a:ext cx="7772400" cy="1225021"/>
          </a:xfrm>
        </p:spPr>
        <p:txBody>
          <a:bodyPr anchor="b">
            <a:normAutofit/>
          </a:bodyPr>
          <a:lstStyle>
            <a:lvl1pPr>
              <a:defRPr sz="3600" b="1">
                <a:solidFill>
                  <a:srgbClr val="0E5194"/>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64556"/>
            <a:ext cx="6400800" cy="1460500"/>
          </a:xfrm>
        </p:spPr>
        <p:txBody>
          <a:bodyPr lIns="274320" anchor="t">
            <a:normAutofit/>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ensidyne_Logo.eps"/>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06498" y="380310"/>
            <a:ext cx="4190625" cy="808192"/>
          </a:xfrm>
          <a:prstGeom prst="rect">
            <a:avLst/>
          </a:prstGeom>
        </p:spPr>
      </p:pic>
      <p:pic>
        <p:nvPicPr>
          <p:cNvPr id="9" name="Picture 8" descr="Schauenburg-new-footer-2013.eps"/>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206498" y="4774381"/>
            <a:ext cx="8731004" cy="797995"/>
          </a:xfrm>
          <a:prstGeom prst="rect">
            <a:avLst/>
          </a:prstGeom>
        </p:spPr>
      </p:pic>
    </p:spTree>
    <p:extLst>
      <p:ext uri="{BB962C8B-B14F-4D97-AF65-F5344CB8AC3E}">
        <p14:creationId xmlns:p14="http://schemas.microsoft.com/office/powerpoint/2010/main" xmlns="" val="388556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512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1"/>
          <a:lstStyle>
            <a:lvl1pPr marL="346075" indent="-346075">
              <a:buClr>
                <a:schemeClr val="tx1">
                  <a:lumMod val="50000"/>
                  <a:lumOff val="50000"/>
                </a:schemeClr>
              </a:buClr>
              <a:buSzPct val="65000"/>
              <a:buFont typeface="Wingdings" charset="2"/>
              <a:buChar char=""/>
              <a:defRPr lang="en-US" sz="2800" kern="1200" dirty="0" smtClean="0">
                <a:solidFill>
                  <a:srgbClr val="0E5194"/>
                </a:solidFill>
                <a:latin typeface="+mn-lt"/>
                <a:ea typeface="+mn-ea"/>
                <a:cs typeface="+mn-cs"/>
              </a:defRPr>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6035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bstract Blue Background Vector Artwork2.png"/>
          <p:cNvPicPr>
            <a:picLocks noChangeAspect="1"/>
          </p:cNvPicPr>
          <p:nvPr userDrawn="1"/>
        </p:nvPicPr>
        <p:blipFill rotWithShape="1">
          <a:blip r:embed="rId2">
            <a:alphaModFix/>
            <a:extLst>
              <a:ext uri="{28A0092B-C50C-407E-A947-70E740481C1C}">
                <a14:useLocalDpi xmlns:a14="http://schemas.microsoft.com/office/drawing/2010/main" xmlns="" val="0"/>
              </a:ext>
            </a:extLst>
          </a:blip>
          <a:srcRect l="246" r="727" b="13279"/>
          <a:stretch/>
        </p:blipFill>
        <p:spPr>
          <a:xfrm>
            <a:off x="0" y="1775355"/>
            <a:ext cx="9144000" cy="3939645"/>
          </a:xfrm>
          <a:prstGeom prst="rect">
            <a:avLst/>
          </a:prstGeom>
          <a:solidFill>
            <a:schemeClr val="bg1"/>
          </a:solidFill>
        </p:spPr>
      </p:pic>
      <p:pic>
        <p:nvPicPr>
          <p:cNvPr id="8" name="Picture 7" descr="Sensidyne_Logo.eps"/>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06498" y="380310"/>
            <a:ext cx="4190625" cy="808192"/>
          </a:xfrm>
          <a:prstGeom prst="rect">
            <a:avLst/>
          </a:prstGeom>
        </p:spPr>
      </p:pic>
      <p:pic>
        <p:nvPicPr>
          <p:cNvPr id="9" name="Picture 8" descr="Schauenburg-new-footer-2013.eps"/>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206498" y="4774381"/>
            <a:ext cx="8731004" cy="797995"/>
          </a:xfrm>
          <a:prstGeom prst="rect">
            <a:avLst/>
          </a:prstGeom>
        </p:spPr>
      </p:pic>
      <p:sp>
        <p:nvSpPr>
          <p:cNvPr id="2" name="Title 1"/>
          <p:cNvSpPr>
            <a:spLocks noGrp="1"/>
          </p:cNvSpPr>
          <p:nvPr>
            <p:ph type="title"/>
          </p:nvPr>
        </p:nvSpPr>
        <p:spPr>
          <a:xfrm>
            <a:off x="688353" y="2864289"/>
            <a:ext cx="7772400" cy="1135062"/>
          </a:xfrm>
        </p:spPr>
        <p:txBody>
          <a:bodyPr anchor="t"/>
          <a:lstStyle>
            <a:lvl1pPr algn="l">
              <a:defRPr sz="4000" b="1" cap="none">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8353" y="1614132"/>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7729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0021"/>
            <a:ext cx="4038600" cy="381713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0021"/>
            <a:ext cx="4038600" cy="381713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2263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0674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3077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894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95917"/>
            <a:ext cx="5111750" cy="390922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484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24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808182"/>
            <a:ext cx="5486400" cy="3131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82624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5253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bstract Blue Background Vector Artwork2.png"/>
          <p:cNvPicPr>
            <a:picLocks noChangeAspect="1"/>
          </p:cNvPicPr>
          <p:nvPr/>
        </p:nvPicPr>
        <p:blipFill rotWithShape="1">
          <a:blip r:embed="rId12">
            <a:alphaModFix amt="62000"/>
            <a:extLst>
              <a:ext uri="{28A0092B-C50C-407E-A947-70E740481C1C}">
                <a14:useLocalDpi xmlns:a14="http://schemas.microsoft.com/office/drawing/2010/main" xmlns="" val="0"/>
              </a:ext>
            </a:extLst>
          </a:blip>
          <a:srcRect l="246" r="727" b="23461"/>
          <a:stretch/>
        </p:blipFill>
        <p:spPr>
          <a:xfrm>
            <a:off x="0" y="2237897"/>
            <a:ext cx="9144000" cy="3477103"/>
          </a:xfrm>
          <a:prstGeom prst="rect">
            <a:avLst/>
          </a:prstGeom>
          <a:solidFill>
            <a:schemeClr val="bg1"/>
          </a:solidFill>
        </p:spPr>
      </p:pic>
      <p:sp>
        <p:nvSpPr>
          <p:cNvPr id="2" name="Title Placeholder 1"/>
          <p:cNvSpPr>
            <a:spLocks noGrp="1"/>
          </p:cNvSpPr>
          <p:nvPr>
            <p:ph type="title"/>
          </p:nvPr>
        </p:nvSpPr>
        <p:spPr>
          <a:xfrm>
            <a:off x="457200" y="228866"/>
            <a:ext cx="594725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Sensidyne_Logo.eps"/>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854934" y="138989"/>
            <a:ext cx="2122851" cy="409407"/>
          </a:xfrm>
          <a:prstGeom prst="rect">
            <a:avLst/>
          </a:prstGeom>
        </p:spPr>
      </p:pic>
    </p:spTree>
    <p:extLst>
      <p:ext uri="{BB962C8B-B14F-4D97-AF65-F5344CB8AC3E}">
        <p14:creationId xmlns:p14="http://schemas.microsoft.com/office/powerpoint/2010/main" xmlns="" val="389816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lnSpc>
          <a:spcPts val="3200"/>
        </a:lnSpc>
        <a:spcBef>
          <a:spcPct val="0"/>
        </a:spcBef>
        <a:buNone/>
        <a:defRPr sz="3000" b="1" kern="1200">
          <a:solidFill>
            <a:srgbClr val="0E5194"/>
          </a:solidFill>
          <a:latin typeface="+mj-lt"/>
          <a:ea typeface="+mj-ea"/>
          <a:cs typeface="+mj-cs"/>
        </a:defRPr>
      </a:lvl1pPr>
    </p:titleStyle>
    <p:bodyStyle>
      <a:lvl1pPr marL="342900" indent="-342900" algn="l" defTabSz="457200" rtl="0" eaLnBrk="1" latinLnBrk="0" hangingPunct="1">
        <a:spcBef>
          <a:spcPts val="1872"/>
        </a:spcBef>
        <a:buClr>
          <a:schemeClr val="tx1">
            <a:lumMod val="50000"/>
            <a:lumOff val="50000"/>
          </a:schemeClr>
        </a:buClr>
        <a:buSzPct val="65000"/>
        <a:buFont typeface="Wingdings" charset="2"/>
        <a:buChar char=""/>
        <a:defRPr sz="2800" kern="1200">
          <a:solidFill>
            <a:srgbClr val="0E5194"/>
          </a:solidFill>
          <a:latin typeface="+mn-lt"/>
          <a:ea typeface="+mn-ea"/>
          <a:cs typeface="+mn-cs"/>
        </a:defRPr>
      </a:lvl1pPr>
      <a:lvl2pPr marL="742950" indent="-285750" algn="l" defTabSz="457200" rtl="0" eaLnBrk="1" latinLnBrk="0" hangingPunct="1">
        <a:spcBef>
          <a:spcPct val="20000"/>
        </a:spcBef>
        <a:buClr>
          <a:schemeClr val="bg1">
            <a:lumMod val="50000"/>
          </a:schemeClr>
        </a:buClr>
        <a:buSzPct val="96000"/>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tx2">
            <a:lumMod val="60000"/>
            <a:lumOff val="40000"/>
          </a:schemeClr>
        </a:buClr>
        <a:buFont typeface="Arial"/>
        <a:buChar char="•"/>
        <a:defRPr sz="20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5487"/>
            <a:ext cx="7772400" cy="1225021"/>
          </a:xfrm>
        </p:spPr>
        <p:txBody>
          <a:bodyPr/>
          <a:lstStyle/>
          <a:p>
            <a:r>
              <a:rPr lang="en-US" dirty="0" smtClean="0"/>
              <a:t>Personal Air Sampling for Crystalline </a:t>
            </a:r>
            <a:br>
              <a:rPr lang="en-US" dirty="0" smtClean="0"/>
            </a:br>
            <a:r>
              <a:rPr lang="en-US" dirty="0" smtClean="0"/>
              <a:t>Silica Exposure</a:t>
            </a:r>
            <a:endParaRPr lang="en-US" dirty="0"/>
          </a:p>
        </p:txBody>
      </p:sp>
      <p:sp>
        <p:nvSpPr>
          <p:cNvPr id="3" name="Subtitle 2"/>
          <p:cNvSpPr>
            <a:spLocks noGrp="1"/>
          </p:cNvSpPr>
          <p:nvPr>
            <p:ph type="subTitle" idx="1"/>
          </p:nvPr>
        </p:nvSpPr>
        <p:spPr/>
        <p:txBody>
          <a:bodyPr>
            <a:normAutofit/>
          </a:bodyPr>
          <a:lstStyle/>
          <a:p>
            <a:r>
              <a:rPr lang="en-US" dirty="0" smtClean="0"/>
              <a:t>Ron Roberson</a:t>
            </a:r>
          </a:p>
          <a:p>
            <a:r>
              <a:rPr lang="en-US" dirty="0" err="1" smtClean="0"/>
              <a:t>Sensidyne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91583" y="2313884"/>
            <a:ext cx="3665147" cy="2745796"/>
          </a:xfrm>
          <a:prstGeom prst="rect">
            <a:avLst/>
          </a:prstGeom>
        </p:spPr>
      </p:pic>
    </p:spTree>
    <p:extLst>
      <p:ext uri="{BB962C8B-B14F-4D97-AF65-F5344CB8AC3E}">
        <p14:creationId xmlns:p14="http://schemas.microsoft.com/office/powerpoint/2010/main" xmlns="" val="356995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Gilian 12 High Flow Sampling Pump</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Flow Rates from 4 – 12 LPM</a:t>
            </a:r>
          </a:p>
          <a:p>
            <a:r>
              <a:rPr lang="en-US" dirty="0" smtClean="0"/>
              <a:t>Extreme Backpressure Capability to 67” H2O @ 4LPM</a:t>
            </a:r>
          </a:p>
          <a:p>
            <a:r>
              <a:rPr lang="en-US" dirty="0" smtClean="0"/>
              <a:t>Designed for high Flow Rate Cyclones</a:t>
            </a:r>
          </a:p>
          <a:p>
            <a:r>
              <a:rPr lang="en-US" dirty="0" smtClean="0"/>
              <a:t>Ideal for Sampling Trains Creating High Backpressure Across the Entire Sampling Period</a:t>
            </a:r>
          </a:p>
          <a:p>
            <a:endParaRPr lang="en-US" dirty="0" smtClean="0"/>
          </a:p>
        </p:txBody>
      </p:sp>
      <p:pic>
        <p:nvPicPr>
          <p:cNvPr id="5" name="Content Placeholder 4" descr="Gilian-12-Pump-Front.png"/>
          <p:cNvPicPr>
            <a:picLocks noGrp="1" noChangeAspect="1"/>
          </p:cNvPicPr>
          <p:nvPr>
            <p:ph sz="half" idx="2"/>
          </p:nvPr>
        </p:nvPicPr>
        <p:blipFill>
          <a:blip r:embed="rId2">
            <a:extLst>
              <a:ext uri="{28A0092B-C50C-407E-A947-70E740481C1C}">
                <a14:useLocalDpi xmlns:a14="http://schemas.microsoft.com/office/drawing/2010/main" xmlns="" val="0"/>
              </a:ext>
            </a:extLst>
          </a:blip>
          <a:srcRect l="-24772" r="-24772"/>
          <a:stretch>
            <a:fillRect/>
          </a:stretch>
        </p:blipFill>
        <p:spPr/>
      </p:pic>
    </p:spTree>
    <p:extLst>
      <p:ext uri="{BB962C8B-B14F-4D97-AF65-F5344CB8AC3E}">
        <p14:creationId xmlns:p14="http://schemas.microsoft.com/office/powerpoint/2010/main" xmlns="" val="1028938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228866"/>
            <a:ext cx="6454587" cy="952500"/>
          </a:xfrm>
        </p:spPr>
        <p:txBody>
          <a:bodyPr>
            <a:normAutofit/>
          </a:bodyPr>
          <a:lstStyle/>
          <a:p>
            <a:r>
              <a:rPr lang="en-US" sz="2800" dirty="0" smtClean="0"/>
              <a:t>Appendix A: Methods of Sample Analysis</a:t>
            </a:r>
            <a:endParaRPr lang="en-US" sz="2800" dirty="0"/>
          </a:p>
        </p:txBody>
      </p:sp>
      <p:sp>
        <p:nvSpPr>
          <p:cNvPr id="3" name="Content Placeholder 2"/>
          <p:cNvSpPr>
            <a:spLocks noGrp="1"/>
          </p:cNvSpPr>
          <p:nvPr>
            <p:ph idx="1"/>
          </p:nvPr>
        </p:nvSpPr>
        <p:spPr>
          <a:xfrm>
            <a:off x="457200" y="974902"/>
            <a:ext cx="8229600" cy="3771636"/>
          </a:xfrm>
        </p:spPr>
        <p:txBody>
          <a:bodyPr>
            <a:noAutofit/>
          </a:bodyPr>
          <a:lstStyle/>
          <a:p>
            <a:r>
              <a:rPr lang="en-US" sz="2400" dirty="0" smtClean="0"/>
              <a:t>“This </a:t>
            </a:r>
            <a:r>
              <a:rPr lang="en-US" sz="2400" dirty="0"/>
              <a:t>appendix specifies the procedures for analyzing air samples for respirable crystalline silica, as well as the quality control procedures that employers must ensure that laboratories use when performing an analysis required under 29 CFR 1926.1153 (d)(2)(v</a:t>
            </a:r>
            <a:r>
              <a:rPr lang="en-US" sz="2400" dirty="0" smtClean="0"/>
              <a:t>)”. </a:t>
            </a:r>
          </a:p>
          <a:p>
            <a:r>
              <a:rPr lang="en-US" sz="2400" dirty="0" smtClean="0"/>
              <a:t>References the six methods as acceptable for the laboratory analysis methodology &amp; specifies minimum QA.</a:t>
            </a:r>
          </a:p>
          <a:p>
            <a:r>
              <a:rPr lang="en-US" sz="2400" dirty="0" smtClean="0"/>
              <a:t>Makes the statement: “</a:t>
            </a:r>
            <a:r>
              <a:rPr lang="en-US" sz="2400" dirty="0"/>
              <a:t>Optimizes methods and instruments to obtain a quantitative limit of detection that represents a value no higher than 25 percent of the PEL based on sample air </a:t>
            </a:r>
            <a:r>
              <a:rPr lang="en-US" sz="2400" dirty="0" smtClean="0"/>
              <a:t>volume”.</a:t>
            </a:r>
            <a:endParaRPr lang="en-US" sz="2400" dirty="0"/>
          </a:p>
        </p:txBody>
      </p:sp>
    </p:spTree>
    <p:extLst>
      <p:ext uri="{BB962C8B-B14F-4D97-AF65-F5344CB8AC3E}">
        <p14:creationId xmlns:p14="http://schemas.microsoft.com/office/powerpoint/2010/main" xmlns="" val="3376872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Listed in Silica Standard</a:t>
            </a:r>
            <a:br>
              <a:rPr lang="en-US" dirty="0" smtClean="0"/>
            </a:br>
            <a:r>
              <a:rPr lang="en-US" dirty="0" smtClean="0"/>
              <a:t>For Lab Reference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08971171"/>
              </p:ext>
            </p:extLst>
          </p:nvPr>
        </p:nvGraphicFramePr>
        <p:xfrm>
          <a:off x="1290918" y="1425387"/>
          <a:ext cx="6158753" cy="3566956"/>
        </p:xfrm>
        <a:graphic>
          <a:graphicData uri="http://schemas.openxmlformats.org/drawingml/2006/table">
            <a:tbl>
              <a:tblPr firstRow="1" firstCol="1" bandRow="1">
                <a:tableStyleId>{5C22544A-7EE6-4342-B048-85BDC9FD1C3A}</a:tableStyleId>
              </a:tblPr>
              <a:tblGrid>
                <a:gridCol w="1981200"/>
                <a:gridCol w="2352260"/>
                <a:gridCol w="1825293"/>
              </a:tblGrid>
              <a:tr h="412364">
                <a:tc>
                  <a:txBody>
                    <a:bodyPr/>
                    <a:lstStyle/>
                    <a:p>
                      <a:pPr marL="0" marR="0">
                        <a:spcBef>
                          <a:spcPts val="0"/>
                        </a:spcBef>
                        <a:spcAft>
                          <a:spcPts val="0"/>
                        </a:spcAft>
                      </a:pPr>
                      <a:r>
                        <a:rPr lang="en-US" sz="2400" kern="1200" dirty="0">
                          <a:effectLst/>
                        </a:rPr>
                        <a:t>Method No.</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a:effectLst/>
                        </a:rPr>
                        <a:t>Analysis</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LDL (1.7LPM)</a:t>
                      </a:r>
                      <a:endParaRPr lang="en-US" sz="2400" dirty="0">
                        <a:effectLst/>
                        <a:latin typeface="Times New Roman" panose="02020603050405020304" pitchFamily="18" charset="0"/>
                        <a:ea typeface="Times New Roman" panose="02020603050405020304" pitchFamily="18" charset="0"/>
                      </a:endParaRPr>
                    </a:p>
                  </a:txBody>
                  <a:tcPr marL="21986" marR="21986" marT="0" marB="0"/>
                </a:tc>
              </a:tr>
              <a:tr h="103092">
                <a:tc>
                  <a:txBody>
                    <a:bodyPr/>
                    <a:lstStyle/>
                    <a:p>
                      <a:pPr marL="0" marR="0">
                        <a:spcBef>
                          <a:spcPts val="0"/>
                        </a:spcBef>
                        <a:spcAft>
                          <a:spcPts val="0"/>
                        </a:spcAft>
                      </a:pPr>
                      <a:r>
                        <a:rPr lang="en-US" sz="600" kern="1200">
                          <a:effectLst/>
                        </a:rPr>
                        <a:t> </a:t>
                      </a:r>
                      <a:endParaRPr lang="en-US" sz="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600" kern="1200">
                          <a:effectLst/>
                        </a:rPr>
                        <a:t> </a:t>
                      </a:r>
                      <a:endParaRPr lang="en-US" sz="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600" kern="1200">
                          <a:effectLst/>
                        </a:rPr>
                        <a:t> </a:t>
                      </a:r>
                      <a:endParaRPr lang="en-US" sz="400">
                        <a:effectLst/>
                        <a:latin typeface="Times New Roman" panose="02020603050405020304" pitchFamily="18" charset="0"/>
                        <a:ea typeface="Times New Roman" panose="02020603050405020304" pitchFamily="18" charset="0"/>
                      </a:endParaRPr>
                    </a:p>
                  </a:txBody>
                  <a:tcPr marL="21986" marR="21986" marT="0" marB="0"/>
                </a:tc>
              </a:tr>
              <a:tr h="515456">
                <a:tc>
                  <a:txBody>
                    <a:bodyPr/>
                    <a:lstStyle/>
                    <a:p>
                      <a:pPr marL="0" marR="0">
                        <a:spcBef>
                          <a:spcPts val="0"/>
                        </a:spcBef>
                        <a:spcAft>
                          <a:spcPts val="0"/>
                        </a:spcAft>
                      </a:pPr>
                      <a:r>
                        <a:rPr lang="en-US" sz="2400" kern="1200">
                          <a:effectLst/>
                        </a:rPr>
                        <a:t>OSHA ID-142   </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XRD, </a:t>
                      </a:r>
                      <a:r>
                        <a:rPr lang="en-US" sz="2400" kern="1200" dirty="0" err="1" smtClean="0">
                          <a:effectLst/>
                        </a:rPr>
                        <a:t>Redeposition</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12.0 </a:t>
                      </a:r>
                      <a:r>
                        <a:rPr lang="en-US" sz="1600" dirty="0" err="1" smtClean="0">
                          <a:effectLst/>
                        </a:rPr>
                        <a:t>μg</a:t>
                      </a:r>
                      <a:r>
                        <a:rPr lang="en-US" sz="1600" dirty="0" smtClean="0">
                          <a:effectLst/>
                        </a:rPr>
                        <a:t>/m3 (</a:t>
                      </a:r>
                      <a:r>
                        <a:rPr lang="en-US" sz="1600" dirty="0" err="1" smtClean="0">
                          <a:effectLst/>
                        </a:rPr>
                        <a:t>qtz</a:t>
                      </a:r>
                      <a:r>
                        <a:rPr lang="en-US" sz="1600" dirty="0" smtClean="0">
                          <a:effectLst/>
                        </a:rPr>
                        <a:t>) </a:t>
                      </a:r>
                      <a:endParaRPr lang="en-US" sz="1600" dirty="0" smtClean="0">
                        <a:solidFill>
                          <a:srgbClr val="000000"/>
                        </a:solidFill>
                        <a:effectLst/>
                        <a:latin typeface="Arial" panose="020B0604020202020204" pitchFamily="34" charset="0"/>
                        <a:ea typeface="Calibri" panose="020F0502020204030204" pitchFamily="34" charset="0"/>
                      </a:endParaRPr>
                    </a:p>
                    <a:p>
                      <a:endParaRPr lang="en-US" sz="1600" dirty="0"/>
                    </a:p>
                  </a:txBody>
                  <a:tcPr marL="21986" marR="21986" marT="0" marB="0"/>
                </a:tc>
              </a:tr>
              <a:tr h="515456">
                <a:tc>
                  <a:txBody>
                    <a:bodyPr/>
                    <a:lstStyle/>
                    <a:p>
                      <a:pPr marL="0" marR="0">
                        <a:spcBef>
                          <a:spcPts val="0"/>
                        </a:spcBef>
                        <a:spcAft>
                          <a:spcPts val="0"/>
                        </a:spcAft>
                      </a:pPr>
                      <a:r>
                        <a:rPr lang="en-US" sz="2400" kern="1200" dirty="0">
                          <a:effectLst/>
                        </a:rPr>
                        <a:t>NIOSH 7500     </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XRD, </a:t>
                      </a:r>
                      <a:r>
                        <a:rPr lang="en-US" sz="2400" kern="1200" dirty="0" err="1" smtClean="0">
                          <a:effectLst/>
                        </a:rPr>
                        <a:t>Redeposition</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1600" kern="1200">
                          <a:effectLst/>
                        </a:rPr>
                        <a:t>6.12 </a:t>
                      </a:r>
                      <a:r>
                        <a:rPr lang="en-US" sz="1600">
                          <a:effectLst/>
                        </a:rPr>
                        <a:t>μg/m3 (8 hr)</a:t>
                      </a:r>
                      <a:endParaRPr lang="en-US" sz="1600">
                        <a:effectLst/>
                        <a:latin typeface="Times New Roman" panose="02020603050405020304" pitchFamily="18" charset="0"/>
                        <a:ea typeface="Times New Roman" panose="02020603050405020304" pitchFamily="18" charset="0"/>
                      </a:endParaRPr>
                    </a:p>
                  </a:txBody>
                  <a:tcPr marL="21986" marR="21986" marT="0" marB="0"/>
                </a:tc>
              </a:tr>
              <a:tr h="515456">
                <a:tc>
                  <a:txBody>
                    <a:bodyPr/>
                    <a:lstStyle/>
                    <a:p>
                      <a:pPr marL="0" marR="0">
                        <a:spcBef>
                          <a:spcPts val="0"/>
                        </a:spcBef>
                        <a:spcAft>
                          <a:spcPts val="0"/>
                        </a:spcAft>
                      </a:pPr>
                      <a:r>
                        <a:rPr lang="en-US" sz="2400" kern="1200">
                          <a:effectLst/>
                        </a:rPr>
                        <a:t>NIOSH 7602     </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a:effectLst/>
                        </a:rPr>
                        <a:t>IR, KBr Pellet</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1600" kern="1200">
                          <a:effectLst/>
                        </a:rPr>
                        <a:t>6.12 </a:t>
                      </a:r>
                      <a:r>
                        <a:rPr lang="en-US" sz="1600">
                          <a:effectLst/>
                        </a:rPr>
                        <a:t>μg/m3 (8 hr)</a:t>
                      </a:r>
                      <a:endParaRPr lang="en-US" sz="1600">
                        <a:effectLst/>
                        <a:latin typeface="Times New Roman" panose="02020603050405020304" pitchFamily="18" charset="0"/>
                        <a:ea typeface="Times New Roman" panose="02020603050405020304" pitchFamily="18" charset="0"/>
                      </a:endParaRPr>
                    </a:p>
                  </a:txBody>
                  <a:tcPr marL="21986" marR="21986" marT="0" marB="0"/>
                </a:tc>
              </a:tr>
              <a:tr h="515456">
                <a:tc>
                  <a:txBody>
                    <a:bodyPr/>
                    <a:lstStyle/>
                    <a:p>
                      <a:pPr marL="0" marR="0">
                        <a:spcBef>
                          <a:spcPts val="0"/>
                        </a:spcBef>
                        <a:spcAft>
                          <a:spcPts val="0"/>
                        </a:spcAft>
                      </a:pPr>
                      <a:r>
                        <a:rPr lang="en-US" sz="2400" kern="1200">
                          <a:effectLst/>
                        </a:rPr>
                        <a:t>NIOSH 7603     </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IR, </a:t>
                      </a:r>
                      <a:r>
                        <a:rPr lang="en-US" sz="2400" kern="1200" dirty="0" err="1">
                          <a:effectLst/>
                        </a:rPr>
                        <a:t>Redeposition</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1600" kern="1200">
                          <a:effectLst/>
                        </a:rPr>
                        <a:t>12.24 </a:t>
                      </a:r>
                      <a:r>
                        <a:rPr lang="en-US" sz="1600">
                          <a:effectLst/>
                        </a:rPr>
                        <a:t>μg/m3 (8 hr)</a:t>
                      </a:r>
                      <a:endParaRPr lang="en-US" sz="1600">
                        <a:effectLst/>
                        <a:latin typeface="Times New Roman" panose="02020603050405020304" pitchFamily="18" charset="0"/>
                        <a:ea typeface="Times New Roman" panose="02020603050405020304" pitchFamily="18" charset="0"/>
                      </a:endParaRPr>
                    </a:p>
                  </a:txBody>
                  <a:tcPr marL="21986" marR="21986" marT="0" marB="0"/>
                </a:tc>
              </a:tr>
              <a:tr h="494838">
                <a:tc>
                  <a:txBody>
                    <a:bodyPr/>
                    <a:lstStyle/>
                    <a:p>
                      <a:pPr marL="0" marR="0">
                        <a:spcBef>
                          <a:spcPts val="0"/>
                        </a:spcBef>
                        <a:spcAft>
                          <a:spcPts val="0"/>
                        </a:spcAft>
                      </a:pPr>
                      <a:r>
                        <a:rPr lang="en-US" sz="2400" kern="1200">
                          <a:effectLst/>
                        </a:rPr>
                        <a:t>MSHA P-2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XRD, </a:t>
                      </a:r>
                      <a:r>
                        <a:rPr lang="en-US" sz="2400" kern="1200" dirty="0" err="1" smtClean="0">
                          <a:effectLst/>
                        </a:rPr>
                        <a:t>Redeposition</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1600" kern="1200">
                          <a:effectLst/>
                        </a:rPr>
                        <a:t>24.48 </a:t>
                      </a:r>
                      <a:r>
                        <a:rPr lang="en-US" sz="1600">
                          <a:effectLst/>
                        </a:rPr>
                        <a:t>μg/m3 (8 hr)</a:t>
                      </a:r>
                      <a:endParaRPr lang="en-US" sz="1600">
                        <a:effectLst/>
                        <a:latin typeface="Times New Roman" panose="02020603050405020304" pitchFamily="18" charset="0"/>
                        <a:ea typeface="Times New Roman" panose="02020603050405020304" pitchFamily="18" charset="0"/>
                      </a:endParaRPr>
                    </a:p>
                  </a:txBody>
                  <a:tcPr marL="21986" marR="21986" marT="0" marB="0"/>
                </a:tc>
              </a:tr>
              <a:tr h="494838">
                <a:tc>
                  <a:txBody>
                    <a:bodyPr/>
                    <a:lstStyle/>
                    <a:p>
                      <a:pPr marL="0" marR="0">
                        <a:spcBef>
                          <a:spcPts val="0"/>
                        </a:spcBef>
                        <a:spcAft>
                          <a:spcPts val="0"/>
                        </a:spcAft>
                      </a:pPr>
                      <a:r>
                        <a:rPr lang="en-US" sz="2400" kern="1200">
                          <a:effectLst/>
                        </a:rPr>
                        <a:t>MSHA P-7</a:t>
                      </a:r>
                      <a:endParaRPr lang="en-US" sz="240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2400" kern="1200" dirty="0">
                          <a:effectLst/>
                        </a:rPr>
                        <a:t>IR, </a:t>
                      </a:r>
                      <a:r>
                        <a:rPr lang="en-US" sz="2400" kern="1200" dirty="0" err="1">
                          <a:effectLst/>
                        </a:rPr>
                        <a:t>Redeposition</a:t>
                      </a:r>
                      <a:endParaRPr lang="en-US" sz="2400" dirty="0">
                        <a:effectLst/>
                        <a:latin typeface="Times New Roman" panose="02020603050405020304" pitchFamily="18" charset="0"/>
                        <a:ea typeface="Times New Roman" panose="02020603050405020304" pitchFamily="18" charset="0"/>
                      </a:endParaRPr>
                    </a:p>
                  </a:txBody>
                  <a:tcPr marL="21986" marR="21986" marT="0" marB="0"/>
                </a:tc>
                <a:tc>
                  <a:txBody>
                    <a:bodyPr/>
                    <a:lstStyle/>
                    <a:p>
                      <a:pPr marL="0" marR="0">
                        <a:spcBef>
                          <a:spcPts val="0"/>
                        </a:spcBef>
                        <a:spcAft>
                          <a:spcPts val="0"/>
                        </a:spcAft>
                      </a:pPr>
                      <a:r>
                        <a:rPr lang="en-US" sz="1600" kern="1200" dirty="0">
                          <a:effectLst/>
                        </a:rPr>
                        <a:t>24.48 </a:t>
                      </a:r>
                      <a:r>
                        <a:rPr lang="en-US" sz="1600" dirty="0" err="1">
                          <a:effectLst/>
                        </a:rPr>
                        <a:t>μg</a:t>
                      </a:r>
                      <a:r>
                        <a:rPr lang="en-US" sz="1600" dirty="0">
                          <a:effectLst/>
                        </a:rPr>
                        <a:t>/m3 (8 </a:t>
                      </a:r>
                      <a:r>
                        <a:rPr lang="en-US" sz="1600" dirty="0" err="1">
                          <a:effectLst/>
                        </a:rPr>
                        <a:t>hr</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21986" marR="21986" marT="0" marB="0"/>
                </a:tc>
              </a:tr>
            </a:tbl>
          </a:graphicData>
        </a:graphic>
      </p:graphicFrame>
    </p:spTree>
    <p:extLst>
      <p:ext uri="{BB962C8B-B14F-4D97-AF65-F5344CB8AC3E}">
        <p14:creationId xmlns:p14="http://schemas.microsoft.com/office/powerpoint/2010/main" xmlns="" val="226933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Sampling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Must have a large enough sample to obtain a maximum limit of detection of 12.5 micrograms per cubic meter (i.e., 25% of 50 </a:t>
            </a:r>
            <a:r>
              <a:rPr lang="en-US" dirty="0"/>
              <a:t>micrograms per </a:t>
            </a:r>
            <a:r>
              <a:rPr lang="en-US" dirty="0" smtClean="0"/>
              <a:t>cubic meter).</a:t>
            </a:r>
          </a:p>
          <a:p>
            <a:r>
              <a:rPr lang="en-US" dirty="0" smtClean="0"/>
              <a:t>Must use the analysis by XRD or IR, as described in the six listed methods.</a:t>
            </a:r>
          </a:p>
          <a:p>
            <a:r>
              <a:rPr lang="en-US" dirty="0" smtClean="0"/>
              <a:t>The laboratory must meet minimum specified </a:t>
            </a:r>
            <a:r>
              <a:rPr lang="en-US" smtClean="0"/>
              <a:t>QA requirements.</a:t>
            </a:r>
            <a:endParaRPr lang="en-US" dirty="0" smtClean="0"/>
          </a:p>
          <a:p>
            <a:endParaRPr lang="en-US" dirty="0"/>
          </a:p>
        </p:txBody>
      </p:sp>
    </p:spTree>
    <p:extLst>
      <p:ext uri="{BB962C8B-B14F-4D97-AF65-F5344CB8AC3E}">
        <p14:creationId xmlns:p14="http://schemas.microsoft.com/office/powerpoint/2010/main" xmlns="" val="99569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Sampling Equipment Review</a:t>
            </a:r>
            <a:endParaRPr lang="en-US" dirty="0"/>
          </a:p>
        </p:txBody>
      </p:sp>
      <p:sp>
        <p:nvSpPr>
          <p:cNvPr id="3" name="Content Placeholder 2"/>
          <p:cNvSpPr>
            <a:spLocks noGrp="1"/>
          </p:cNvSpPr>
          <p:nvPr>
            <p:ph idx="1"/>
          </p:nvPr>
        </p:nvSpPr>
        <p:spPr>
          <a:xfrm>
            <a:off x="457200" y="1046621"/>
            <a:ext cx="8229600" cy="3771636"/>
          </a:xfrm>
        </p:spPr>
        <p:txBody>
          <a:bodyPr>
            <a:normAutofit/>
          </a:bodyPr>
          <a:lstStyle/>
          <a:p>
            <a:r>
              <a:rPr lang="en-US" dirty="0" smtClean="0"/>
              <a:t>Always observe the cyclone flow rate specification for meeting the ACGIH size selection curve (50% at 4 microns).</a:t>
            </a:r>
          </a:p>
          <a:p>
            <a:r>
              <a:rPr lang="en-US" dirty="0" smtClean="0"/>
              <a:t>Always use a constant flow control pump that will keep the flow rate at +/- 5% of set flow.</a:t>
            </a:r>
          </a:p>
          <a:p>
            <a:r>
              <a:rPr lang="en-US" dirty="0" smtClean="0"/>
              <a:t>A medium flow cyclone can meet the detecting limit in an 8 hour sample and still be comfortable to wear.</a:t>
            </a:r>
          </a:p>
          <a:p>
            <a:pPr marL="0" indent="0">
              <a:buNone/>
            </a:pPr>
            <a:endParaRPr lang="en-US" dirty="0"/>
          </a:p>
        </p:txBody>
      </p:sp>
    </p:spTree>
    <p:extLst>
      <p:ext uri="{BB962C8B-B14F-4D97-AF65-F5344CB8AC3E}">
        <p14:creationId xmlns:p14="http://schemas.microsoft.com/office/powerpoint/2010/main" xmlns="" val="258208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459" y="4189803"/>
            <a:ext cx="7772400" cy="1135062"/>
          </a:xfrm>
        </p:spPr>
        <p:txBody>
          <a:bodyPr>
            <a:normAutofit/>
          </a:bodyPr>
          <a:lstStyle/>
          <a:p>
            <a:r>
              <a:rPr lang="en-US" sz="2000" dirty="0">
                <a:solidFill>
                  <a:schemeClr val="accent1">
                    <a:lumMod val="75000"/>
                  </a:schemeClr>
                </a:solidFill>
              </a:rPr>
              <a:t>www.Sensidyne.com</a:t>
            </a:r>
          </a:p>
        </p:txBody>
      </p:sp>
      <p:sp>
        <p:nvSpPr>
          <p:cNvPr id="5" name="Text Placeholder 4"/>
          <p:cNvSpPr>
            <a:spLocks noGrp="1"/>
          </p:cNvSpPr>
          <p:nvPr>
            <p:ph type="body" idx="1"/>
          </p:nvPr>
        </p:nvSpPr>
        <p:spPr>
          <a:xfrm>
            <a:off x="1064875" y="2083144"/>
            <a:ext cx="7772400" cy="1250156"/>
          </a:xfrm>
        </p:spPr>
        <p:txBody>
          <a:bodyPr>
            <a:normAutofit fontScale="92500" lnSpcReduction="10000"/>
          </a:bodyPr>
          <a:lstStyle/>
          <a:p>
            <a:r>
              <a:rPr lang="en-US" sz="8800"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itchFamily="34" charset="0"/>
              </a:rPr>
              <a:t>Thank You</a:t>
            </a:r>
          </a:p>
          <a:p>
            <a:endParaRPr lang="en-US" dirty="0"/>
          </a:p>
        </p:txBody>
      </p:sp>
      <p:sp>
        <p:nvSpPr>
          <p:cNvPr id="6" name="Rectangle 5"/>
          <p:cNvSpPr/>
          <p:nvPr/>
        </p:nvSpPr>
        <p:spPr>
          <a:xfrm>
            <a:off x="688353" y="4617493"/>
            <a:ext cx="3113353" cy="369332"/>
          </a:xfrm>
          <a:prstGeom prst="rect">
            <a:avLst/>
          </a:prstGeom>
        </p:spPr>
        <p:txBody>
          <a:bodyPr wrap="none">
            <a:spAutoFit/>
          </a:bodyPr>
          <a:lstStyle/>
          <a:p>
            <a:r>
              <a:rPr lang="en-US" altLang="en-US" dirty="0">
                <a:solidFill>
                  <a:srgbClr val="002060"/>
                </a:solidFill>
              </a:rPr>
              <a:t>800-451-9444 / </a:t>
            </a:r>
            <a:r>
              <a:rPr lang="en-US" altLang="en-US" dirty="0" smtClean="0">
                <a:solidFill>
                  <a:srgbClr val="002060"/>
                </a:solidFill>
              </a:rPr>
              <a:t>727-530-3602</a:t>
            </a:r>
            <a:endParaRPr lang="en-US" dirty="0">
              <a:solidFill>
                <a:srgbClr val="002060"/>
              </a:solidFill>
            </a:endParaRPr>
          </a:p>
        </p:txBody>
      </p:sp>
    </p:spTree>
    <p:extLst>
      <p:ext uri="{BB962C8B-B14F-4D97-AF65-F5344CB8AC3E}">
        <p14:creationId xmlns:p14="http://schemas.microsoft.com/office/powerpoint/2010/main" xmlns="" val="134904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796"/>
            <a:ext cx="5441576" cy="952500"/>
          </a:xfrm>
        </p:spPr>
        <p:txBody>
          <a:bodyPr/>
          <a:lstStyle/>
          <a:p>
            <a:r>
              <a:rPr lang="en-US" dirty="0" smtClean="0"/>
              <a:t>Traditional Sampling Methods for Respirable Crystalline Silica</a:t>
            </a:r>
            <a:endParaRPr lang="en-US" dirty="0"/>
          </a:p>
        </p:txBody>
      </p:sp>
      <p:sp>
        <p:nvSpPr>
          <p:cNvPr id="3" name="Content Placeholder 2"/>
          <p:cNvSpPr>
            <a:spLocks noGrp="1"/>
          </p:cNvSpPr>
          <p:nvPr>
            <p:ph idx="1"/>
          </p:nvPr>
        </p:nvSpPr>
        <p:spPr>
          <a:xfrm>
            <a:off x="457200" y="1073525"/>
            <a:ext cx="8229600" cy="3771636"/>
          </a:xfrm>
        </p:spPr>
        <p:txBody>
          <a:bodyPr>
            <a:normAutofit lnSpcReduction="10000"/>
          </a:bodyPr>
          <a:lstStyle/>
          <a:p>
            <a:endParaRPr lang="en-US" dirty="0" smtClean="0"/>
          </a:p>
          <a:p>
            <a:r>
              <a:rPr lang="en-US" dirty="0" smtClean="0"/>
              <a:t>NIOSH 7500: Crystalline Silica via XRD</a:t>
            </a:r>
          </a:p>
          <a:p>
            <a:r>
              <a:rPr lang="en-US" dirty="0"/>
              <a:t>NIOSH </a:t>
            </a:r>
            <a:r>
              <a:rPr lang="en-US" dirty="0" smtClean="0"/>
              <a:t>7601: </a:t>
            </a:r>
            <a:r>
              <a:rPr lang="en-US" dirty="0"/>
              <a:t>Crystalline Silica via </a:t>
            </a:r>
            <a:r>
              <a:rPr lang="en-US" dirty="0" smtClean="0"/>
              <a:t>Visible Spec</a:t>
            </a:r>
            <a:endParaRPr lang="en-US" dirty="0"/>
          </a:p>
          <a:p>
            <a:r>
              <a:rPr lang="en-US" dirty="0"/>
              <a:t>NIOSH </a:t>
            </a:r>
            <a:r>
              <a:rPr lang="en-US" dirty="0" smtClean="0"/>
              <a:t>7602: </a:t>
            </a:r>
            <a:r>
              <a:rPr lang="en-US" dirty="0"/>
              <a:t>Crystalline Silica via </a:t>
            </a:r>
            <a:r>
              <a:rPr lang="en-US" dirty="0" smtClean="0"/>
              <a:t>IR</a:t>
            </a:r>
          </a:p>
          <a:p>
            <a:r>
              <a:rPr lang="en-US" dirty="0" smtClean="0"/>
              <a:t>OSHA ID-142: Crystalline </a:t>
            </a:r>
            <a:r>
              <a:rPr lang="en-US" dirty="0"/>
              <a:t>Silica via </a:t>
            </a:r>
            <a:r>
              <a:rPr lang="en-US" dirty="0" smtClean="0"/>
              <a:t>XRD</a:t>
            </a:r>
          </a:p>
          <a:p>
            <a:r>
              <a:rPr lang="en-US" dirty="0" smtClean="0"/>
              <a:t>Field methods were similar, but lab method varied</a:t>
            </a:r>
            <a:endParaRPr lang="en-US" dirty="0"/>
          </a:p>
          <a:p>
            <a:endParaRPr lang="en-US" dirty="0"/>
          </a:p>
        </p:txBody>
      </p:sp>
    </p:spTree>
    <p:extLst>
      <p:ext uri="{BB962C8B-B14F-4D97-AF65-F5344CB8AC3E}">
        <p14:creationId xmlns:p14="http://schemas.microsoft.com/office/powerpoint/2010/main" xmlns="" val="293541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4473386" cy="968376"/>
          </a:xfrm>
        </p:spPr>
        <p:txBody>
          <a:bodyPr>
            <a:normAutofit/>
          </a:bodyPr>
          <a:lstStyle/>
          <a:p>
            <a:r>
              <a:rPr lang="en-US" sz="2800" dirty="0" smtClean="0"/>
              <a:t>Traditional Cyclones for Respirable Silica Sampling</a:t>
            </a:r>
            <a:endParaRPr lang="en-US" sz="2800" dirty="0"/>
          </a:p>
        </p:txBody>
      </p:sp>
      <p:sp>
        <p:nvSpPr>
          <p:cNvPr id="3" name="Content Placeholder 2"/>
          <p:cNvSpPr>
            <a:spLocks noGrp="1"/>
          </p:cNvSpPr>
          <p:nvPr>
            <p:ph idx="1"/>
          </p:nvPr>
        </p:nvSpPr>
        <p:spPr>
          <a:xfrm>
            <a:off x="304797" y="1228903"/>
            <a:ext cx="4017264" cy="3909220"/>
          </a:xfrm>
        </p:spPr>
        <p:txBody>
          <a:bodyPr/>
          <a:lstStyle/>
          <a:p>
            <a:r>
              <a:rPr lang="en-US" dirty="0" smtClean="0"/>
              <a:t>Dorr-Oliver 10 mm Nylon Cyclone at 1.7 LPM</a:t>
            </a:r>
          </a:p>
          <a:p>
            <a:r>
              <a:rPr lang="en-US" dirty="0" smtClean="0"/>
              <a:t>Higgins-</a:t>
            </a:r>
            <a:r>
              <a:rPr lang="en-US" dirty="0" err="1" smtClean="0"/>
              <a:t>Dewell</a:t>
            </a:r>
            <a:r>
              <a:rPr lang="en-US" dirty="0" smtClean="0"/>
              <a:t> Cyclone at 2.2 LPM</a:t>
            </a:r>
          </a:p>
          <a:p>
            <a:r>
              <a:rPr lang="en-US" dirty="0" smtClean="0"/>
              <a:t>Aluminum Cyclone at 2.5 LPM</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85865" y="587697"/>
            <a:ext cx="2511696" cy="31871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59498" y="2178422"/>
            <a:ext cx="1445375" cy="3142120"/>
          </a:xfrm>
          <a:prstGeom prst="rect">
            <a:avLst/>
          </a:prstGeom>
        </p:spPr>
      </p:pic>
      <p:pic>
        <p:nvPicPr>
          <p:cNvPr id="7" name="Picture 9" descr="GilAir-Plus-in-Hand"/>
          <p:cNvPicPr>
            <a:picLocks noChangeAspect="1" noChangeArrowheads="1"/>
          </p:cNvPicPr>
          <p:nvPr/>
        </p:nvPicPr>
        <p:blipFill>
          <a:blip r:embed="rId4">
            <a:extLst>
              <a:ext uri="{28A0092B-C50C-407E-A947-70E740481C1C}">
                <a14:useLocalDpi xmlns:a14="http://schemas.microsoft.com/office/drawing/2010/main" xmlns="" val="0"/>
              </a:ext>
            </a:extLst>
          </a:blip>
          <a:srcRect l="11539"/>
          <a:stretch>
            <a:fillRect/>
          </a:stretch>
        </p:blipFill>
        <p:spPr bwMode="auto">
          <a:xfrm>
            <a:off x="6212541" y="3506863"/>
            <a:ext cx="2931459" cy="220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3578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yclone Cal Setup"/>
          <p:cNvPicPr>
            <a:picLocks noChangeAspect="1" noChangeArrowheads="1"/>
          </p:cNvPicPr>
          <p:nvPr/>
        </p:nvPicPr>
        <p:blipFill>
          <a:blip r:embed="rId2">
            <a:extLst>
              <a:ext uri="{28A0092B-C50C-407E-A947-70E740481C1C}">
                <a14:useLocalDpi xmlns:a14="http://schemas.microsoft.com/office/drawing/2010/main" xmlns="" val="0"/>
              </a:ext>
            </a:extLst>
          </a:blip>
          <a:srcRect t="16856"/>
          <a:stretch>
            <a:fillRect/>
          </a:stretch>
        </p:blipFill>
        <p:spPr bwMode="auto">
          <a:xfrm>
            <a:off x="1169900" y="1173278"/>
            <a:ext cx="6593541" cy="445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3198" y="0"/>
            <a:ext cx="4166975" cy="1077218"/>
          </a:xfrm>
          <a:prstGeom prst="rect">
            <a:avLst/>
          </a:prstGeom>
        </p:spPr>
        <p:txBody>
          <a:bodyPr wrap="none">
            <a:spAutoFit/>
          </a:bodyPr>
          <a:lstStyle/>
          <a:p>
            <a:r>
              <a:rPr lang="en-US" sz="3200" b="1" dirty="0">
                <a:solidFill>
                  <a:srgbClr val="0070C0"/>
                </a:solidFill>
              </a:rPr>
              <a:t>Cyclone Calibration </a:t>
            </a:r>
            <a:r>
              <a:rPr lang="en-US" sz="3200" b="1" dirty="0" smtClean="0">
                <a:solidFill>
                  <a:srgbClr val="0070C0"/>
                </a:solidFill>
              </a:rPr>
              <a:t>Jar</a:t>
            </a:r>
          </a:p>
          <a:p>
            <a:r>
              <a:rPr lang="en-US" sz="3200" b="1" dirty="0" smtClean="0">
                <a:solidFill>
                  <a:srgbClr val="0070C0"/>
                </a:solidFill>
              </a:rPr>
              <a:t>For Dorr-Oliver Cyclone</a:t>
            </a:r>
            <a:endParaRPr lang="en-US" sz="3200" b="1" dirty="0">
              <a:solidFill>
                <a:srgbClr val="0070C0"/>
              </a:solidFill>
            </a:endParaRPr>
          </a:p>
        </p:txBody>
      </p:sp>
    </p:spTree>
    <p:extLst>
      <p:ext uri="{BB962C8B-B14F-4D97-AF65-F5344CB8AC3E}">
        <p14:creationId xmlns:p14="http://schemas.microsoft.com/office/powerpoint/2010/main" xmlns="" val="250126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7013"/>
            <a:ext cx="5925312" cy="968375"/>
          </a:xfrm>
        </p:spPr>
        <p:txBody>
          <a:bodyPr>
            <a:normAutofit/>
          </a:bodyPr>
          <a:lstStyle/>
          <a:p>
            <a:r>
              <a:rPr lang="en-US" sz="2800" dirty="0" smtClean="0"/>
              <a:t>Particle Size Distribution-US ACGIH</a:t>
            </a:r>
            <a:endParaRPr lang="en-US" sz="2800" dirty="0"/>
          </a:p>
        </p:txBody>
      </p:sp>
      <p:sp>
        <p:nvSpPr>
          <p:cNvPr id="5" name="Title 5"/>
          <p:cNvSpPr>
            <a:spLocks noGrp="1"/>
          </p:cNvSpPr>
          <p:nvPr/>
        </p:nvSpPr>
        <p:spPr>
          <a:xfrm>
            <a:off x="228600" y="476383"/>
            <a:ext cx="5947250" cy="952500"/>
          </a:xfrm>
          <a:prstGeom prst="rect">
            <a:avLst/>
          </a:prstGeom>
        </p:spPr>
        <p:txBody>
          <a:bodyPr vert="horz" lIns="91440" tIns="45720" rIns="91440" bIns="45720" rtlCol="0" anchor="t">
            <a:normAutofit/>
          </a:bodyPr>
          <a:lstStyle>
            <a:lvl1pPr algn="l" defTabSz="457200" rtl="0" eaLnBrk="1" latinLnBrk="0" hangingPunct="1">
              <a:lnSpc>
                <a:spcPts val="3200"/>
              </a:lnSpc>
              <a:spcBef>
                <a:spcPct val="0"/>
              </a:spcBef>
              <a:buNone/>
              <a:defRPr sz="3000" b="1" kern="1200">
                <a:solidFill>
                  <a:srgbClr val="0E5194"/>
                </a:solidFill>
                <a:latin typeface="+mj-lt"/>
                <a:ea typeface="+mj-ea"/>
                <a:cs typeface="+mj-cs"/>
              </a:defRPr>
            </a:lvl1pPr>
          </a:lstStyle>
          <a:p>
            <a:endParaRPr lang="en-US" dirty="0"/>
          </a:p>
        </p:txBody>
      </p:sp>
      <p:pic>
        <p:nvPicPr>
          <p:cNvPr id="6" name="Picture 5" descr="Cyclone chart-RGB"/>
          <p:cNvPicPr>
            <a:picLocks noChangeAspect="1" noChangeArrowheads="1"/>
          </p:cNvPicPr>
          <p:nvPr/>
        </p:nvPicPr>
        <p:blipFill>
          <a:blip r:embed="rId2">
            <a:extLst>
              <a:ext uri="{28A0092B-C50C-407E-A947-70E740481C1C}">
                <a14:useLocalDpi xmlns:a14="http://schemas.microsoft.com/office/drawing/2010/main" xmlns="" val="0"/>
              </a:ext>
            </a:extLst>
          </a:blip>
          <a:srcRect r="-5106"/>
          <a:stretch>
            <a:fillRect/>
          </a:stretch>
        </p:blipFill>
        <p:spPr bwMode="auto">
          <a:xfrm>
            <a:off x="877824" y="914972"/>
            <a:ext cx="7245097" cy="43987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093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2035"/>
            <a:ext cx="4365810" cy="968376"/>
          </a:xfrm>
        </p:spPr>
        <p:txBody>
          <a:bodyPr>
            <a:normAutofit/>
          </a:bodyPr>
          <a:lstStyle/>
          <a:p>
            <a:r>
              <a:rPr lang="en-US" sz="3200" dirty="0" smtClean="0"/>
              <a:t>High Flow Rate Cyclones</a:t>
            </a:r>
            <a:endParaRPr lang="en-US" sz="3200" dirty="0"/>
          </a:p>
        </p:txBody>
      </p:sp>
      <p:sp>
        <p:nvSpPr>
          <p:cNvPr id="3" name="Content Placeholder 2"/>
          <p:cNvSpPr>
            <a:spLocks noGrp="1"/>
          </p:cNvSpPr>
          <p:nvPr>
            <p:ph idx="1"/>
          </p:nvPr>
        </p:nvSpPr>
        <p:spPr>
          <a:xfrm>
            <a:off x="282073" y="1536575"/>
            <a:ext cx="3330703" cy="3909220"/>
          </a:xfrm>
        </p:spPr>
        <p:txBody>
          <a:bodyPr>
            <a:normAutofit lnSpcReduction="10000"/>
          </a:bodyPr>
          <a:lstStyle/>
          <a:p>
            <a:r>
              <a:rPr lang="en-US" dirty="0" smtClean="0"/>
              <a:t>GK 2.69 at 4.2 LPM  (37mm NIOSH Cassette) </a:t>
            </a:r>
          </a:p>
          <a:p>
            <a:r>
              <a:rPr lang="en-US" dirty="0" smtClean="0"/>
              <a:t>GK 4.162 RASCAL at 9 LPM (47mm)</a:t>
            </a:r>
          </a:p>
          <a:p>
            <a:r>
              <a:rPr lang="en-US" dirty="0" smtClean="0"/>
              <a:t>FSP-10 at 11.2 LPM (37mm Euro Cassette)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61917" y="3038961"/>
            <a:ext cx="1901952" cy="25786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61733" y="1783981"/>
            <a:ext cx="1692454" cy="33185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74141" y="1283890"/>
            <a:ext cx="1280018" cy="2648313"/>
          </a:xfrm>
          <a:prstGeom prst="rect">
            <a:avLst/>
          </a:prstGeom>
        </p:spPr>
      </p:pic>
    </p:spTree>
    <p:extLst>
      <p:ext uri="{BB962C8B-B14F-4D97-AF65-F5344CB8AC3E}">
        <p14:creationId xmlns:p14="http://schemas.microsoft.com/office/powerpoint/2010/main" xmlns="" val="405795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NIOSH Testing of High Flow Cyclones</a:t>
            </a:r>
            <a:endParaRPr lang="en-US" dirty="0"/>
          </a:p>
        </p:txBody>
      </p:sp>
      <p:sp>
        <p:nvSpPr>
          <p:cNvPr id="6" name="Content Placeholder 5"/>
          <p:cNvSpPr>
            <a:spLocks noGrp="1"/>
          </p:cNvSpPr>
          <p:nvPr>
            <p:ph idx="1"/>
          </p:nvPr>
        </p:nvSpPr>
        <p:spPr/>
        <p:txBody>
          <a:bodyPr/>
          <a:lstStyle/>
          <a:p>
            <a:r>
              <a:rPr lang="en-US" dirty="0"/>
              <a:t>Performance of High Flow Rate Samplers </a:t>
            </a:r>
            <a:r>
              <a:rPr lang="en-US" dirty="0" smtClean="0"/>
              <a:t>for Respirable </a:t>
            </a:r>
            <a:r>
              <a:rPr lang="en-US" dirty="0"/>
              <a:t>Particle </a:t>
            </a:r>
            <a:r>
              <a:rPr lang="en-US" dirty="0" smtClean="0"/>
              <a:t>Collection; NIOSH; Lee, Kim, Chisolm, </a:t>
            </a:r>
            <a:r>
              <a:rPr lang="en-US" dirty="0" err="1" smtClean="0"/>
              <a:t>Slaven</a:t>
            </a:r>
            <a:r>
              <a:rPr lang="en-US" dirty="0" smtClean="0"/>
              <a:t> &amp; Harper; </a:t>
            </a:r>
            <a:r>
              <a:rPr lang="en-US" i="1" dirty="0" err="1" smtClean="0"/>
              <a:t>Amer</a:t>
            </a:r>
            <a:r>
              <a:rPr lang="en-US" i="1" dirty="0" smtClean="0"/>
              <a:t> </a:t>
            </a:r>
            <a:r>
              <a:rPr lang="en-US" i="1" dirty="0" err="1" smtClean="0"/>
              <a:t>Occup</a:t>
            </a:r>
            <a:r>
              <a:rPr lang="en-US" i="1" dirty="0" smtClean="0"/>
              <a:t> </a:t>
            </a:r>
            <a:r>
              <a:rPr lang="en-US" i="1" dirty="0" err="1" smtClean="0"/>
              <a:t>Hyg</a:t>
            </a:r>
            <a:r>
              <a:rPr lang="en-US" dirty="0" smtClean="0"/>
              <a:t>; </a:t>
            </a:r>
            <a:r>
              <a:rPr lang="en-US" dirty="0" err="1" smtClean="0"/>
              <a:t>Vol</a:t>
            </a:r>
            <a:r>
              <a:rPr lang="en-US" dirty="0" smtClean="0"/>
              <a:t> 54, No. 6, 2010.</a:t>
            </a:r>
          </a:p>
          <a:p>
            <a:r>
              <a:rPr lang="en-US" dirty="0"/>
              <a:t>Quartz Measurement in Coal Dust with </a:t>
            </a:r>
            <a:r>
              <a:rPr lang="en-US" dirty="0" smtClean="0"/>
              <a:t>High-Flow Rate </a:t>
            </a:r>
            <a:r>
              <a:rPr lang="en-US" dirty="0"/>
              <a:t>Samplers: Laboratory </a:t>
            </a:r>
            <a:r>
              <a:rPr lang="en-US" dirty="0" smtClean="0"/>
              <a:t>Study; NIOSH; Lee, Lee, Kim, Chisolm, </a:t>
            </a:r>
            <a:r>
              <a:rPr lang="en-US" dirty="0" err="1" smtClean="0"/>
              <a:t>Kashon</a:t>
            </a:r>
            <a:r>
              <a:rPr lang="en-US" dirty="0" smtClean="0"/>
              <a:t> &amp; Harper; </a:t>
            </a:r>
            <a:r>
              <a:rPr lang="en-US" i="1" dirty="0" err="1" smtClean="0"/>
              <a:t>Amer</a:t>
            </a:r>
            <a:r>
              <a:rPr lang="en-US" i="1" dirty="0" smtClean="0"/>
              <a:t> </a:t>
            </a:r>
            <a:r>
              <a:rPr lang="en-US" i="1" dirty="0" err="1"/>
              <a:t>Occup</a:t>
            </a:r>
            <a:r>
              <a:rPr lang="en-US" i="1" dirty="0"/>
              <a:t> </a:t>
            </a:r>
            <a:r>
              <a:rPr lang="en-US" i="1" dirty="0" err="1"/>
              <a:t>Hyg</a:t>
            </a:r>
            <a:r>
              <a:rPr lang="en-US" dirty="0"/>
              <a:t>; </a:t>
            </a:r>
            <a:r>
              <a:rPr lang="en-US" dirty="0" err="1"/>
              <a:t>Vol</a:t>
            </a:r>
            <a:r>
              <a:rPr lang="en-US" dirty="0"/>
              <a:t> </a:t>
            </a:r>
            <a:r>
              <a:rPr lang="en-US" dirty="0" smtClean="0"/>
              <a:t>56, </a:t>
            </a:r>
            <a:r>
              <a:rPr lang="en-US" dirty="0"/>
              <a:t>No. </a:t>
            </a:r>
            <a:r>
              <a:rPr lang="en-US" dirty="0" smtClean="0"/>
              <a:t>4, 2011.</a:t>
            </a:r>
            <a:endParaRPr lang="en-US" dirty="0"/>
          </a:p>
          <a:p>
            <a:endParaRPr lang="en-US" dirty="0" smtClean="0"/>
          </a:p>
          <a:p>
            <a:endParaRPr lang="en-US" dirty="0"/>
          </a:p>
        </p:txBody>
      </p:sp>
    </p:spTree>
    <p:extLst>
      <p:ext uri="{BB962C8B-B14F-4D97-AF65-F5344CB8AC3E}">
        <p14:creationId xmlns:p14="http://schemas.microsoft.com/office/powerpoint/2010/main" xmlns="" val="134787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Gilian Cyclones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4205925556"/>
              </p:ext>
            </p:extLst>
          </p:nvPr>
        </p:nvGraphicFramePr>
        <p:xfrm>
          <a:off x="526774" y="797862"/>
          <a:ext cx="7882316" cy="4531255"/>
        </p:xfrm>
        <a:graphic>
          <a:graphicData uri="http://schemas.openxmlformats.org/drawingml/2006/table">
            <a:tbl>
              <a:tblPr firstRow="1" firstCol="1" bandRow="1">
                <a:tableStyleId>{5C22544A-7EE6-4342-B048-85BDC9FD1C3A}</a:tableStyleId>
              </a:tblPr>
              <a:tblGrid>
                <a:gridCol w="1113183"/>
                <a:gridCol w="815008"/>
                <a:gridCol w="983974"/>
                <a:gridCol w="834887"/>
                <a:gridCol w="795131"/>
                <a:gridCol w="1113182"/>
                <a:gridCol w="1212574"/>
                <a:gridCol w="1014377"/>
              </a:tblGrid>
              <a:tr h="839108">
                <a:tc>
                  <a:txBody>
                    <a:bodyPr/>
                    <a:lstStyle/>
                    <a:p>
                      <a:pPr marL="0" marR="0">
                        <a:lnSpc>
                          <a:spcPct val="107000"/>
                        </a:lnSpc>
                        <a:spcBef>
                          <a:spcPts val="0"/>
                        </a:spcBef>
                        <a:spcAft>
                          <a:spcPts val="0"/>
                        </a:spcAft>
                      </a:pPr>
                      <a:r>
                        <a:rPr lang="en-US" sz="1400" dirty="0">
                          <a:effectLst/>
                        </a:rPr>
                        <a:t>Cyclone Model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Part 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smtClean="0">
                          <a:effectLst/>
                        </a:rPr>
                        <a:t>Construct-ion </a:t>
                      </a:r>
                      <a:r>
                        <a:rPr lang="en-US" sz="1400" dirty="0">
                          <a:effectLst/>
                        </a:rPr>
                        <a:t>Material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Overall Height</a:t>
                      </a:r>
                    </a:p>
                    <a:p>
                      <a:pPr marL="0" marR="0">
                        <a:lnSpc>
                          <a:spcPct val="107000"/>
                        </a:lnSpc>
                        <a:spcBef>
                          <a:spcPts val="0"/>
                        </a:spcBef>
                        <a:spcAft>
                          <a:spcPts val="0"/>
                        </a:spcAft>
                      </a:pPr>
                      <a:r>
                        <a:rPr lang="en-US" sz="1400" dirty="0">
                          <a:effectLst/>
                        </a:rPr>
                        <a:t>(mm)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smtClean="0">
                          <a:effectLst/>
                        </a:rPr>
                        <a:t>Approx.</a:t>
                      </a:r>
                      <a:endParaRPr lang="en-US" sz="1400" dirty="0">
                        <a:effectLst/>
                      </a:endParaRPr>
                    </a:p>
                    <a:p>
                      <a:pPr marL="0" marR="0">
                        <a:lnSpc>
                          <a:spcPct val="107000"/>
                        </a:lnSpc>
                        <a:spcBef>
                          <a:spcPts val="0"/>
                        </a:spcBef>
                        <a:spcAft>
                          <a:spcPts val="0"/>
                        </a:spcAft>
                      </a:pPr>
                      <a:r>
                        <a:rPr lang="en-US" sz="1400" dirty="0">
                          <a:effectLst/>
                        </a:rPr>
                        <a:t>Weight </a:t>
                      </a:r>
                    </a:p>
                    <a:p>
                      <a:pPr marL="0" marR="0">
                        <a:lnSpc>
                          <a:spcPct val="107000"/>
                        </a:lnSpc>
                        <a:spcBef>
                          <a:spcPts val="0"/>
                        </a:spcBef>
                        <a:spcAft>
                          <a:spcPts val="0"/>
                        </a:spcAft>
                      </a:pPr>
                      <a:r>
                        <a:rPr lang="en-US" sz="1400" dirty="0">
                          <a:effectLst/>
                        </a:rPr>
                        <a:t>(Kg)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Flow rate ACGIH </a:t>
                      </a:r>
                      <a:endParaRPr lang="en-US" sz="1400" dirty="0" smtClean="0">
                        <a:effectLst/>
                      </a:endParaRPr>
                    </a:p>
                    <a:p>
                      <a:pPr marL="0" marR="0">
                        <a:lnSpc>
                          <a:spcPct val="107000"/>
                        </a:lnSpc>
                        <a:spcBef>
                          <a:spcPts val="0"/>
                        </a:spcBef>
                        <a:spcAft>
                          <a:spcPts val="0"/>
                        </a:spcAft>
                      </a:pPr>
                      <a:r>
                        <a:rPr lang="en-US" sz="1400" dirty="0" err="1" smtClean="0">
                          <a:effectLst/>
                        </a:rPr>
                        <a:t>Resp</a:t>
                      </a:r>
                      <a:r>
                        <a:rPr lang="en-US" sz="1400" dirty="0" smtClean="0">
                          <a:effectLst/>
                        </a:rPr>
                        <a:t> </a:t>
                      </a:r>
                      <a:r>
                        <a:rPr lang="en-US" sz="1400" dirty="0">
                          <a:effectLst/>
                        </a:rPr>
                        <a:t>(50% @ 4 µm)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Flow rate BMRC Respirable (50% @ 5 µm) (Europe)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Flow rate Thoracic (50% @ 10 µm)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287978">
                <a:tc>
                  <a:txBody>
                    <a:bodyPr/>
                    <a:lstStyle/>
                    <a:p>
                      <a:pPr marL="0" marR="0">
                        <a:lnSpc>
                          <a:spcPct val="107000"/>
                        </a:lnSpc>
                        <a:spcBef>
                          <a:spcPts val="0"/>
                        </a:spcBef>
                        <a:spcAft>
                          <a:spcPts val="0"/>
                        </a:spcAft>
                      </a:pPr>
                      <a:r>
                        <a:rPr lang="en-US" sz="1100" dirty="0">
                          <a:effectLst/>
                        </a:rPr>
                        <a:t>10 mm Dorr-Oliver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800061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Nylon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0.08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1.7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435191">
                <a:tc>
                  <a:txBody>
                    <a:bodyPr/>
                    <a:lstStyle/>
                    <a:p>
                      <a:pPr marL="0" marR="0">
                        <a:lnSpc>
                          <a:spcPct val="107000"/>
                        </a:lnSpc>
                        <a:spcBef>
                          <a:spcPts val="0"/>
                        </a:spcBef>
                        <a:spcAft>
                          <a:spcPts val="0"/>
                        </a:spcAft>
                      </a:pPr>
                      <a:r>
                        <a:rPr lang="en-US" sz="1100" dirty="0">
                          <a:effectLst/>
                        </a:rPr>
                        <a:t>BGI-4L, HD style (US version)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811-9924-01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Aluminum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smtClean="0">
                          <a:effectLst/>
                        </a:rPr>
                        <a:t>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2.2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2.0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1.0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582405">
                <a:tc>
                  <a:txBody>
                    <a:bodyPr/>
                    <a:lstStyle/>
                    <a:p>
                      <a:pPr marL="0" marR="0">
                        <a:lnSpc>
                          <a:spcPct val="107000"/>
                        </a:lnSpc>
                        <a:spcBef>
                          <a:spcPts val="0"/>
                        </a:spcBef>
                        <a:spcAft>
                          <a:spcPts val="0"/>
                        </a:spcAft>
                      </a:pPr>
                      <a:r>
                        <a:rPr lang="en-US" sz="1100" dirty="0">
                          <a:effectLst/>
                        </a:rPr>
                        <a:t>FSP-2 HD style- European Version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811-9930-01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Aluminum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2.2 LPM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2.0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582405">
                <a:tc>
                  <a:txBody>
                    <a:bodyPr/>
                    <a:lstStyle/>
                    <a:p>
                      <a:pPr marL="0" marR="0">
                        <a:lnSpc>
                          <a:spcPct val="107000"/>
                        </a:lnSpc>
                        <a:spcBef>
                          <a:spcPts val="0"/>
                        </a:spcBef>
                        <a:spcAft>
                          <a:spcPts val="0"/>
                        </a:spcAft>
                      </a:pPr>
                      <a:r>
                        <a:rPr lang="en-US" sz="1100" dirty="0">
                          <a:effectLst/>
                        </a:rPr>
                        <a:t>Medium flow rate GK 2.69  for 37 </a:t>
                      </a:r>
                      <a:r>
                        <a:rPr lang="en-US" sz="1100">
                          <a:effectLst/>
                        </a:rPr>
                        <a:t>mm </a:t>
                      </a:r>
                      <a:r>
                        <a:rPr lang="en-US" sz="1100" smtClean="0">
                          <a:effectLst/>
                        </a:rPr>
                        <a:t>cassettes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811-9926-01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Aluminum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125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4.2 LPM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1.6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729619">
                <a:tc>
                  <a:txBody>
                    <a:bodyPr/>
                    <a:lstStyle/>
                    <a:p>
                      <a:pPr marL="0" marR="0">
                        <a:lnSpc>
                          <a:spcPct val="107000"/>
                        </a:lnSpc>
                        <a:spcBef>
                          <a:spcPts val="0"/>
                        </a:spcBef>
                        <a:spcAft>
                          <a:spcPts val="0"/>
                        </a:spcAft>
                      </a:pPr>
                      <a:r>
                        <a:rPr lang="en-US" sz="1100" dirty="0">
                          <a:effectLst/>
                        </a:rPr>
                        <a:t>High flow rate RASCAL Cyclone with Plastic Filter Holder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811-9925-01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Aluminum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0.26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8.5 to 9.5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435191">
                <a:tc>
                  <a:txBody>
                    <a:bodyPr/>
                    <a:lstStyle/>
                    <a:p>
                      <a:pPr marL="0" marR="0">
                        <a:lnSpc>
                          <a:spcPct val="107000"/>
                        </a:lnSpc>
                        <a:spcBef>
                          <a:spcPts val="0"/>
                        </a:spcBef>
                        <a:spcAft>
                          <a:spcPts val="0"/>
                        </a:spcAft>
                      </a:pPr>
                      <a:r>
                        <a:rPr lang="en-US" sz="1100" dirty="0">
                          <a:effectLst/>
                        </a:rPr>
                        <a:t>FSP-10, High flow rate cyclone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811-9931-01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Aluminum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203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0.26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a:effectLst/>
                        </a:rPr>
                        <a:t>11.2 LPM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10 LPM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r h="141910">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c>
                  <a:txBody>
                    <a:bodyPr/>
                    <a:lstStyle/>
                    <a:p>
                      <a:pPr marL="0" marR="0">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09" marR="66109" marT="0" marB="0"/>
                </a:tc>
              </a:tr>
            </a:tbl>
          </a:graphicData>
        </a:graphic>
      </p:graphicFrame>
    </p:spTree>
    <p:extLst>
      <p:ext uri="{BB962C8B-B14F-4D97-AF65-F5344CB8AC3E}">
        <p14:creationId xmlns:p14="http://schemas.microsoft.com/office/powerpoint/2010/main" xmlns="" val="74441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Gilian 10i High Flow Sampling Pump</a:t>
            </a:r>
            <a:endParaRPr lang="en-US" dirty="0"/>
          </a:p>
        </p:txBody>
      </p:sp>
      <p:pic>
        <p:nvPicPr>
          <p:cNvPr id="5" name="Content Placeholder 4" descr="Gilian-10i-Pump-Front.png"/>
          <p:cNvPicPr>
            <a:picLocks noGrp="1" noChangeAspect="1"/>
          </p:cNvPicPr>
          <p:nvPr>
            <p:ph sz="half" idx="1"/>
          </p:nvPr>
        </p:nvPicPr>
        <p:blipFill>
          <a:blip r:embed="rId2">
            <a:extLst>
              <a:ext uri="{28A0092B-C50C-407E-A947-70E740481C1C}">
                <a14:useLocalDpi xmlns:a14="http://schemas.microsoft.com/office/drawing/2010/main" xmlns="" val="0"/>
              </a:ext>
            </a:extLst>
          </a:blip>
          <a:srcRect l="-30254" r="-30254"/>
          <a:stretch>
            <a:fillRect/>
          </a:stretch>
        </p:blipFill>
        <p:spPr/>
      </p:pic>
      <p:sp>
        <p:nvSpPr>
          <p:cNvPr id="4" name="Content Placeholder 3"/>
          <p:cNvSpPr>
            <a:spLocks noGrp="1"/>
          </p:cNvSpPr>
          <p:nvPr>
            <p:ph sz="half" idx="2"/>
          </p:nvPr>
        </p:nvSpPr>
        <p:spPr/>
        <p:txBody>
          <a:bodyPr/>
          <a:lstStyle/>
          <a:p>
            <a:r>
              <a:rPr lang="en-US" dirty="0" smtClean="0"/>
              <a:t>4 – 10 LPM Flow Rates</a:t>
            </a:r>
          </a:p>
          <a:p>
            <a:r>
              <a:rPr lang="en-US" dirty="0" smtClean="0"/>
              <a:t>Backpressure Capability up to 50” H2O @ 4 LPM</a:t>
            </a:r>
          </a:p>
          <a:p>
            <a:r>
              <a:rPr lang="en-US" dirty="0" smtClean="0"/>
              <a:t>Intrinsically Safe Certified</a:t>
            </a:r>
          </a:p>
          <a:p>
            <a:r>
              <a:rPr lang="en-US" dirty="0" smtClean="0"/>
              <a:t>Built on the Proven-reliable Gilian 5000 Platform</a:t>
            </a:r>
            <a:endParaRPr lang="en-US" dirty="0"/>
          </a:p>
        </p:txBody>
      </p:sp>
    </p:spTree>
    <p:extLst>
      <p:ext uri="{BB962C8B-B14F-4D97-AF65-F5344CB8AC3E}">
        <p14:creationId xmlns:p14="http://schemas.microsoft.com/office/powerpoint/2010/main" xmlns="" val="419314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nsidyne-Waves-16by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Sensidyne-Waves-16by10.potx</Template>
  <TotalTime>1284</TotalTime>
  <Words>732</Words>
  <Application>Microsoft Office PowerPoint</Application>
  <PresentationFormat>On-screen Show (16:10)</PresentationFormat>
  <Paragraphs>143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Sensidyne-Waves-16by10</vt:lpstr>
      <vt:lpstr>Personal Air Sampling for Crystalline  Silica Exposure</vt:lpstr>
      <vt:lpstr>Traditional Sampling Methods for Respirable Crystalline Silica</vt:lpstr>
      <vt:lpstr>Traditional Cyclones for Respirable Silica Sampling</vt:lpstr>
      <vt:lpstr>Slide 4</vt:lpstr>
      <vt:lpstr>Particle Size Distribution-US ACGIH</vt:lpstr>
      <vt:lpstr>High Flow Rate Cyclones</vt:lpstr>
      <vt:lpstr>NIOSH Testing of High Flow Cyclones</vt:lpstr>
      <vt:lpstr>Gilian Cyclones</vt:lpstr>
      <vt:lpstr>Gilian 10i High Flow Sampling Pump</vt:lpstr>
      <vt:lpstr>Gilian 12 High Flow Sampling Pump</vt:lpstr>
      <vt:lpstr>Appendix A: Methods of Sample Analysis</vt:lpstr>
      <vt:lpstr>Methods Listed in Silica Standard For Lab Reference</vt:lpstr>
      <vt:lpstr>Air Sampling Review</vt:lpstr>
      <vt:lpstr>Air Sampling Equipment Review</vt:lpstr>
      <vt:lpstr>www.Sensidyne.com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I. Walters</dc:creator>
  <cp:lastModifiedBy>cartschris</cp:lastModifiedBy>
  <cp:revision>90</cp:revision>
  <dcterms:created xsi:type="dcterms:W3CDTF">2013-01-22T13:24:17Z</dcterms:created>
  <dcterms:modified xsi:type="dcterms:W3CDTF">2016-04-22T15:14:46Z</dcterms:modified>
</cp:coreProperties>
</file>