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8"/>
  </p:notesMasterIdLst>
  <p:sldIdLst>
    <p:sldId id="265" r:id="rId2"/>
    <p:sldId id="266" r:id="rId3"/>
    <p:sldId id="267" r:id="rId4"/>
    <p:sldId id="260" r:id="rId5"/>
    <p:sldId id="261" r:id="rId6"/>
    <p:sldId id="262" r:id="rId7"/>
    <p:sldId id="263" r:id="rId8"/>
    <p:sldId id="264" r:id="rId9"/>
    <p:sldId id="289" r:id="rId10"/>
    <p:sldId id="290" r:id="rId11"/>
    <p:sldId id="278" r:id="rId12"/>
    <p:sldId id="268" r:id="rId13"/>
    <p:sldId id="269" r:id="rId14"/>
    <p:sldId id="282" r:id="rId15"/>
    <p:sldId id="275" r:id="rId16"/>
    <p:sldId id="270" r:id="rId17"/>
    <p:sldId id="271" r:id="rId18"/>
    <p:sldId id="272" r:id="rId19"/>
    <p:sldId id="273" r:id="rId20"/>
    <p:sldId id="274" r:id="rId21"/>
    <p:sldId id="284" r:id="rId22"/>
    <p:sldId id="276" r:id="rId23"/>
    <p:sldId id="285" r:id="rId24"/>
    <p:sldId id="288" r:id="rId25"/>
    <p:sldId id="281" r:id="rId26"/>
    <p:sldId id="28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85029" autoAdjust="0"/>
  </p:normalViewPr>
  <p:slideViewPr>
    <p:cSldViewPr>
      <p:cViewPr>
        <p:scale>
          <a:sx n="83" d="100"/>
          <a:sy n="83" d="100"/>
        </p:scale>
        <p:origin x="-79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546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627CB-B22F-4ACF-886E-F2450F19BD65}" type="datetimeFigureOut">
              <a:rPr lang="en-US" smtClean="0"/>
              <a:pPr/>
              <a:t>10/29/2015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7330C-1868-4242-8375-D51DB8D3D3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4832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There is considerable overlap between asthma and COPD and individuals</a:t>
            </a:r>
            <a:r>
              <a:rPr lang="en-US" baseline="0" dirty="0" smtClean="0"/>
              <a:t> can have symptoms of both conditions.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7330C-1868-4242-8375-D51DB8D3D34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92180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cumulative measure of all VGDF exposures was developed as the sum of the exposure</a:t>
            </a:r>
            <a:r>
              <a:rPr lang="en-US" baseline="0" dirty="0" smtClean="0"/>
              <a:t> indices for the 15 a priori agents.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Reference concentrations were used to better standardize scoring of exposure intensities by industrial hygienists.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7330C-1868-4242-8375-D51DB8D3D34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94336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overall participation rate for workers contacted was over 86%.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7330C-1868-4242-8375-D51DB8D3D34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1474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Cases and controls were drawn from</a:t>
            </a:r>
            <a:r>
              <a:rPr lang="en-US" baseline="0" dirty="0" smtClean="0"/>
              <a:t> many DOE sites.  As cases and controls were matched by DOE site, the distribution by case of control status among the study participants was similar and not statistically different.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7330C-1868-4242-8375-D51DB8D3D34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40890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study included many construction trades, which</a:t>
            </a:r>
            <a:r>
              <a:rPr lang="en-US" baseline="0" dirty="0" smtClean="0"/>
              <a:t> provided workers with varied exposures.  This was important and allowed us to observe exposure contrasts when cases and controls were compared.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7330C-1868-4242-8375-D51DB8D3D34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94520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Cases and</a:t>
            </a:r>
            <a:r>
              <a:rPr lang="en-US" baseline="0" dirty="0" smtClean="0"/>
              <a:t> controls did not differ significantly with respect to matching variables (age, gender, race/ethnicity).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As expected, controls had a significantly greater history respiratory conditions including asthma, chronic bronchitis, emphysema, and pneumonia as well as respiratory symptoms associated with COPD.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Spirometry followed the COPD case definition.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7330C-1868-4242-8375-D51DB8D3D34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39864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There</a:t>
            </a:r>
            <a:r>
              <a:rPr lang="en-US" baseline="0" dirty="0" smtClean="0"/>
              <a:t> were no statistically significant differences by chest x-ray status, history of congestive heart disease, or history of childhood pneumonia.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COPD cases had more hypertension, and smoked significantly more than controls.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COPD cases also reported a more frequent family history of COPD.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7330C-1868-4242-8375-D51DB8D3D34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42123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All analyses were based on unconditional logistic regression.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7330C-1868-4242-8375-D51DB8D3D34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49710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Odds-ratios</a:t>
            </a:r>
            <a:r>
              <a:rPr lang="en-US" baseline="0" dirty="0" smtClean="0"/>
              <a:t> are a measure of risk.  A value of 1.0 means no increased risk and values &gt;1.0 indicate increased risk.</a:t>
            </a: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All</a:t>
            </a:r>
            <a:r>
              <a:rPr lang="en-US" baseline="0" dirty="0" smtClean="0"/>
              <a:t> a priori exposures except man-made mineral fibers and paint-related aerosols (highlighted in yellow) were significantly associated with COPD risk.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The relationships in the models were best described and linear except for acids and caustics and wood dust. These materials suggested a flattening the of the exposure response at higher cumulative exposures.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All VGDF exposures combined was a strong and consistent predictor of COPD risk.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PNOR exposures were strongly predictive of risk.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7330C-1868-4242-8375-D51DB8D3D34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1746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Many</a:t>
            </a:r>
            <a:r>
              <a:rPr lang="en-US" baseline="0" dirty="0" smtClean="0"/>
              <a:t> cases of COPD may go undiagnosed for many years.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Some estimates suggest that only about 50% of actual cases in the US population have received a physician diagnosis.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7330C-1868-4242-8375-D51DB8D3D34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3154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Among non-smokers the occupational attributable fraction ranges from about</a:t>
            </a:r>
            <a:r>
              <a:rPr lang="en-US" baseline="0" dirty="0" smtClean="0"/>
              <a:t> 30-50%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7330C-1868-4242-8375-D51DB8D3D34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8819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Cigarette smoking</a:t>
            </a:r>
            <a:r>
              <a:rPr lang="en-US" baseline="0" dirty="0" smtClean="0"/>
              <a:t> is a major risk factor for COPD.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15-30% of COPD cases are estimated to be caused by smoking.</a:t>
            </a: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Most studies have considered the combination of all vapors, gases,</a:t>
            </a:r>
            <a:r>
              <a:rPr lang="en-US" baseline="0" dirty="0" smtClean="0"/>
              <a:t> dusts, and fumes in accessing the risk of COPD.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Some studies have looked at specific exposures and COPD.  The materials in this slide show associations with specific agents from the literature.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7330C-1868-4242-8375-D51DB8D3D34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0169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This was</a:t>
            </a:r>
            <a:r>
              <a:rPr lang="en-US" baseline="0" dirty="0" smtClean="0"/>
              <a:t> a case-control study design.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Begins with identification of workers with COPD (cases) and those who don’t have COPD (controls).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Lifetime exposures are then assessed through various means including records, questionnaires, etc.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The outcome measure and the measure of risk is called the odds-ratio.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An odds-ratio measures the probability of exposure for cases versus controls.  A value of 1.0 means the cases have the same risk as controls and values greater than 1.0 shows increased risk.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7330C-1868-4242-8375-D51DB8D3D34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58762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The</a:t>
            </a:r>
            <a:r>
              <a:rPr lang="en-US" baseline="0" dirty="0" smtClean="0"/>
              <a:t> study population for this study was drawn from workers participating in the Building Trades National Medical Screening (</a:t>
            </a:r>
            <a:r>
              <a:rPr lang="en-US" baseline="0" dirty="0" err="1" smtClean="0"/>
              <a:t>BTMed</a:t>
            </a:r>
            <a:r>
              <a:rPr lang="en-US" baseline="0" dirty="0" smtClean="0"/>
              <a:t>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The Center for Construction Research and Training(CPWR) operates and manages the </a:t>
            </a:r>
            <a:r>
              <a:rPr lang="en-US" baseline="0" dirty="0" err="1" smtClean="0"/>
              <a:t>BTMed</a:t>
            </a:r>
            <a:r>
              <a:rPr lang="en-US" baseline="0" dirty="0" smtClean="0"/>
              <a:t> program which is funded by the U.S. Department of Energy.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The primary objective of </a:t>
            </a:r>
            <a:r>
              <a:rPr lang="en-US" baseline="0" dirty="0" err="1" smtClean="0"/>
              <a:t>BTMed</a:t>
            </a:r>
            <a:r>
              <a:rPr lang="en-US" baseline="0" dirty="0" smtClean="0"/>
              <a:t> is to provide well designed occupational health examinations former construction trades workers at Department of Energy sites across the US.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err="1" smtClean="0"/>
              <a:t>BTMed</a:t>
            </a:r>
            <a:r>
              <a:rPr lang="en-US" baseline="0" dirty="0" smtClean="0"/>
              <a:t> has expanded since starting in in 1996 and currently includes over 20 sites across the US.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7330C-1868-4242-8375-D51DB8D3D34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67282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Controls</a:t>
            </a:r>
            <a:r>
              <a:rPr lang="en-US" baseline="0" dirty="0" smtClean="0"/>
              <a:t> were not matched on trade as trade is a strong predictor of exposures.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Controls were frequency matched by DOE site to allow control for local environmental conditions that might contribute to COPD risk.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Statistical power is the ability of a study to detect increased risks that actually exists and takes into consideration random error.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7330C-1868-4242-8375-D51DB8D3D34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81319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The exposure questionnaire</a:t>
            </a:r>
            <a:r>
              <a:rPr lang="en-US" baseline="0" dirty="0" smtClean="0"/>
              <a:t>  was developed an pilot tested in several ways including focus groups for worker input.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Cases and controls were randomly assigned to trained interviewers.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Interviewers were blind as to case or control status.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7330C-1868-4242-8375-D51DB8D3D34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52916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Exposure indices should be</a:t>
            </a:r>
            <a:r>
              <a:rPr lang="en-US" baseline="0" dirty="0" smtClean="0"/>
              <a:t> considered qualitative estimates of lifetime exposures.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7330C-1868-4242-8375-D51DB8D3D34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1358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D7FF-58F3-4E77-A3E0-E3991121EDEC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ECC1-7135-4504-93B3-25A140EFD15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66222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D7FF-58F3-4E77-A3E0-E3991121EDEC}" type="datetimeFigureOut">
              <a:rPr lang="en-US" smtClean="0"/>
              <a:pPr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ECC1-7135-4504-93B3-25A140EFD1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378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D7FF-58F3-4E77-A3E0-E3991121EDEC}" type="datetimeFigureOut">
              <a:rPr lang="en-US" smtClean="0"/>
              <a:pPr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ECC1-7135-4504-93B3-25A140EFD1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1776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F1C6-924B-4F1F-8615-7F75FBFE04E9}" type="datetimeFigureOut">
              <a:rPr lang="en-US" smtClean="0"/>
              <a:pPr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6C39C-95D0-4F7F-826E-49E62ADE2E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8138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D7FF-58F3-4E77-A3E0-E3991121EDEC}" type="datetimeFigureOut">
              <a:rPr lang="en-US" smtClean="0"/>
              <a:pPr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ECC1-7135-4504-93B3-25A140EFD1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4605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D7FF-58F3-4E77-A3E0-E3991121EDEC}" type="datetimeFigureOut">
              <a:rPr lang="en-US" smtClean="0"/>
              <a:pPr/>
              <a:t>10/29/2015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ECC1-7135-4504-93B3-25A140EFD1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2283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D7FF-58F3-4E77-A3E0-E3991121EDEC}" type="datetimeFigureOut">
              <a:rPr lang="en-US" smtClean="0"/>
              <a:pPr/>
              <a:t>10/29/2015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ECC1-7135-4504-93B3-25A140EFD1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6031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D7FF-58F3-4E77-A3E0-E3991121EDEC}" type="datetimeFigureOut">
              <a:rPr lang="en-US" smtClean="0"/>
              <a:pPr/>
              <a:t>10/29/2015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ECC1-7135-4504-93B3-25A140EFD1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5008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D7FF-58F3-4E77-A3E0-E3991121EDEC}" type="datetimeFigureOut">
              <a:rPr lang="en-US" smtClean="0"/>
              <a:pPr/>
              <a:t>10/29/2015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ECC1-7135-4504-93B3-25A140EFD1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7758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D7FF-58F3-4E77-A3E0-E3991121EDEC}" type="datetimeFigureOut">
              <a:rPr lang="en-US" smtClean="0"/>
              <a:pPr/>
              <a:t>10/29/2015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ECC1-7135-4504-93B3-25A140EFD1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8752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D7FF-58F3-4E77-A3E0-E3991121EDEC}" type="datetimeFigureOut">
              <a:rPr lang="en-US" smtClean="0"/>
              <a:pPr/>
              <a:t>10/29/2015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ECC1-7135-4504-93B3-25A140EFD1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1684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44000">
              <a:schemeClr val="accent1">
                <a:tint val="44500"/>
                <a:satMod val="160000"/>
                <a:alpha val="46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4F1C6-924B-4F1F-8615-7F75FBFE04E9}" type="datetimeFigureOut">
              <a:rPr lang="en-US" smtClean="0"/>
              <a:pPr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4ECC1-7135-4504-93B3-25A140EFD15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8714" y="6383416"/>
            <a:ext cx="3291840" cy="36196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34445" y="6288182"/>
            <a:ext cx="3182113" cy="457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71417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762000"/>
            <a:ext cx="8001000" cy="200025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 CASE-CONTROL STUDY OF AIRWAYS OBSTRUCTION AMONG CONSTRUCTION WORKERS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09600" y="3124200"/>
            <a:ext cx="7543800" cy="2514600"/>
          </a:xfrm>
        </p:spPr>
        <p:txBody>
          <a:bodyPr>
            <a:normAutofit fontScale="92500"/>
          </a:bodyPr>
          <a:lstStyle/>
          <a:p>
            <a:pPr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  <a:latin typeface="+mj-lt"/>
                <a:ea typeface="Times New Roman"/>
              </a:rPr>
              <a:t>John </a:t>
            </a:r>
            <a:r>
              <a:rPr lang="en-US" dirty="0" smtClean="0">
                <a:solidFill>
                  <a:schemeClr val="tx1"/>
                </a:solidFill>
                <a:latin typeface="+mj-lt"/>
                <a:ea typeface="Times New Roman"/>
              </a:rPr>
              <a:t>Dement</a:t>
            </a:r>
            <a:r>
              <a:rPr lang="en-US" baseline="30000" dirty="0" smtClean="0">
                <a:solidFill>
                  <a:schemeClr val="tx1"/>
                </a:solidFill>
                <a:latin typeface="+mj-lt"/>
                <a:ea typeface="Times New Roman"/>
              </a:rPr>
              <a:t>1</a:t>
            </a:r>
            <a:r>
              <a:rPr lang="en-US" dirty="0">
                <a:solidFill>
                  <a:schemeClr val="tx1"/>
                </a:solidFill>
                <a:latin typeface="+mj-lt"/>
                <a:ea typeface="Times New Roman"/>
              </a:rPr>
              <a:t>, Laura </a:t>
            </a:r>
            <a:r>
              <a:rPr lang="en-US" dirty="0" smtClean="0">
                <a:solidFill>
                  <a:schemeClr val="tx1"/>
                </a:solidFill>
                <a:latin typeface="+mj-lt"/>
                <a:ea typeface="Times New Roman"/>
              </a:rPr>
              <a:t>Welch</a:t>
            </a:r>
            <a:r>
              <a:rPr lang="en-US" baseline="30000" dirty="0" smtClean="0">
                <a:solidFill>
                  <a:schemeClr val="tx1"/>
                </a:solidFill>
                <a:latin typeface="+mj-lt"/>
                <a:ea typeface="Times New Roman"/>
              </a:rPr>
              <a:t>2</a:t>
            </a:r>
            <a:r>
              <a:rPr lang="en-US" dirty="0">
                <a:solidFill>
                  <a:schemeClr val="tx1"/>
                </a:solidFill>
                <a:latin typeface="+mj-lt"/>
                <a:ea typeface="Times New Roman"/>
              </a:rPr>
              <a:t>, Knut </a:t>
            </a:r>
            <a:r>
              <a:rPr lang="en-US" dirty="0" smtClean="0">
                <a:solidFill>
                  <a:schemeClr val="tx1"/>
                </a:solidFill>
                <a:latin typeface="+mj-lt"/>
                <a:ea typeface="Times New Roman"/>
              </a:rPr>
              <a:t>Ringen</a:t>
            </a:r>
            <a:r>
              <a:rPr lang="en-US" baseline="30000" dirty="0" smtClean="0">
                <a:solidFill>
                  <a:schemeClr val="tx1"/>
                </a:solidFill>
                <a:latin typeface="+mj-lt"/>
                <a:ea typeface="Times New Roman"/>
              </a:rPr>
              <a:t>2</a:t>
            </a:r>
            <a:r>
              <a:rPr lang="en-US" baseline="30000" dirty="0">
                <a:solidFill>
                  <a:schemeClr val="tx1"/>
                </a:solidFill>
                <a:latin typeface="+mj-lt"/>
                <a:ea typeface="Times New Roman"/>
              </a:rPr>
              <a:t>, 3</a:t>
            </a:r>
            <a:r>
              <a:rPr lang="en-US" dirty="0">
                <a:solidFill>
                  <a:schemeClr val="tx1"/>
                </a:solidFill>
                <a:latin typeface="+mj-lt"/>
                <a:ea typeface="Times New Roman"/>
              </a:rPr>
              <a:t>, Patricia Quinn</a:t>
            </a:r>
            <a:r>
              <a:rPr lang="en-US" baseline="30000" dirty="0">
                <a:solidFill>
                  <a:schemeClr val="tx1"/>
                </a:solidFill>
                <a:latin typeface="+mj-lt"/>
                <a:ea typeface="Times New Roman"/>
              </a:rPr>
              <a:t>2</a:t>
            </a:r>
            <a:r>
              <a:rPr lang="en-US" dirty="0">
                <a:solidFill>
                  <a:schemeClr val="tx1"/>
                </a:solidFill>
                <a:latin typeface="+mj-lt"/>
                <a:ea typeface="Times New Roman"/>
              </a:rPr>
              <a:t>, Anna Chen</a:t>
            </a:r>
            <a:r>
              <a:rPr lang="en-US" baseline="30000" dirty="0">
                <a:solidFill>
                  <a:schemeClr val="tx1"/>
                </a:solidFill>
                <a:latin typeface="+mj-lt"/>
                <a:ea typeface="Times New Roman"/>
              </a:rPr>
              <a:t>4</a:t>
            </a:r>
            <a:r>
              <a:rPr lang="en-US" dirty="0">
                <a:solidFill>
                  <a:schemeClr val="tx1"/>
                </a:solidFill>
                <a:latin typeface="+mj-lt"/>
                <a:ea typeface="Times New Roman"/>
              </a:rPr>
              <a:t>, Scott </a:t>
            </a:r>
            <a:r>
              <a:rPr lang="en-US" dirty="0" smtClean="0">
                <a:solidFill>
                  <a:schemeClr val="tx1"/>
                </a:solidFill>
                <a:latin typeface="+mj-lt"/>
                <a:ea typeface="Times New Roman"/>
              </a:rPr>
              <a:t>Haas</a:t>
            </a:r>
            <a:r>
              <a:rPr lang="en-US" baseline="30000" dirty="0" smtClean="0">
                <a:solidFill>
                  <a:schemeClr val="tx1"/>
                </a:solidFill>
                <a:latin typeface="+mj-lt"/>
                <a:ea typeface="Times New Roman"/>
              </a:rPr>
              <a:t>4</a:t>
            </a:r>
          </a:p>
          <a:p>
            <a:pPr>
              <a:spcBef>
                <a:spcPts val="0"/>
              </a:spcBef>
            </a:pPr>
            <a:endParaRPr lang="en-US" sz="2000" baseline="30000" dirty="0">
              <a:latin typeface="Times New Roman"/>
              <a:ea typeface="Times New Roman"/>
            </a:endParaRPr>
          </a:p>
          <a:p>
            <a:pPr>
              <a:spcBef>
                <a:spcPts val="0"/>
              </a:spcBef>
            </a:pPr>
            <a:r>
              <a:rPr lang="en-US" sz="2000" dirty="0">
                <a:latin typeface="Times New Roman"/>
                <a:ea typeface="Times New Roman"/>
              </a:rPr>
              <a:t> </a:t>
            </a:r>
            <a:endParaRPr lang="en-US" sz="1400" dirty="0">
              <a:latin typeface="Times New Roman"/>
              <a:ea typeface="Times New Roman"/>
            </a:endParaRPr>
          </a:p>
          <a:p>
            <a:pPr algn="l">
              <a:spcBef>
                <a:spcPts val="0"/>
              </a:spcBef>
            </a:pPr>
            <a:r>
              <a:rPr lang="en-US" sz="1700" baseline="30000" dirty="0">
                <a:solidFill>
                  <a:schemeClr val="tx1"/>
                </a:solidFill>
                <a:latin typeface="+mj-lt"/>
                <a:ea typeface="Times New Roman"/>
              </a:rPr>
              <a:t>1</a:t>
            </a:r>
            <a:r>
              <a:rPr lang="en-US" sz="1700" dirty="0">
                <a:solidFill>
                  <a:schemeClr val="tx1"/>
                </a:solidFill>
                <a:latin typeface="+mj-lt"/>
                <a:ea typeface="Times New Roman"/>
              </a:rPr>
              <a:t>Division of </a:t>
            </a:r>
            <a:r>
              <a:rPr lang="en-US" sz="1700" dirty="0" smtClean="0">
                <a:solidFill>
                  <a:schemeClr val="tx1"/>
                </a:solidFill>
                <a:latin typeface="+mj-lt"/>
                <a:ea typeface="Times New Roman"/>
              </a:rPr>
              <a:t>Occupational &amp; Environmental </a:t>
            </a:r>
            <a:r>
              <a:rPr lang="en-US" sz="1700" dirty="0">
                <a:solidFill>
                  <a:schemeClr val="tx1"/>
                </a:solidFill>
                <a:latin typeface="+mj-lt"/>
                <a:ea typeface="Times New Roman"/>
              </a:rPr>
              <a:t>Medicine, Duke </a:t>
            </a:r>
            <a:r>
              <a:rPr lang="en-US" sz="1700" dirty="0" smtClean="0">
                <a:solidFill>
                  <a:schemeClr val="tx1"/>
                </a:solidFill>
                <a:latin typeface="+mj-lt"/>
                <a:ea typeface="Times New Roman"/>
              </a:rPr>
              <a:t>University Medical </a:t>
            </a:r>
            <a:r>
              <a:rPr lang="en-US" sz="1700" dirty="0">
                <a:solidFill>
                  <a:schemeClr val="tx1"/>
                </a:solidFill>
                <a:latin typeface="+mj-lt"/>
                <a:ea typeface="Times New Roman"/>
              </a:rPr>
              <a:t>Center</a:t>
            </a:r>
          </a:p>
          <a:p>
            <a:pPr algn="l">
              <a:spcBef>
                <a:spcPts val="0"/>
              </a:spcBef>
            </a:pPr>
            <a:r>
              <a:rPr lang="en-US" sz="1700" baseline="30000" dirty="0">
                <a:solidFill>
                  <a:schemeClr val="tx1"/>
                </a:solidFill>
                <a:latin typeface="+mj-lt"/>
                <a:ea typeface="Times New Roman"/>
              </a:rPr>
              <a:t>2</a:t>
            </a:r>
            <a:r>
              <a:rPr lang="en-US" sz="1700" dirty="0">
                <a:solidFill>
                  <a:schemeClr val="tx1"/>
                </a:solidFill>
                <a:latin typeface="+mj-lt"/>
                <a:ea typeface="Times New Roman"/>
              </a:rPr>
              <a:t>The Center for Construction Research and </a:t>
            </a:r>
            <a:r>
              <a:rPr lang="en-US" sz="1700" dirty="0" smtClean="0">
                <a:solidFill>
                  <a:schemeClr val="tx1"/>
                </a:solidFill>
                <a:latin typeface="+mj-lt"/>
                <a:ea typeface="Times New Roman"/>
              </a:rPr>
              <a:t>Training(CPWR)</a:t>
            </a:r>
            <a:endParaRPr lang="en-US" sz="1700" dirty="0">
              <a:solidFill>
                <a:schemeClr val="tx1"/>
              </a:solidFill>
              <a:latin typeface="+mj-lt"/>
              <a:ea typeface="Times New Roman"/>
            </a:endParaRPr>
          </a:p>
          <a:p>
            <a:pPr algn="l">
              <a:spcBef>
                <a:spcPts val="0"/>
              </a:spcBef>
            </a:pPr>
            <a:r>
              <a:rPr lang="en-US" sz="1700" baseline="30000" dirty="0">
                <a:solidFill>
                  <a:schemeClr val="tx1"/>
                </a:solidFill>
                <a:latin typeface="+mj-lt"/>
                <a:ea typeface="Times New Roman"/>
              </a:rPr>
              <a:t>3 </a:t>
            </a:r>
            <a:r>
              <a:rPr lang="en-US" sz="1700" dirty="0" err="1">
                <a:solidFill>
                  <a:schemeClr val="tx1"/>
                </a:solidFill>
                <a:latin typeface="+mj-lt"/>
                <a:ea typeface="Times New Roman"/>
              </a:rPr>
              <a:t>Stoneturn</a:t>
            </a:r>
            <a:r>
              <a:rPr lang="en-US" sz="1700" dirty="0">
                <a:solidFill>
                  <a:schemeClr val="tx1"/>
                </a:solidFill>
                <a:latin typeface="+mj-lt"/>
                <a:ea typeface="Times New Roman"/>
              </a:rPr>
              <a:t> Consultants</a:t>
            </a:r>
          </a:p>
          <a:p>
            <a:pPr algn="l">
              <a:spcBef>
                <a:spcPts val="0"/>
              </a:spcBef>
            </a:pPr>
            <a:r>
              <a:rPr lang="en-US" sz="1700" baseline="30000" dirty="0">
                <a:solidFill>
                  <a:schemeClr val="tx1"/>
                </a:solidFill>
                <a:latin typeface="+mj-lt"/>
                <a:ea typeface="Times New Roman"/>
              </a:rPr>
              <a:t>4 </a:t>
            </a:r>
            <a:r>
              <a:rPr lang="en-US" sz="1700" dirty="0">
                <a:solidFill>
                  <a:schemeClr val="tx1"/>
                </a:solidFill>
                <a:latin typeface="+mj-lt"/>
                <a:ea typeface="Times New Roman"/>
              </a:rPr>
              <a:t>Zenith American Solutions</a:t>
            </a:r>
          </a:p>
          <a:p>
            <a:pPr>
              <a:spcBef>
                <a:spcPts val="0"/>
              </a:spcBef>
            </a:pPr>
            <a:endParaRPr lang="en-US" sz="2000" dirty="0">
              <a:latin typeface="Times New Roman"/>
              <a:ea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9545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" y="1219200"/>
            <a:ext cx="7610475" cy="4257675"/>
          </a:xfrm>
          <a:prstGeom prst="rect">
            <a:avLst/>
          </a:prstGeom>
          <a:solidFill>
            <a:schemeClr val="tx2">
              <a:lumMod val="20000"/>
              <a:lumOff val="80000"/>
              <a:alpha val="43000"/>
            </a:schemeClr>
          </a:solidFill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86800" cy="1025524"/>
          </a:xfrm>
        </p:spPr>
        <p:txBody>
          <a:bodyPr>
            <a:noAutofit/>
          </a:bodyPr>
          <a:lstStyle/>
          <a:p>
            <a:r>
              <a:rPr lang="en-US" sz="3000" b="1" dirty="0" smtClean="0"/>
              <a:t>Building Trades National Medical Screening Program </a:t>
            </a:r>
            <a:endParaRPr lang="en-US" sz="3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124200" y="5563149"/>
            <a:ext cx="2857499" cy="461665"/>
          </a:xfrm>
          <a:prstGeom prst="rect">
            <a:avLst/>
          </a:prstGeom>
          <a:solidFill>
            <a:schemeClr val="tx1"/>
          </a:solidFill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www. </a:t>
            </a:r>
            <a:r>
              <a:rPr lang="en-US" sz="2400" b="1" dirty="0" err="1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BTMed.org</a:t>
            </a:r>
            <a:endParaRPr lang="en-US" sz="2400" b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496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Study Population and Case Definition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500" b="1" dirty="0" smtClean="0"/>
              <a:t>Study Base: </a:t>
            </a:r>
            <a:r>
              <a:rPr lang="en-US" sz="2500" dirty="0" smtClean="0"/>
              <a:t>Workers with medical exams through the Building Trades National Medical Screening Program (</a:t>
            </a:r>
            <a:r>
              <a:rPr lang="en-US" sz="2500" dirty="0" err="1" smtClean="0"/>
              <a:t>BTMed</a:t>
            </a:r>
            <a:r>
              <a:rPr lang="en-US" sz="2500" dirty="0" smtClean="0"/>
              <a:t>) through December 2013.</a:t>
            </a:r>
          </a:p>
          <a:p>
            <a:pPr marL="0" indent="0">
              <a:buNone/>
            </a:pPr>
            <a:endParaRPr lang="en-US" sz="2500" dirty="0" smtClean="0"/>
          </a:p>
          <a:p>
            <a:r>
              <a:rPr lang="en-US" sz="2500" b="1" dirty="0" smtClean="0"/>
              <a:t>COPD Cases: </a:t>
            </a:r>
            <a:r>
              <a:rPr lang="en-US" sz="2500" dirty="0" smtClean="0"/>
              <a:t>Workers with a </a:t>
            </a:r>
            <a:r>
              <a:rPr lang="en-US" sz="2500" dirty="0"/>
              <a:t>FEV</a:t>
            </a:r>
            <a:r>
              <a:rPr lang="en-US" sz="2500" baseline="-25000" dirty="0"/>
              <a:t>1</a:t>
            </a:r>
            <a:r>
              <a:rPr lang="en-US" sz="2500" dirty="0"/>
              <a:t>/FVC ratio below the </a:t>
            </a:r>
            <a:r>
              <a:rPr lang="en-US" sz="2500" dirty="0" smtClean="0"/>
              <a:t>lower limit of normal (LLN) </a:t>
            </a:r>
            <a:r>
              <a:rPr lang="en-US" sz="2500" dirty="0"/>
              <a:t>using the prediction equations of Hankinson et al. [</a:t>
            </a:r>
            <a:r>
              <a:rPr lang="en-US" sz="2500" dirty="0">
                <a:hlinkClick r:id="" action="ppaction://hlinkfile" tooltip="Hankinson, 1999 #169"/>
              </a:rPr>
              <a:t>1999</a:t>
            </a:r>
            <a:r>
              <a:rPr lang="en-US" sz="2500" dirty="0" smtClean="0"/>
              <a:t>].</a:t>
            </a:r>
          </a:p>
        </p:txBody>
      </p:sp>
    </p:spTree>
    <p:extLst>
      <p:ext uri="{BB962C8B-B14F-4D97-AF65-F5344CB8AC3E}">
        <p14:creationId xmlns:p14="http://schemas.microsoft.com/office/powerpoint/2010/main" xmlns="" val="137505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Selection of Controls</a:t>
            </a:r>
            <a:endParaRPr lang="en-US" b="1" dirty="0"/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491538" cy="4724400"/>
          </a:xfrm>
        </p:spPr>
        <p:txBody>
          <a:bodyPr>
            <a:normAutofit/>
          </a:bodyPr>
          <a:lstStyle/>
          <a:p>
            <a:r>
              <a:rPr lang="en-US" altLang="en-US" dirty="0"/>
              <a:t>C</a:t>
            </a:r>
            <a:r>
              <a:rPr lang="en-US" altLang="en-US" dirty="0" smtClean="0"/>
              <a:t>ontrols were drawn from the same </a:t>
            </a:r>
            <a:r>
              <a:rPr lang="en-US" altLang="en-US" dirty="0" err="1" smtClean="0"/>
              <a:t>BTMed</a:t>
            </a:r>
            <a:r>
              <a:rPr lang="en-US" altLang="en-US" dirty="0" smtClean="0"/>
              <a:t> population as COPD cases but without COPD by the spirometry case definition.</a:t>
            </a:r>
          </a:p>
          <a:p>
            <a:pPr eaLnBrk="1" hangingPunct="1"/>
            <a:r>
              <a:rPr lang="en-US" altLang="en-US" dirty="0" smtClean="0"/>
              <a:t>Controls were randomly selected and frequency matched to the distribution of cases by gender, age (± 5 years), race, and DOE site.</a:t>
            </a:r>
          </a:p>
          <a:p>
            <a:pPr eaLnBrk="1" hangingPunct="1"/>
            <a:r>
              <a:rPr lang="en-US" altLang="en-US" dirty="0" smtClean="0"/>
              <a:t>Controls were over sampled in order to increase study statistical power.</a:t>
            </a:r>
          </a:p>
        </p:txBody>
      </p:sp>
    </p:spTree>
    <p:extLst>
      <p:ext uri="{BB962C8B-B14F-4D97-AF65-F5344CB8AC3E}">
        <p14:creationId xmlns:p14="http://schemas.microsoft.com/office/powerpoint/2010/main" xmlns="" val="22892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Exposure Assessment Questionnaire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8034338" cy="4438650"/>
          </a:xfrm>
        </p:spPr>
        <p:txBody>
          <a:bodyPr>
            <a:normAutofit fontScale="85000" lnSpcReduction="20000"/>
          </a:bodyPr>
          <a:lstStyle/>
          <a:p>
            <a:pPr marL="566928" indent="-457200">
              <a:defRPr/>
            </a:pPr>
            <a:r>
              <a:rPr lang="en-US" dirty="0" smtClean="0"/>
              <a:t>Individuals volunteered and participated after giving informed consent.</a:t>
            </a:r>
          </a:p>
          <a:p>
            <a:pPr marL="566928" indent="-457200">
              <a:defRPr/>
            </a:pPr>
            <a:r>
              <a:rPr lang="en-US" dirty="0" smtClean="0"/>
              <a:t>The telephone interview collected information concerning:</a:t>
            </a:r>
          </a:p>
          <a:p>
            <a:pPr marL="966978" lvl="1" indent="-457200">
              <a:defRPr/>
            </a:pPr>
            <a:r>
              <a:rPr lang="en-US" dirty="0"/>
              <a:t>J</a:t>
            </a:r>
            <a:r>
              <a:rPr lang="en-US" dirty="0" smtClean="0"/>
              <a:t>obs held more than 6 months.</a:t>
            </a:r>
          </a:p>
          <a:p>
            <a:pPr marL="966978" lvl="1" indent="-457200">
              <a:defRPr/>
            </a:pPr>
            <a:r>
              <a:rPr lang="en-US" dirty="0" smtClean="0"/>
              <a:t>Frequency (none to daily) of performing 90 construction-related tasks producing exposures to VGDF.</a:t>
            </a:r>
          </a:p>
          <a:p>
            <a:pPr marL="966978" lvl="1" indent="-457200">
              <a:defRPr/>
            </a:pPr>
            <a:r>
              <a:rPr lang="en-US" dirty="0" smtClean="0"/>
              <a:t>Exposures to VGDF in non-construction jobs, in military service, and as a bystander to other worker’s tasks. </a:t>
            </a:r>
          </a:p>
          <a:p>
            <a:pPr marL="966978" lvl="1" indent="-457200">
              <a:defRPr/>
            </a:pPr>
            <a:r>
              <a:rPr lang="en-US" dirty="0" smtClean="0"/>
              <a:t>Frequency of exposure to other materials associated with respiratory diseases from the literature (i.e. coal dust, pesticides, etc.).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0776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Cumulative Exposure Indices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Data from the questionnaire were used to develop lifetime cumulative indices for 15 exposures known to cause COPD, plus VGDF.</a:t>
            </a:r>
          </a:p>
          <a:p>
            <a:r>
              <a:rPr lang="en-US" dirty="0" smtClean="0"/>
              <a:t>Indices included task </a:t>
            </a:r>
            <a:r>
              <a:rPr lang="en-US" dirty="0"/>
              <a:t>frequency, job duration, work hours per week, and task exposure </a:t>
            </a:r>
            <a:r>
              <a:rPr lang="en-US" dirty="0" smtClean="0"/>
              <a:t>intensity.</a:t>
            </a:r>
          </a:p>
          <a:p>
            <a:r>
              <a:rPr lang="en-US" dirty="0" smtClean="0"/>
              <a:t>Task exposure intensity was developed based on scores by 3 experienced industrial hygienists.</a:t>
            </a:r>
          </a:p>
          <a:p>
            <a:r>
              <a:rPr lang="en-US" dirty="0"/>
              <a:t>Indices </a:t>
            </a:r>
            <a:r>
              <a:rPr lang="en-US" dirty="0" smtClean="0"/>
              <a:t>included construction</a:t>
            </a:r>
            <a:r>
              <a:rPr lang="en-US" dirty="0"/>
              <a:t>, non-construction, military, and </a:t>
            </a:r>
            <a:r>
              <a:rPr lang="en-US" dirty="0" smtClean="0"/>
              <a:t>bystander exposures.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834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Lifetime Exposures Assessed</a:t>
            </a:r>
            <a:endParaRPr lang="en-US" sz="40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90708612"/>
              </p:ext>
            </p:extLst>
          </p:nvPr>
        </p:nvGraphicFramePr>
        <p:xfrm>
          <a:off x="990600" y="990600"/>
          <a:ext cx="7543800" cy="5349240"/>
        </p:xfrm>
        <a:graphic>
          <a:graphicData uri="http://schemas.openxmlformats.org/drawingml/2006/table">
            <a:tbl>
              <a:tblPr firstRow="1" firstCol="1" bandRow="1"/>
              <a:tblGrid>
                <a:gridCol w="93980"/>
                <a:gridCol w="3396261"/>
                <a:gridCol w="4053559"/>
              </a:tblGrid>
              <a:tr h="5236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Agent or Exposure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Reference Concentration </a:t>
                      </a:r>
                      <a:endParaRPr lang="en-US" sz="1800" b="1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for</a:t>
                      </a:r>
                      <a:r>
                        <a:rPr lang="en-US" sz="1800" b="1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Intensity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Scoring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451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Times New Roman"/>
                        </a:rPr>
                        <a:t>Asbestos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2 f/cc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5451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Times New Roman"/>
                        </a:rPr>
                        <a:t>Silica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0.1 mg/m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3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respirable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5451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Times New Roman"/>
                        </a:rPr>
                        <a:t>Cement Dust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5 mg/m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3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 respirable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5451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Times New Roman"/>
                        </a:rPr>
                        <a:t>Man-Made-Mineral-Fibers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1 f/cc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5451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Times New Roman"/>
                        </a:rPr>
                        <a:t>Engine Exhausts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100 µg/m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3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  respirable elemental carbon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5451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Times New Roman"/>
                        </a:rPr>
                        <a:t>Acids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Ceiling 5 ppm as HCL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5451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Times New Roman"/>
                        </a:rPr>
                        <a:t>Caustics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Ceiling 2 mg/m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3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as sodium hydroxide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5451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Times New Roman"/>
                        </a:rPr>
                        <a:t>Welding, </a:t>
                      </a:r>
                      <a:r>
                        <a:rPr lang="en-US" sz="1400" b="0" dirty="0" smtClean="0">
                          <a:effectLst/>
                          <a:latin typeface="+mn-lt"/>
                          <a:ea typeface="Times New Roman"/>
                        </a:rPr>
                        <a:t>Cutting</a:t>
                      </a:r>
                      <a:r>
                        <a:rPr lang="en-US" sz="1400" b="0" dirty="0">
                          <a:effectLst/>
                          <a:latin typeface="+mn-lt"/>
                          <a:ea typeface="Times New Roman"/>
                        </a:rPr>
                        <a:t>, Soldering, or Brazing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5 mg/m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3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 as total aerosol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5451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Times New Roman"/>
                        </a:rPr>
                        <a:t>Metal Cutting, Grinding, and </a:t>
                      </a:r>
                      <a:r>
                        <a:rPr lang="en-US" sz="1400" b="0" dirty="0" smtClean="0">
                          <a:effectLst/>
                          <a:latin typeface="+mn-lt"/>
                          <a:ea typeface="Times New Roman"/>
                        </a:rPr>
                        <a:t>Machining</a:t>
                      </a:r>
                      <a:endParaRPr lang="en-US" sz="14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5 mg/m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3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 as total aerosol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5451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Times New Roman"/>
                        </a:rPr>
                        <a:t>Paint-Related Aerosols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1 mg/m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3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 as total aerosol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5451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Times New Roman"/>
                        </a:rPr>
                        <a:t>Isocyanates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0.02 ppm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5451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Times New Roman"/>
                        </a:rPr>
                        <a:t>Organic Solvents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100 ppm as toluene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5451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Times New Roman"/>
                        </a:rPr>
                        <a:t>Wood Dust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1 mg/m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3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 as total aerosol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5451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Times New Roman"/>
                        </a:rPr>
                        <a:t>Molds and Spores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Exposure above typical background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5451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Times New Roman"/>
                        </a:rPr>
                        <a:t>Particulates not otherwise regulated (PNOR)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10 mg/m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3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 as total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aerosol or 5 mg/m</a:t>
                      </a:r>
                      <a:r>
                        <a:rPr lang="en-US" sz="14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3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 respirable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4896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25875331"/>
              </p:ext>
            </p:extLst>
          </p:nvPr>
        </p:nvGraphicFramePr>
        <p:xfrm>
          <a:off x="838201" y="1676399"/>
          <a:ext cx="7696199" cy="2948940"/>
        </p:xfrm>
        <a:graphic>
          <a:graphicData uri="http://schemas.openxmlformats.org/drawingml/2006/table">
            <a:tbl>
              <a:tblPr firstRow="1" firstCol="1" bandRow="1"/>
              <a:tblGrid>
                <a:gridCol w="4499210"/>
                <a:gridCol w="1580087"/>
                <a:gridCol w="220008"/>
                <a:gridCol w="1396894"/>
              </a:tblGrid>
              <a:tr h="3276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Participation Measure 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Cases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Controls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6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Sent Invitation Letters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1612</a:t>
                      </a:r>
                      <a:endParaRPr lang="en-US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2129</a:t>
                      </a:r>
                      <a:endParaRPr lang="en-US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7660">
                <a:tc>
                  <a:txBody>
                    <a:bodyPr/>
                    <a:lstStyle/>
                    <a:p>
                      <a:pPr marL="1314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Contacted, Completed Interview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834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1245</a:t>
                      </a:r>
                      <a:endParaRPr lang="en-US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660">
                <a:tc>
                  <a:txBody>
                    <a:bodyPr/>
                    <a:lstStyle/>
                    <a:p>
                      <a:pPr marL="1314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Contacted, Declined Interview</a:t>
                      </a:r>
                      <a:endParaRPr lang="en-US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130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200</a:t>
                      </a:r>
                      <a:endParaRPr lang="en-US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660">
                <a:tc>
                  <a:txBody>
                    <a:bodyPr/>
                    <a:lstStyle/>
                    <a:p>
                      <a:pPr marL="1314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Not Contacted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648</a:t>
                      </a:r>
                      <a:endParaRPr lang="en-US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684</a:t>
                      </a:r>
                      <a:endParaRPr lang="en-US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660">
                <a:tc>
                  <a:txBody>
                    <a:bodyPr/>
                    <a:lstStyle/>
                    <a:p>
                      <a:pPr marL="3600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Deceased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238                             </a:t>
                      </a:r>
                      <a:endParaRPr lang="en-US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137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660">
                <a:tc>
                  <a:txBody>
                    <a:bodyPr/>
                    <a:lstStyle/>
                    <a:p>
                      <a:pPr marL="3600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No Telephone Contact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1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410</a:t>
                      </a:r>
                      <a:endParaRPr lang="en-US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547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6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Overall Participation Rate among Living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60.6%</a:t>
                      </a:r>
                      <a:endParaRPr lang="en-US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62.5%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6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Overall Participation Rate among those Contacted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86.5%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86.3%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altLang="en-US" b="1" dirty="0" smtClean="0">
                <a:solidFill>
                  <a:srgbClr val="000000"/>
                </a:solidFill>
                <a:effectLst/>
                <a:latin typeface="+mj-lt"/>
                <a:ea typeface="Arial Unicode MS" pitchFamily="34" charset="-128"/>
                <a:cs typeface="Arial Unicode MS" pitchFamily="34" charset="-128"/>
              </a:rPr>
              <a:t>COPD Study Participation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2411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61106564"/>
              </p:ext>
            </p:extLst>
          </p:nvPr>
        </p:nvGraphicFramePr>
        <p:xfrm>
          <a:off x="914400" y="1524000"/>
          <a:ext cx="7399337" cy="3489144"/>
        </p:xfrm>
        <a:graphic>
          <a:graphicData uri="http://schemas.openxmlformats.org/drawingml/2006/table">
            <a:tbl>
              <a:tblPr firstRow="1" firstCol="1" bandRow="1"/>
              <a:tblGrid>
                <a:gridCol w="4351337"/>
                <a:gridCol w="990600"/>
                <a:gridCol w="990600"/>
                <a:gridCol w="1066800"/>
              </a:tblGrid>
              <a:tr h="4900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DOE Site Description</a:t>
                      </a:r>
                      <a:r>
                        <a:rPr lang="en-US" sz="1800" b="1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Cases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(n=834)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Controls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(n=1243)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Total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(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n=2077)</a:t>
                      </a:r>
                      <a:r>
                        <a:rPr lang="en-US" sz="1800" b="1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2450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Brookhaven National Laboratory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48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2450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Fernald Feed Materials Production Center (FMPC)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137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183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320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2450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General Electric Company, Cincinnati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62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2450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Hanford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167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224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391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2450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Idaho National Engineering and Environmental Laboratory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66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121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2450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Kansas City Plant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90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2450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Mallinckrodt Chemical/Weldon Spring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24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2450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Oak Ridge (All Sites)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114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195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309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2450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Paducah Gaseous Diffusion Plant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102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2450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Portsmouth Gaseous Diffusion Plant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92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146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2450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Rocky Flats Plant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62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101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163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2450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Savannah River Site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112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189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301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539" name="TextBox 3"/>
          <p:cNvSpPr txBox="1">
            <a:spLocks noChangeArrowheads="1"/>
          </p:cNvSpPr>
          <p:nvPr/>
        </p:nvSpPr>
        <p:spPr bwMode="auto">
          <a:xfrm>
            <a:off x="1069975" y="5126888"/>
            <a:ext cx="6016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200" baseline="30000" dirty="0">
                <a:effectLst/>
                <a:latin typeface="+mn-lt"/>
                <a:cs typeface="Times New Roman" pitchFamily="18" charset="0"/>
              </a:rPr>
              <a:t>1</a:t>
            </a:r>
            <a:r>
              <a:rPr lang="en-US" altLang="en-US" sz="1200" dirty="0">
                <a:effectLst/>
                <a:latin typeface="+mn-lt"/>
                <a:cs typeface="Times New Roman" pitchFamily="18" charset="0"/>
              </a:rPr>
              <a:t> Case and control distribution by site not significantly different, Chi-Square=7.47, p=0.76</a:t>
            </a:r>
          </a:p>
          <a:p>
            <a:r>
              <a:rPr lang="en-US" altLang="en-US" sz="1200" baseline="30000" dirty="0">
                <a:effectLst/>
                <a:latin typeface="+mn-lt"/>
                <a:cs typeface="Times New Roman" pitchFamily="18" charset="0"/>
              </a:rPr>
              <a:t>2 </a:t>
            </a:r>
            <a:r>
              <a:rPr lang="en-US" altLang="en-US" sz="1200" dirty="0">
                <a:effectLst/>
                <a:latin typeface="+mn-lt"/>
                <a:cs typeface="Times New Roman" pitchFamily="18" charset="0"/>
              </a:rPr>
              <a:t> Two workers </a:t>
            </a:r>
            <a:r>
              <a:rPr lang="en-US" altLang="en-US" sz="1200" dirty="0" smtClean="0">
                <a:latin typeface="+mn-lt"/>
                <a:cs typeface="Times New Roman" pitchFamily="18" charset="0"/>
              </a:rPr>
              <a:t>were not included in the analyses</a:t>
            </a:r>
            <a:r>
              <a:rPr lang="en-US" altLang="en-US" sz="1200" dirty="0" smtClean="0">
                <a:effectLst/>
                <a:latin typeface="+mn-lt"/>
                <a:cs typeface="Times New Roman" pitchFamily="18" charset="0"/>
              </a:rPr>
              <a:t> </a:t>
            </a:r>
            <a:r>
              <a:rPr lang="en-US" altLang="en-US" sz="1200" dirty="0">
                <a:effectLst/>
                <a:latin typeface="+mn-lt"/>
                <a:cs typeface="Times New Roman" pitchFamily="18" charset="0"/>
              </a:rPr>
              <a:t>due to missing data on key </a:t>
            </a:r>
            <a:r>
              <a:rPr lang="en-US" altLang="en-US" sz="1200" dirty="0" smtClean="0">
                <a:effectLst/>
                <a:latin typeface="+mn-lt"/>
                <a:cs typeface="Times New Roman" pitchFamily="18" charset="0"/>
              </a:rPr>
              <a:t>a variable</a:t>
            </a:r>
            <a:r>
              <a:rPr lang="en-US" altLang="en-US" sz="1200" dirty="0">
                <a:effectLst/>
                <a:latin typeface="+mn-lt"/>
                <a:cs typeface="Times New Roman" pitchFamily="18" charset="0"/>
              </a:rPr>
              <a:t>.</a:t>
            </a:r>
            <a:endParaRPr lang="en-US" altLang="en-US" sz="1200" baseline="30000" dirty="0">
              <a:effectLst/>
              <a:latin typeface="+mn-lt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altLang="en-US" b="1" dirty="0" smtClean="0">
                <a:effectLst/>
                <a:latin typeface="+mj-lt"/>
                <a:ea typeface="Arial Unicode MS" pitchFamily="34" charset="-128"/>
                <a:cs typeface="Times New Roman" pitchFamily="18" charset="0"/>
              </a:rPr>
              <a:t>COPD Cases and Controls by DOE 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5699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25420198"/>
              </p:ext>
            </p:extLst>
          </p:nvPr>
        </p:nvGraphicFramePr>
        <p:xfrm>
          <a:off x="1143000" y="990600"/>
          <a:ext cx="7086601" cy="5041888"/>
        </p:xfrm>
        <a:graphic>
          <a:graphicData uri="http://schemas.openxmlformats.org/drawingml/2006/table">
            <a:tbl>
              <a:tblPr firstRow="1" firstCol="1" bandRow="1"/>
              <a:tblGrid>
                <a:gridCol w="4419600"/>
                <a:gridCol w="844079"/>
                <a:gridCol w="911461"/>
                <a:gridCol w="911461"/>
              </a:tblGrid>
              <a:tr h="56132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Trade Group or Job</a:t>
                      </a:r>
                      <a:r>
                        <a:rPr lang="en-US" sz="1600" b="1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Cases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(n=834)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Controls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(n=1243)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Total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(n=2077)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1992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Asbestos Worker or Insulator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62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1992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Boilermaker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1992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Carpenter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77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132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1992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Cement Mason/Brick Mason/Plasterer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1992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Electrician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128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226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354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1992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Elevator Constructor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1992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Ironworker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64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114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1992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Laborer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115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152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267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1992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Machinist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1992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Mechanical Trades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1992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Millwright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1992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Operating Engineer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81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134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1992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Painter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1992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Plumber,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Steamfitter,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Pipefitter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130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330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1992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Roofer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1992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Security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1992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Sheetmetal Worker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82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127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1992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Sprinkler Fitter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1992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Teamster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66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1992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Welder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1992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All Other Construction and Non-Construction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82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148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230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914400" y="5943600"/>
            <a:ext cx="632460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effectLst/>
                <a:latin typeface="Times New Roman"/>
                <a:ea typeface="Times New Roman"/>
              </a:rPr>
              <a:t> </a:t>
            </a:r>
            <a:r>
              <a:rPr lang="en-US" sz="1200" baseline="30000" dirty="0">
                <a:effectLst/>
                <a:latin typeface="Times New Roman"/>
                <a:ea typeface="Times New Roman"/>
              </a:rPr>
              <a:t>1 </a:t>
            </a:r>
            <a:r>
              <a:rPr lang="en-US" sz="1200" dirty="0">
                <a:effectLst/>
                <a:latin typeface="Times New Roman"/>
                <a:ea typeface="Times New Roman"/>
              </a:rPr>
              <a:t>Case and control distribution by trade significantly different, Chi-Square= 33.09, p=0.033</a:t>
            </a:r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34849"/>
            <a:ext cx="8229600" cy="685800"/>
          </a:xfrm>
        </p:spPr>
        <p:txBody>
          <a:bodyPr>
            <a:no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altLang="en-US" sz="4000" b="1" dirty="0">
                <a:solidFill>
                  <a:prstClr val="black"/>
                </a:solidFill>
                <a:ea typeface="+mn-ea"/>
                <a:cs typeface="Times New Roman" pitchFamily="18" charset="0"/>
              </a:rPr>
              <a:t>COPD Cases and Controls by </a:t>
            </a:r>
            <a:r>
              <a:rPr lang="en-US" altLang="en-US" sz="4000" b="1" dirty="0" smtClean="0">
                <a:solidFill>
                  <a:prstClr val="black"/>
                </a:solidFill>
                <a:ea typeface="+mn-ea"/>
                <a:cs typeface="Times New Roman" pitchFamily="18" charset="0"/>
              </a:rPr>
              <a:t>Trade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67814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37814033"/>
              </p:ext>
            </p:extLst>
          </p:nvPr>
        </p:nvGraphicFramePr>
        <p:xfrm>
          <a:off x="1062035" y="1219201"/>
          <a:ext cx="7010400" cy="4627155"/>
        </p:xfrm>
        <a:graphic>
          <a:graphicData uri="http://schemas.openxmlformats.org/drawingml/2006/table">
            <a:tbl>
              <a:tblPr firstRow="1" firstCol="1" bandRow="1"/>
              <a:tblGrid>
                <a:gridCol w="4396671"/>
                <a:gridCol w="255729"/>
                <a:gridCol w="1215996"/>
                <a:gridCol w="1142004"/>
              </a:tblGrid>
              <a:tr h="6733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Characteristic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Cases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(n=834)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Controls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(n=1243)</a:t>
                      </a:r>
                      <a:r>
                        <a:rPr lang="en-US" sz="1800" b="1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8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Mean Age (SE)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62.3 (0.37)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62.7 (0.30)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68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Male Sex (%)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764 (91.6)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1152 (92.7)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8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Non-White race or Hispanic ethnicity (%)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76 (9.1)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118 (9.5)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9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History  of Physician Diagnosed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Respiratory Conditions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(%)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856"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Asthma (N=2076)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192 (23.1)</a:t>
                      </a:r>
                      <a:r>
                        <a:rPr lang="en-US" sz="14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*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114 (9.2)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856"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Chronic Bronchitis (N=2076)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169 (20.3)</a:t>
                      </a:r>
                      <a:r>
                        <a:rPr lang="en-US" sz="14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*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103 (8.3)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856"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Emphysema (N=2076)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185 (22.2)</a:t>
                      </a:r>
                      <a:r>
                        <a:rPr lang="en-US" sz="14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*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49 (3.9)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856"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Pneumonia (N=2076)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242 (29.1)</a:t>
                      </a:r>
                      <a:r>
                        <a:rPr lang="en-US" sz="14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*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241 (19.4)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8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Respiratory Symptoms (%)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856">
                <a:tc>
                  <a:txBody>
                    <a:bodyPr/>
                    <a:lstStyle/>
                    <a:p>
                      <a:pPr marL="24701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Cough (N=2074)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418 (50.1)</a:t>
                      </a:r>
                      <a:r>
                        <a:rPr lang="en-US" sz="14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*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353 (28.4)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856">
                <a:tc>
                  <a:txBody>
                    <a:bodyPr/>
                    <a:lstStyle/>
                    <a:p>
                      <a:pPr marL="24701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Phlegm (N=2074)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393 (47.1)</a:t>
                      </a:r>
                      <a:r>
                        <a:rPr lang="en-US" sz="14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*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337 (27.2)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856">
                <a:tc>
                  <a:txBody>
                    <a:bodyPr/>
                    <a:lstStyle/>
                    <a:p>
                      <a:pPr marL="24701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Shortness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of Breath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(N=2074)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469 (56.3)</a:t>
                      </a:r>
                      <a:r>
                        <a:rPr lang="en-US" sz="14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*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386 (31.1)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856">
                <a:tc>
                  <a:txBody>
                    <a:bodyPr/>
                    <a:lstStyle/>
                    <a:p>
                      <a:pPr marL="1841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Spirometry, Mean (SE)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856">
                <a:tc>
                  <a:txBody>
                    <a:bodyPr/>
                    <a:lstStyle/>
                    <a:p>
                      <a:pPr marL="24701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% Predicted FVC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81.3 (0.70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)</a:t>
                      </a:r>
                      <a:r>
                        <a:rPr lang="en-US" sz="14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*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87.7 (0.46)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856">
                <a:tc>
                  <a:txBody>
                    <a:bodyPr/>
                    <a:lstStyle/>
                    <a:p>
                      <a:pPr marL="24701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% Predicted FEV</a:t>
                      </a:r>
                      <a:r>
                        <a:rPr lang="en-US" sz="1400" baseline="-25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62.9 (0.67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)</a:t>
                      </a:r>
                      <a:r>
                        <a:rPr lang="en-US" sz="14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*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89.7 (0.49)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340">
                <a:tc>
                  <a:txBody>
                    <a:bodyPr/>
                    <a:lstStyle/>
                    <a:p>
                      <a:pPr marL="24701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FEV</a:t>
                      </a:r>
                      <a:r>
                        <a:rPr lang="en-US" sz="140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/FVC Ratio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0.58 (0.003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)</a:t>
                      </a:r>
                      <a:r>
                        <a:rPr lang="en-US" sz="14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*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6830" marR="0" indent="-1143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0.77 (0.002)</a:t>
                      </a:r>
                    </a:p>
                  </a:txBody>
                  <a:tcPr marL="59902" marR="599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8507" name="TextBox 5"/>
          <p:cNvSpPr txBox="1">
            <a:spLocks noChangeArrowheads="1"/>
          </p:cNvSpPr>
          <p:nvPr/>
        </p:nvSpPr>
        <p:spPr bwMode="auto">
          <a:xfrm>
            <a:off x="1143000" y="5943600"/>
            <a:ext cx="4724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200" dirty="0">
                <a:effectLst/>
              </a:rPr>
              <a:t>* Cases and controls significantly </a:t>
            </a:r>
            <a:r>
              <a:rPr lang="en-US" altLang="en-US" sz="1200" dirty="0">
                <a:effectLst/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en-US" altLang="en-US" sz="1200" dirty="0">
                <a:effectLst/>
              </a:rPr>
              <a:t>, p&lt;0.05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783322"/>
          </a:xfrm>
        </p:spPr>
        <p:txBody>
          <a:bodyPr>
            <a:normAutofit/>
          </a:bodyPr>
          <a:lstStyle/>
          <a:p>
            <a:r>
              <a:rPr lang="en-US" altLang="en-US" sz="4000" b="1" dirty="0">
                <a:cs typeface="Times New Roman" pitchFamily="18" charset="0"/>
              </a:rPr>
              <a:t>Characteristics of Cases and </a:t>
            </a:r>
            <a:r>
              <a:rPr lang="en-US" altLang="en-US" sz="4000" b="1" dirty="0" smtClean="0">
                <a:cs typeface="Times New Roman" pitchFamily="18" charset="0"/>
              </a:rPr>
              <a:t>Controls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18015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066801"/>
            <a:ext cx="7772400" cy="25336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This study was funded by the National </a:t>
            </a:r>
            <a:r>
              <a:rPr lang="en-US" dirty="0"/>
              <a:t>Institute for Occupational Safety and </a:t>
            </a:r>
            <a:r>
              <a:rPr lang="en-US" dirty="0" smtClean="0"/>
              <a:t>Health (NIOSH)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Grant Number: 5R01OH009943</a:t>
            </a:r>
          </a:p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PI: John M. Dement</a:t>
            </a:r>
          </a:p>
        </p:txBody>
      </p:sp>
    </p:spTree>
    <p:extLst>
      <p:ext uri="{BB962C8B-B14F-4D97-AF65-F5344CB8AC3E}">
        <p14:creationId xmlns:p14="http://schemas.microsoft.com/office/powerpoint/2010/main" xmlns="" val="206413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78106036"/>
              </p:ext>
            </p:extLst>
          </p:nvPr>
        </p:nvGraphicFramePr>
        <p:xfrm>
          <a:off x="1295400" y="1143000"/>
          <a:ext cx="6629400" cy="4648207"/>
        </p:xfrm>
        <a:graphic>
          <a:graphicData uri="http://schemas.openxmlformats.org/drawingml/2006/table">
            <a:tbl>
              <a:tblPr/>
              <a:tblGrid>
                <a:gridCol w="4157663"/>
                <a:gridCol w="241300"/>
                <a:gridCol w="1150937"/>
                <a:gridCol w="1079500"/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Characteristic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Cases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(n=834)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Controls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(n=1243)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Chest X-ray B-Reader Prevalence (%) (N=2057)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>
                      <a:lvl1pPr indent="157163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1571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Pleural Changes Only </a:t>
                      </a:r>
                    </a:p>
                  </a:txBody>
                  <a:tcPr marL="59902" marR="5990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120 (14.6)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179 (14.5)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>
                      <a:lvl1pPr indent="157163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1571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Parenchymal Changes Only (Profusion ≥ 1/0)</a:t>
                      </a:r>
                    </a:p>
                  </a:txBody>
                  <a:tcPr marL="59902" marR="5990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20 (2.4)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23 (1.9)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>
                      <a:lvl1pPr indent="157163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1571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Both Pleural and Parenchymal</a:t>
                      </a:r>
                    </a:p>
                  </a:txBody>
                  <a:tcPr marL="59902" marR="5990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23 (2.8)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28 (2.3)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History of hypertension (%) (N=2076)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262 (31.5)</a:t>
                      </a:r>
                      <a:r>
                        <a:rPr kumimoji="0" lang="en-US" alt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*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331 (26.6)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History of congestive heart disease (%) (N=2074)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27 (2.8)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23 (2.1)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History of severe childhood pneumonia (%)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31 (3.7)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47 (3.8)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Smoking Status (%)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>
                      <a:lvl1pPr marL="22860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Current Smoker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236 (28.3)</a:t>
                      </a:r>
                      <a:r>
                        <a:rPr kumimoji="0" lang="en-US" alt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**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138 (11.1)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>
                      <a:lvl1pPr marL="22860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Past Smoker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462 (55.4)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632 (50.8)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>
                      <a:lvl1pPr marL="22860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Never Smoker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136 (16.3)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473 (38.1)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Mean Cigarette pack-years  (SE)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31.3 (0.88)</a:t>
                      </a:r>
                      <a:r>
                        <a:rPr kumimoji="0" lang="en-US" alt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*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15.6 (0.56)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Mean Body Mass Index (SE)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29.2 (0.20)</a:t>
                      </a:r>
                      <a:r>
                        <a:rPr kumimoji="0" lang="en-US" alt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*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30.5 (0.15)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Family history of COPD (%)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212 (25.4)</a:t>
                      </a:r>
                      <a:r>
                        <a:rPr kumimoji="0" lang="en-US" alt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*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defRPr sz="23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itchFamily="34" charset="0"/>
                        <a:defRPr sz="21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7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Lucida Sans Unicode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230 (15.5)</a:t>
                      </a:r>
                    </a:p>
                  </a:txBody>
                  <a:tcPr marL="59902" marR="5990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0" y="5867400"/>
            <a:ext cx="47244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200" dirty="0">
                <a:effectLst/>
              </a:rPr>
              <a:t>Cases and controls significantly different, p&lt;0.05</a:t>
            </a:r>
          </a:p>
          <a:p>
            <a:pPr>
              <a:defRPr/>
            </a:pPr>
            <a:r>
              <a:rPr lang="en-US" sz="1200" dirty="0">
                <a:effectLst/>
              </a:rPr>
              <a:t>** Chi square overall measure of association across categories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2435" y="228600"/>
            <a:ext cx="8229600" cy="914400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en-US" altLang="en-US" sz="4000" b="1" dirty="0">
                <a:solidFill>
                  <a:prstClr val="black"/>
                </a:solidFill>
                <a:ea typeface="+mn-ea"/>
                <a:cs typeface="Times New Roman" pitchFamily="18" charset="0"/>
              </a:rPr>
              <a:t>Characteristics of Cases and </a:t>
            </a:r>
            <a:r>
              <a:rPr lang="en-US" altLang="en-US" sz="4000" b="1" dirty="0" smtClean="0">
                <a:solidFill>
                  <a:prstClr val="black"/>
                </a:solidFill>
                <a:ea typeface="+mn-ea"/>
                <a:cs typeface="Times New Roman" pitchFamily="18" charset="0"/>
              </a:rPr>
              <a:t>Controls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06905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Study Results – Overall Associations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Logistic regression models adjusted for age, gender, race/ethnicity, smoking, BMI, and having a blood relative with COPD.</a:t>
            </a:r>
          </a:p>
          <a:p>
            <a:r>
              <a:rPr lang="en-US" dirty="0" smtClean="0"/>
              <a:t>Smoking was a strong risk factor for COPD.</a:t>
            </a:r>
          </a:p>
          <a:p>
            <a:r>
              <a:rPr lang="en-US" dirty="0" smtClean="0"/>
              <a:t>Exposures to the 13 of the 15 materials previously reported to cause COPD, and all VGDF combined, were significantly associated with COPD.</a:t>
            </a:r>
          </a:p>
          <a:p>
            <a:pPr lvl="1"/>
            <a:r>
              <a:rPr lang="en-US" dirty="0" smtClean="0"/>
              <a:t>Exposures to man-made mineral fibers and paint-related aerosols did not reach statistical significance.</a:t>
            </a:r>
          </a:p>
          <a:p>
            <a:r>
              <a:rPr lang="en-US" dirty="0" smtClean="0"/>
              <a:t>Workers who entered construction work after 1980 continued to experience increased COPD risk related to the exposures evaluated.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62457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4000" b="1" dirty="0"/>
              <a:t>COPD Odds-Ratios </a:t>
            </a:r>
            <a:r>
              <a:rPr lang="en-US" sz="4000" b="1" dirty="0" smtClean="0"/>
              <a:t>Exposure </a:t>
            </a:r>
            <a:r>
              <a:rPr lang="en-US" sz="4000" b="1" dirty="0"/>
              <a:t>Index</a:t>
            </a:r>
            <a:endParaRPr lang="en-US" sz="4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57811477"/>
              </p:ext>
            </p:extLst>
          </p:nvPr>
        </p:nvGraphicFramePr>
        <p:xfrm>
          <a:off x="1028700" y="1219200"/>
          <a:ext cx="7086600" cy="4552595"/>
        </p:xfrm>
        <a:graphic>
          <a:graphicData uri="http://schemas.openxmlformats.org/drawingml/2006/table">
            <a:tbl>
              <a:tblPr firstRow="1" firstCol="1" bandRow="1"/>
              <a:tblGrid>
                <a:gridCol w="3810000"/>
                <a:gridCol w="804551"/>
                <a:gridCol w="871849"/>
                <a:gridCol w="838200"/>
                <a:gridCol w="762000"/>
              </a:tblGrid>
              <a:tr h="278501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Cumulative Exposure Index</a:t>
                      </a:r>
                      <a:endParaRPr lang="en-US" sz="16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Odds-Ratio (95% CI) </a:t>
                      </a:r>
                      <a:endParaRPr lang="en-US" sz="1600" b="1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by 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Fraction of Upper 95</a:t>
                      </a:r>
                      <a:r>
                        <a:rPr lang="en-US" sz="1600" b="1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th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  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Percentile</a:t>
                      </a: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5400"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0.25</a:t>
                      </a: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0.50</a:t>
                      </a: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0.75</a:t>
                      </a: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1.00</a:t>
                      </a: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</a:tr>
              <a:tr h="2413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Asbestos</a:t>
                      </a:r>
                      <a:endParaRPr lang="en-US" sz="13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1.15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1.31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1.50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1.72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</a:tr>
              <a:tr h="2413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Silica</a:t>
                      </a:r>
                      <a:endParaRPr lang="en-US" sz="13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9540" algn="l"/>
                        </a:tabLs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1.21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1.46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1.77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2.13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</a:tr>
              <a:tr h="2413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Cement Dust</a:t>
                      </a:r>
                      <a:endParaRPr lang="en-US" sz="13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1.16 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1.31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1.51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1.73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</a:tr>
              <a:tr h="2413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Man-Made-Mineral-Fibers</a:t>
                      </a:r>
                      <a:endParaRPr lang="en-US" sz="13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>
                        <a:alpha val="3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1.06 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>
                        <a:alpha val="3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1.13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>
                        <a:alpha val="3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1.20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>
                        <a:alpha val="3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1.28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>
                        <a:alpha val="39000"/>
                      </a:srgbClr>
                    </a:solidFill>
                  </a:tcPr>
                </a:tc>
              </a:tr>
              <a:tr h="2413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Engine Exhausts</a:t>
                      </a:r>
                      <a:endParaRPr lang="en-US" sz="13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1.15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1.33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1.53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1.76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</a:tr>
              <a:tr h="2413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Acids and </a:t>
                      </a:r>
                      <a:r>
                        <a:rPr lang="en-US" sz="13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Caustics</a:t>
                      </a:r>
                      <a:endParaRPr lang="en-US" sz="13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alpha val="4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1.46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alpha val="4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1.49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alpha val="4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1.51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alpha val="4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1.54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alpha val="44000"/>
                      </a:schemeClr>
                    </a:solidFill>
                  </a:tcPr>
                </a:tc>
              </a:tr>
              <a:tr h="2413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Welding, Thermal Cutting, Soldering, Brazing</a:t>
                      </a:r>
                      <a:endParaRPr lang="en-US" sz="13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1.11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1.23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1.36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1.50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</a:tr>
              <a:tr h="2413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+mn-lt"/>
                          <a:ea typeface="Times New Roman"/>
                        </a:rPr>
                        <a:t>Metal Cutting, Grinding, and Machining Aerosol</a:t>
                      </a:r>
                      <a:endParaRPr lang="en-US" sz="13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1.09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1.20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1.31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1.43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</a:tr>
              <a:tr h="2413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+mn-lt"/>
                          <a:ea typeface="Times New Roman"/>
                        </a:rPr>
                        <a:t>Paint-Related Aerosols</a:t>
                      </a:r>
                      <a:endParaRPr lang="en-US" sz="13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1.05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1.10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1.15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1.21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>
                        <a:alpha val="48000"/>
                      </a:srgbClr>
                    </a:solidFill>
                  </a:tcPr>
                </a:tc>
              </a:tr>
              <a:tr h="2413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Isocyanates</a:t>
                      </a:r>
                      <a:endParaRPr lang="en-US" sz="13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1.09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1.22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1.36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1.52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</a:tr>
              <a:tr h="2413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Organic Solvents</a:t>
                      </a:r>
                      <a:endParaRPr lang="en-US" sz="13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1.16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1.34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1.55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1.80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</a:tr>
              <a:tr h="2413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Wood </a:t>
                      </a:r>
                      <a:r>
                        <a:rPr lang="en-US" sz="13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Dust</a:t>
                      </a:r>
                      <a:endParaRPr lang="en-US" sz="13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1.36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1.46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1.36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1.17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alpha val="47000"/>
                      </a:schemeClr>
                    </a:solidFill>
                  </a:tcPr>
                </a:tc>
              </a:tr>
              <a:tr h="2413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Molds and Spores</a:t>
                      </a:r>
                      <a:endParaRPr lang="en-US" sz="13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1.12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1.25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1.40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1.57 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</a:tr>
              <a:tr h="2413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+mn-lt"/>
                          <a:ea typeface="Times New Roman"/>
                        </a:rPr>
                        <a:t>Particulates not otherwise regulated (PNOR)</a:t>
                      </a:r>
                      <a:endParaRPr lang="en-US" sz="13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1.21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5740" algn="l"/>
                        </a:tabLs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1.47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5740" algn="l"/>
                        </a:tabLs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1.78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5740" algn="l"/>
                        </a:tabLs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2.15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</a:tr>
              <a:tr h="2413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All </a:t>
                      </a:r>
                      <a:r>
                        <a:rPr lang="en-US" sz="13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VGDF</a:t>
                      </a:r>
                      <a:endParaRPr lang="en-US" sz="13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1.19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1.42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1.70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2.03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16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9600" y="5867399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Logistic regression model adjusted for age, gender, race/ethnicity, smoking status (Current, Past, Never), cigarette pack-years, family history of COPD, and BMI.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880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Occupational Attributable COPD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Overall, 18% (95% CI=2-24%) was attributable to occupational VGDF exposures.</a:t>
            </a:r>
          </a:p>
          <a:p>
            <a:r>
              <a:rPr lang="en-US" dirty="0" smtClean="0"/>
              <a:t>Among never smokers 32% (95% CI=6-42%) was attributable to occupational VGDF exposures.</a:t>
            </a:r>
          </a:p>
          <a:p>
            <a:r>
              <a:rPr lang="en-US" dirty="0" smtClean="0"/>
              <a:t>Cigarette smoking and occupational exposures were approximately additive.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7633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Conclusions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Construction workers are at significantly increased risk of COPD.</a:t>
            </a:r>
          </a:p>
          <a:p>
            <a:r>
              <a:rPr lang="en-US" dirty="0" smtClean="0"/>
              <a:t>Workers employed after 1980 continue to be at risk.</a:t>
            </a:r>
          </a:p>
          <a:p>
            <a:r>
              <a:rPr lang="en-US" dirty="0" smtClean="0"/>
              <a:t>Construction exposures are complex and COPD risk is strongly related to exposure to all </a:t>
            </a:r>
            <a:r>
              <a:rPr lang="en-US" u="sng" dirty="0" smtClean="0"/>
              <a:t>VGDF combined.</a:t>
            </a:r>
          </a:p>
          <a:p>
            <a:r>
              <a:rPr lang="en-US" dirty="0" smtClean="0"/>
              <a:t>18% of COPD cases overall and 32% among never smokers is attributable to VGDF exposures.</a:t>
            </a:r>
          </a:p>
          <a:p>
            <a:r>
              <a:rPr lang="en-US" dirty="0"/>
              <a:t>Regulatory approaches need to consider combined effects of all VGDF exposures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Exposures to PNOR, while correlated with other exposures, increase the risk of COPD.</a:t>
            </a:r>
          </a:p>
          <a:p>
            <a:r>
              <a:rPr lang="en-US" dirty="0" smtClean="0"/>
              <a:t>Current regulatory standards in the US for respirable PNOR (5 mg/m</a:t>
            </a:r>
            <a:r>
              <a:rPr lang="en-US" baseline="30000" dirty="0" smtClean="0"/>
              <a:t>3</a:t>
            </a:r>
            <a:r>
              <a:rPr lang="en-US" dirty="0" smtClean="0"/>
              <a:t>) may not be sufficient to prevent COPD.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6356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Publication Availability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This study is published in the American Journal of Industrial Medicine and is available as an open access (free) publication.</a:t>
            </a:r>
          </a:p>
          <a:p>
            <a:pPr marL="400050" lvl="1" indent="0">
              <a:buNone/>
            </a:pPr>
            <a:r>
              <a:rPr lang="en-US" sz="2600" dirty="0"/>
              <a:t>Dement J, Welch L, </a:t>
            </a:r>
            <a:r>
              <a:rPr lang="en-US" sz="2600" dirty="0" err="1"/>
              <a:t>Ringen</a:t>
            </a:r>
            <a:r>
              <a:rPr lang="en-US" sz="2600" dirty="0"/>
              <a:t> K, Quinn P, Chen A, Haas S. 2015. A case-control study of airways obstruction among construction workers. Am J </a:t>
            </a:r>
            <a:r>
              <a:rPr lang="en-US" sz="2600" dirty="0" err="1"/>
              <a:t>Ind</a:t>
            </a:r>
            <a:r>
              <a:rPr lang="en-US" sz="2600" dirty="0"/>
              <a:t> </a:t>
            </a:r>
            <a:r>
              <a:rPr lang="en-US" sz="2600" dirty="0" smtClean="0"/>
              <a:t>Med. 58:1083-1097. </a:t>
            </a:r>
          </a:p>
          <a:p>
            <a:pPr marL="400050" lvl="1" indent="0">
              <a:buNone/>
            </a:pPr>
            <a:endParaRPr lang="en-US" sz="2400" dirty="0" smtClean="0">
              <a:solidFill>
                <a:schemeClr val="accent1"/>
              </a:solidFill>
            </a:endParaRPr>
          </a:p>
          <a:p>
            <a:pPr marL="400050" lvl="1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http://onlinelibrary.wiley.com/doi/10.1002/ajim.22495/epdf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091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Acknowledgements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We greatly appreciate the many individuals who contributed to this study.</a:t>
            </a:r>
          </a:p>
          <a:p>
            <a:r>
              <a:rPr lang="en-US" dirty="0" smtClean="0"/>
              <a:t>Participants who gave of their time to further knowledge of COPD and causes.</a:t>
            </a:r>
          </a:p>
          <a:p>
            <a:r>
              <a:rPr lang="en-US" dirty="0"/>
              <a:t>Our interviewers Ron Bush, Andy Noel, Johnny Ballinger, and Dan </a:t>
            </a:r>
            <a:r>
              <a:rPr lang="en-US" dirty="0" err="1" smtClean="0"/>
              <a:t>Obray</a:t>
            </a:r>
            <a:r>
              <a:rPr lang="en-US" dirty="0" smtClean="0"/>
              <a:t>.</a:t>
            </a:r>
          </a:p>
          <a:p>
            <a:r>
              <a:rPr lang="en-US" dirty="0"/>
              <a:t>Drs. Carol Rice and Robert Herrick for their assistance with the exposure intensity </a:t>
            </a:r>
            <a:r>
              <a:rPr lang="en-US" dirty="0" smtClean="0"/>
              <a:t>scoring.</a:t>
            </a:r>
          </a:p>
          <a:p>
            <a:r>
              <a:rPr lang="en-US" dirty="0"/>
              <a:t>Patricia Worthington (DOE) and Mary Fields (DOE) for their support of this </a:t>
            </a:r>
            <a:r>
              <a:rPr lang="en-US" dirty="0" smtClean="0"/>
              <a:t>project.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1399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Presentation Overview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COPD and Risk </a:t>
            </a:r>
            <a:r>
              <a:rPr lang="en-US" dirty="0"/>
              <a:t>F</a:t>
            </a:r>
            <a:r>
              <a:rPr lang="en-US" dirty="0" smtClean="0"/>
              <a:t>actors</a:t>
            </a:r>
          </a:p>
          <a:p>
            <a:r>
              <a:rPr lang="en-US" dirty="0" smtClean="0"/>
              <a:t>Present Research Design &amp; Methods</a:t>
            </a:r>
          </a:p>
          <a:p>
            <a:r>
              <a:rPr lang="en-US" dirty="0" smtClean="0"/>
              <a:t>Review Study Results</a:t>
            </a:r>
          </a:p>
          <a:p>
            <a:r>
              <a:rPr lang="en-US" dirty="0" smtClean="0"/>
              <a:t>Discuss Implications for Prevention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042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COPD vs. ASTHMA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b="1" dirty="0"/>
              <a:t>Asthma</a:t>
            </a:r>
          </a:p>
          <a:p>
            <a:pPr lvl="1"/>
            <a:r>
              <a:rPr lang="en-US" sz="2000" dirty="0" smtClean="0"/>
              <a:t>Drop in </a:t>
            </a:r>
            <a:r>
              <a:rPr lang="en-US" sz="2000" dirty="0"/>
              <a:t>airflow </a:t>
            </a:r>
            <a:r>
              <a:rPr lang="en-US" sz="2000" dirty="0" smtClean="0"/>
              <a:t>that reverses with inhalers</a:t>
            </a:r>
            <a:endParaRPr lang="en-US" sz="2000" dirty="0"/>
          </a:p>
          <a:p>
            <a:pPr lvl="1"/>
            <a:r>
              <a:rPr lang="en-US" sz="2000" dirty="0"/>
              <a:t>Onset early in life, often childhood</a:t>
            </a:r>
          </a:p>
          <a:p>
            <a:pPr lvl="1"/>
            <a:r>
              <a:rPr lang="en-US" sz="2000" dirty="0"/>
              <a:t>Accompanied by allergies, rhinitis</a:t>
            </a:r>
          </a:p>
          <a:p>
            <a:pPr lvl="1"/>
            <a:r>
              <a:rPr lang="en-US" sz="2000" dirty="0"/>
              <a:t>May be </a:t>
            </a:r>
            <a:r>
              <a:rPr lang="en-US" sz="2000" dirty="0" smtClean="0"/>
              <a:t>without any symptoms </a:t>
            </a:r>
            <a:r>
              <a:rPr lang="en-US" sz="2000" dirty="0"/>
              <a:t>between attacks</a:t>
            </a: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19866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400" b="1" dirty="0"/>
              <a:t>COPD</a:t>
            </a:r>
          </a:p>
          <a:p>
            <a:pPr lvl="1"/>
            <a:r>
              <a:rPr lang="en-US" sz="2000" dirty="0"/>
              <a:t>Drop in airflow that </a:t>
            </a:r>
            <a:r>
              <a:rPr lang="en-US" sz="2000" dirty="0" smtClean="0"/>
              <a:t>does not reverse </a:t>
            </a:r>
            <a:r>
              <a:rPr lang="en-US" sz="2000" dirty="0"/>
              <a:t>with inhalers</a:t>
            </a:r>
          </a:p>
          <a:p>
            <a:pPr lvl="1"/>
            <a:r>
              <a:rPr lang="en-US" sz="2000" dirty="0" smtClean="0"/>
              <a:t>Onset </a:t>
            </a:r>
            <a:r>
              <a:rPr lang="en-US" sz="2000" dirty="0"/>
              <a:t>in midlife, typically after age 50</a:t>
            </a:r>
          </a:p>
          <a:p>
            <a:pPr lvl="1"/>
            <a:r>
              <a:rPr lang="en-US" sz="2000" dirty="0"/>
              <a:t>Strongly linked to smoking history</a:t>
            </a:r>
          </a:p>
          <a:p>
            <a:pPr lvl="1"/>
            <a:r>
              <a:rPr lang="en-US" sz="2000" dirty="0"/>
              <a:t>Symptoms </a:t>
            </a:r>
            <a:r>
              <a:rPr lang="en-US" sz="2000" dirty="0" smtClean="0"/>
              <a:t>are persistent:</a:t>
            </a:r>
          </a:p>
          <a:p>
            <a:pPr lvl="2"/>
            <a:r>
              <a:rPr lang="en-US" sz="1600" dirty="0" smtClean="0"/>
              <a:t>chronic cough</a:t>
            </a:r>
          </a:p>
          <a:p>
            <a:pPr lvl="2"/>
            <a:r>
              <a:rPr lang="en-US" sz="1600" dirty="0" smtClean="0"/>
              <a:t>sputum production</a:t>
            </a:r>
            <a:endParaRPr lang="en-US" sz="1600" dirty="0"/>
          </a:p>
          <a:p>
            <a:pPr lvl="2"/>
            <a:r>
              <a:rPr lang="en-US" sz="1600" dirty="0" smtClean="0"/>
              <a:t>shortness of breath.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413716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Clinical COPD Diagnosis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Symptoms:</a:t>
            </a:r>
          </a:p>
          <a:p>
            <a:pPr lvl="1"/>
            <a:r>
              <a:rPr lang="en-US" dirty="0"/>
              <a:t>Chronic cough, sputum production, </a:t>
            </a:r>
            <a:r>
              <a:rPr lang="en-US" dirty="0" smtClean="0"/>
              <a:t>shortness of breath </a:t>
            </a:r>
            <a:r>
              <a:rPr lang="en-US" dirty="0"/>
              <a:t>on exertion.</a:t>
            </a:r>
          </a:p>
          <a:p>
            <a:r>
              <a:rPr lang="en-US" dirty="0" smtClean="0"/>
              <a:t>Spirometry (Lung Function):</a:t>
            </a:r>
            <a:endParaRPr lang="en-US" dirty="0"/>
          </a:p>
          <a:p>
            <a:pPr lvl="1"/>
            <a:r>
              <a:rPr lang="en-US" dirty="0"/>
              <a:t>Post </a:t>
            </a:r>
            <a:r>
              <a:rPr lang="en-US" dirty="0" smtClean="0"/>
              <a:t>bronchodilator </a:t>
            </a:r>
            <a:r>
              <a:rPr lang="en-US" dirty="0"/>
              <a:t>FEV</a:t>
            </a:r>
            <a:r>
              <a:rPr lang="en-US" baseline="-25000" dirty="0"/>
              <a:t>1 </a:t>
            </a:r>
            <a:r>
              <a:rPr lang="en-US" dirty="0"/>
              <a:t>&lt; 80% predicted.				</a:t>
            </a:r>
            <a:r>
              <a:rPr lang="en-US" dirty="0">
                <a:solidFill>
                  <a:schemeClr val="accent2"/>
                </a:solidFill>
              </a:rPr>
              <a:t>and</a:t>
            </a:r>
          </a:p>
          <a:p>
            <a:pPr lvl="1"/>
            <a:r>
              <a:rPr lang="en-US" dirty="0"/>
              <a:t> FEV</a:t>
            </a:r>
            <a:r>
              <a:rPr lang="en-US" baseline="-25000" dirty="0"/>
              <a:t>1</a:t>
            </a:r>
            <a:r>
              <a:rPr lang="en-US" dirty="0"/>
              <a:t>/FVC ratio &lt;0.70.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(FEV</a:t>
            </a:r>
            <a:r>
              <a:rPr lang="en-US" baseline="-25000" dirty="0" smtClean="0"/>
              <a:t>1</a:t>
            </a:r>
            <a:r>
              <a:rPr lang="en-US" dirty="0" smtClean="0"/>
              <a:t> is a measure of air flow on lung function testing, FVC </a:t>
            </a:r>
            <a:r>
              <a:rPr lang="en-US" dirty="0"/>
              <a:t>is a measure of </a:t>
            </a:r>
            <a:r>
              <a:rPr lang="en-US" dirty="0" smtClean="0"/>
              <a:t>lung volume)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3782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COPD Disease </a:t>
            </a:r>
            <a:r>
              <a:rPr lang="en-US" b="1" dirty="0" smtClean="0"/>
              <a:t>in US </a:t>
            </a:r>
            <a:endParaRPr lang="en-US" b="1" dirty="0"/>
          </a:p>
        </p:txBody>
      </p:sp>
      <p:sp>
        <p:nvSpPr>
          <p:cNvPr id="2017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13 </a:t>
            </a:r>
            <a:r>
              <a:rPr lang="en-US" sz="2800" dirty="0"/>
              <a:t>million people in U.S. have diagnosed </a:t>
            </a:r>
            <a:r>
              <a:rPr lang="en-US" sz="2800" dirty="0" smtClean="0"/>
              <a:t>COPD. 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&gt;133,000 </a:t>
            </a:r>
            <a:r>
              <a:rPr lang="en-US" sz="2800" dirty="0"/>
              <a:t>U.S. deaths due to COPD in </a:t>
            </a:r>
            <a:r>
              <a:rPr lang="en-US" sz="2800" dirty="0" smtClean="0"/>
              <a:t>2010. Third </a:t>
            </a:r>
            <a:r>
              <a:rPr lang="en-US" sz="2800" dirty="0"/>
              <a:t>leading cause of death in </a:t>
            </a:r>
            <a:r>
              <a:rPr lang="en-US" sz="2800" dirty="0" smtClean="0"/>
              <a:t>U.S.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COPD </a:t>
            </a:r>
            <a:r>
              <a:rPr lang="en-US" sz="2800" dirty="0" smtClean="0"/>
              <a:t>costs ~ $37.2 billion </a:t>
            </a:r>
            <a:r>
              <a:rPr lang="en-US" sz="2800" dirty="0"/>
              <a:t>in 2004.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$20.9 billion in health care expenditures.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$7.4 billion indirect morbidity costs.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$8.9 billion indirect mortality costs.</a:t>
            </a:r>
          </a:p>
        </p:txBody>
      </p:sp>
    </p:spTree>
    <p:extLst>
      <p:ext uri="{BB962C8B-B14F-4D97-AF65-F5344CB8AC3E}">
        <p14:creationId xmlns:p14="http://schemas.microsoft.com/office/powerpoint/2010/main" xmlns="" val="311664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b="1" dirty="0"/>
              <a:t>COPD Risk Factors</a:t>
            </a:r>
          </a:p>
        </p:txBody>
      </p:sp>
      <p:sp>
        <p:nvSpPr>
          <p:cNvPr id="202758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8034338" cy="4953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Hereditary deficiency in α</a:t>
            </a:r>
            <a:r>
              <a:rPr lang="en-US" sz="2800" baseline="-25000" dirty="0"/>
              <a:t>1</a:t>
            </a:r>
            <a:r>
              <a:rPr lang="en-US" sz="2800" dirty="0"/>
              <a:t>-antitrypsin (</a:t>
            </a:r>
            <a:r>
              <a:rPr lang="en-US" sz="2800" dirty="0" smtClean="0"/>
              <a:t>ATT), a protein </a:t>
            </a:r>
            <a:r>
              <a:rPr lang="en-US" sz="2800" dirty="0"/>
              <a:t>made in the </a:t>
            </a:r>
            <a:r>
              <a:rPr lang="en-US" sz="2800" dirty="0" smtClean="0"/>
              <a:t>liver.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Less </a:t>
            </a:r>
            <a:r>
              <a:rPr lang="en-US" sz="2400" dirty="0"/>
              <a:t>than 1% of COPD patients have </a:t>
            </a:r>
            <a:r>
              <a:rPr lang="en-US" sz="2400" dirty="0" smtClean="0"/>
              <a:t>an ATT </a:t>
            </a:r>
            <a:r>
              <a:rPr lang="en-US" sz="2400" dirty="0"/>
              <a:t>deficiency, so </a:t>
            </a:r>
            <a:r>
              <a:rPr lang="en-US" sz="2400" dirty="0" smtClean="0"/>
              <a:t>the population attributable risk (PAR) </a:t>
            </a:r>
            <a:r>
              <a:rPr lang="en-US" sz="2400" dirty="0"/>
              <a:t>&lt;1%.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Cigarette </a:t>
            </a:r>
            <a:r>
              <a:rPr lang="en-US" sz="2800" dirty="0" smtClean="0"/>
              <a:t>Smoking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80</a:t>
            </a:r>
            <a:r>
              <a:rPr lang="en-US" sz="2400" dirty="0"/>
              <a:t>-90% </a:t>
            </a:r>
            <a:r>
              <a:rPr lang="en-US" sz="2400" dirty="0" smtClean="0"/>
              <a:t>of COPD cases caused by smoking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Only 15-20% of smokers develop COPD and 10% of COPD deaths occur in lifetime non-smokers.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Occupational </a:t>
            </a:r>
            <a:r>
              <a:rPr lang="en-US" sz="2800" dirty="0" smtClean="0"/>
              <a:t>Exposures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15-30% of COPD cases are estimated caused by occupational exposures overall.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Among never smokers, up to 50% of COPD cases estimated to be caused by occupational exposures.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40504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Occupational Exposures and COPD Risk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8034338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General exposure </a:t>
            </a:r>
            <a:r>
              <a:rPr lang="en-US" sz="2800" dirty="0"/>
              <a:t>to ‘vapors, gases, dusts, and </a:t>
            </a:r>
            <a:r>
              <a:rPr lang="en-US" sz="2800" dirty="0" smtClean="0"/>
              <a:t>fumes’ </a:t>
            </a:r>
            <a:r>
              <a:rPr lang="en-US" sz="2800" dirty="0"/>
              <a:t>(</a:t>
            </a:r>
            <a:r>
              <a:rPr lang="en-US" sz="2800" b="1" dirty="0"/>
              <a:t>VGDF</a:t>
            </a:r>
            <a:r>
              <a:rPr lang="en-US" sz="2800" dirty="0" smtClean="0"/>
              <a:t>)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Specific </a:t>
            </a:r>
            <a:r>
              <a:rPr lang="en-US" sz="2800" dirty="0" smtClean="0"/>
              <a:t>exposures known to cause COPD: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Coal dust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Welding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Silica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Diesel exhausts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Cement dust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Spray painting with </a:t>
            </a:r>
            <a:r>
              <a:rPr lang="en-US" sz="2400" dirty="0" err="1"/>
              <a:t>isocyanate</a:t>
            </a:r>
            <a:r>
              <a:rPr lang="en-US" sz="2400" dirty="0"/>
              <a:t>-based paints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Wood dust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Cadmium</a:t>
            </a:r>
          </a:p>
        </p:txBody>
      </p:sp>
    </p:spTree>
    <p:extLst>
      <p:ext uri="{BB962C8B-B14F-4D97-AF65-F5344CB8AC3E}">
        <p14:creationId xmlns:p14="http://schemas.microsoft.com/office/powerpoint/2010/main" xmlns="" val="290493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b="1" dirty="0" smtClean="0"/>
              <a:t>Case-Control Study Design</a:t>
            </a:r>
            <a:endParaRPr lang="en-US" b="1" dirty="0"/>
          </a:p>
        </p:txBody>
      </p:sp>
      <p:sp>
        <p:nvSpPr>
          <p:cNvPr id="5" name="Rounded Rectangle 4"/>
          <p:cNvSpPr/>
          <p:nvPr/>
        </p:nvSpPr>
        <p:spPr>
          <a:xfrm>
            <a:off x="7086600" y="2743200"/>
            <a:ext cx="182880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BTMed</a:t>
            </a:r>
            <a:r>
              <a:rPr lang="en-US" dirty="0" smtClean="0"/>
              <a:t> Participants with Acceptable Spirometry</a:t>
            </a:r>
          </a:p>
          <a:p>
            <a:pPr algn="ctr"/>
            <a:r>
              <a:rPr lang="en-US" dirty="0" smtClean="0"/>
              <a:t>(N=10,122) 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029200" y="1371600"/>
            <a:ext cx="1524000" cy="13716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COPD Cases (N=1,629)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049398" y="4339727"/>
            <a:ext cx="1524000" cy="13716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Controls without COPD</a:t>
            </a:r>
          </a:p>
          <a:p>
            <a:pPr algn="ctr"/>
            <a:r>
              <a:rPr lang="en-US" dirty="0" smtClean="0"/>
              <a:t>(N=2,129)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2587587" y="1524000"/>
            <a:ext cx="1905000" cy="1066800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Telephone Questionnaire</a:t>
            </a:r>
          </a:p>
          <a:p>
            <a:pPr algn="ctr"/>
            <a:r>
              <a:rPr lang="en-US" dirty="0" smtClean="0"/>
              <a:t>(N=834)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593096" y="4492127"/>
            <a:ext cx="1905000" cy="1066800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Telephone Questionnaire</a:t>
            </a:r>
          </a:p>
          <a:p>
            <a:pPr algn="ctr"/>
            <a:r>
              <a:rPr lang="en-US" dirty="0" smtClean="0"/>
              <a:t>(N=1,245)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228600" y="2743200"/>
            <a:ext cx="1905000" cy="1596527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Lifetime Exposure Assessments</a:t>
            </a:r>
          </a:p>
          <a:p>
            <a:pPr algn="ctr"/>
            <a:r>
              <a:rPr lang="en-US" dirty="0" smtClean="0"/>
              <a:t>(N=2,077)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990600" y="6019800"/>
            <a:ext cx="7010400" cy="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86200" y="60198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Time</a:t>
            </a:r>
          </a:p>
        </p:txBody>
      </p:sp>
      <p:cxnSp>
        <p:nvCxnSpPr>
          <p:cNvPr id="18" name="Straight Connector 17"/>
          <p:cNvCxnSpPr>
            <a:stCxn id="6" idx="3"/>
            <a:endCxn id="5" idx="1"/>
          </p:cNvCxnSpPr>
          <p:nvPr/>
        </p:nvCxnSpPr>
        <p:spPr>
          <a:xfrm>
            <a:off x="6553200" y="2057400"/>
            <a:ext cx="533400" cy="1447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3"/>
            <a:endCxn id="5" idx="1"/>
          </p:cNvCxnSpPr>
          <p:nvPr/>
        </p:nvCxnSpPr>
        <p:spPr>
          <a:xfrm flipV="1">
            <a:off x="6573398" y="3505200"/>
            <a:ext cx="513202" cy="152032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9" idx="3"/>
            <a:endCxn id="6" idx="1"/>
          </p:cNvCxnSpPr>
          <p:nvPr/>
        </p:nvCxnSpPr>
        <p:spPr>
          <a:xfrm>
            <a:off x="4492587" y="2057400"/>
            <a:ext cx="53661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0" idx="3"/>
            <a:endCxn id="7" idx="1"/>
          </p:cNvCxnSpPr>
          <p:nvPr/>
        </p:nvCxnSpPr>
        <p:spPr>
          <a:xfrm>
            <a:off x="4498096" y="5025527"/>
            <a:ext cx="55130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9" idx="1"/>
          </p:cNvCxnSpPr>
          <p:nvPr/>
        </p:nvCxnSpPr>
        <p:spPr>
          <a:xfrm flipH="1">
            <a:off x="2133600" y="2057400"/>
            <a:ext cx="453987" cy="1371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0" idx="1"/>
            <a:endCxn id="13" idx="3"/>
          </p:cNvCxnSpPr>
          <p:nvPr/>
        </p:nvCxnSpPr>
        <p:spPr>
          <a:xfrm flipH="1" flipV="1">
            <a:off x="2133600" y="3541464"/>
            <a:ext cx="459496" cy="148406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844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996</TotalTime>
  <Words>2851</Words>
  <Application>Microsoft Office PowerPoint</Application>
  <PresentationFormat>On-screen Show (4:3)</PresentationFormat>
  <Paragraphs>631</Paragraphs>
  <Slides>26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A CASE-CONTROL STUDY OF AIRWAYS OBSTRUCTION AMONG CONSTRUCTION WORKERS</vt:lpstr>
      <vt:lpstr>This study was funded by the National Institute for Occupational Safety and Health (NIOSH)</vt:lpstr>
      <vt:lpstr>Presentation Overview</vt:lpstr>
      <vt:lpstr>COPD vs. ASTHMA</vt:lpstr>
      <vt:lpstr>Clinical COPD Diagnosis</vt:lpstr>
      <vt:lpstr>COPD Disease in US </vt:lpstr>
      <vt:lpstr>COPD Risk Factors</vt:lpstr>
      <vt:lpstr>Occupational Exposures and COPD Risk</vt:lpstr>
      <vt:lpstr>Case-Control Study Design</vt:lpstr>
      <vt:lpstr>Building Trades National Medical Screening Program </vt:lpstr>
      <vt:lpstr>Study Population and Case Definition</vt:lpstr>
      <vt:lpstr>Selection of Controls</vt:lpstr>
      <vt:lpstr>Exposure Assessment Questionnaire</vt:lpstr>
      <vt:lpstr>Cumulative Exposure Indices</vt:lpstr>
      <vt:lpstr>Lifetime Exposures Assessed</vt:lpstr>
      <vt:lpstr>COPD Study Participation Summary</vt:lpstr>
      <vt:lpstr>COPD Cases and Controls by DOE Site</vt:lpstr>
      <vt:lpstr>COPD Cases and Controls by Trade</vt:lpstr>
      <vt:lpstr>Characteristics of Cases and Controls</vt:lpstr>
      <vt:lpstr>Characteristics of Cases and Controls</vt:lpstr>
      <vt:lpstr>Study Results – Overall Associations</vt:lpstr>
      <vt:lpstr>COPD Odds-Ratios Exposure Index</vt:lpstr>
      <vt:lpstr>Occupational Attributable COPD</vt:lpstr>
      <vt:lpstr>Conclusions</vt:lpstr>
      <vt:lpstr>Publication Availability</vt:lpstr>
      <vt:lpstr>Acknowledgements</vt:lpstr>
    </vt:vector>
  </TitlesOfParts>
  <Company>Duke Medicine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COPD?</dc:title>
  <dc:creator>John Dement</dc:creator>
  <cp:lastModifiedBy>cartschris</cp:lastModifiedBy>
  <cp:revision>107</cp:revision>
  <dcterms:created xsi:type="dcterms:W3CDTF">2012-04-23T00:45:40Z</dcterms:created>
  <dcterms:modified xsi:type="dcterms:W3CDTF">2015-10-29T15:44:00Z</dcterms:modified>
</cp:coreProperties>
</file>