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328" r:id="rId2"/>
    <p:sldId id="307" r:id="rId3"/>
    <p:sldId id="329" r:id="rId4"/>
    <p:sldId id="300" r:id="rId5"/>
    <p:sldId id="263" r:id="rId6"/>
    <p:sldId id="270" r:id="rId7"/>
    <p:sldId id="271" r:id="rId8"/>
    <p:sldId id="272" r:id="rId9"/>
    <p:sldId id="273" r:id="rId10"/>
    <p:sldId id="274" r:id="rId11"/>
    <p:sldId id="264" r:id="rId12"/>
    <p:sldId id="265" r:id="rId13"/>
    <p:sldId id="268" r:id="rId14"/>
    <p:sldId id="269" r:id="rId15"/>
    <p:sldId id="276" r:id="rId16"/>
    <p:sldId id="277" r:id="rId17"/>
    <p:sldId id="278" r:id="rId18"/>
    <p:sldId id="281" r:id="rId19"/>
    <p:sldId id="301" r:id="rId20"/>
    <p:sldId id="294" r:id="rId21"/>
    <p:sldId id="282" r:id="rId22"/>
    <p:sldId id="303" r:id="rId23"/>
    <p:sldId id="304" r:id="rId24"/>
    <p:sldId id="305" r:id="rId25"/>
    <p:sldId id="319" r:id="rId26"/>
    <p:sldId id="320" r:id="rId27"/>
    <p:sldId id="275" r:id="rId28"/>
    <p:sldId id="280" r:id="rId29"/>
    <p:sldId id="297" r:id="rId30"/>
    <p:sldId id="299" r:id="rId31"/>
    <p:sldId id="296" r:id="rId32"/>
    <p:sldId id="306" r:id="rId33"/>
    <p:sldId id="267" r:id="rId34"/>
    <p:sldId id="286" r:id="rId35"/>
    <p:sldId id="287" r:id="rId36"/>
    <p:sldId id="295" r:id="rId37"/>
    <p:sldId id="285" r:id="rId38"/>
    <p:sldId id="308" r:id="rId39"/>
    <p:sldId id="310" r:id="rId40"/>
    <p:sldId id="311" r:id="rId41"/>
    <p:sldId id="334" r:id="rId42"/>
    <p:sldId id="335" r:id="rId43"/>
    <p:sldId id="336" r:id="rId44"/>
    <p:sldId id="337" r:id="rId45"/>
    <p:sldId id="338" r:id="rId46"/>
    <p:sldId id="339" r:id="rId47"/>
    <p:sldId id="340" r:id="rId48"/>
    <p:sldId id="341" r:id="rId49"/>
    <p:sldId id="342" r:id="rId50"/>
    <p:sldId id="343" r:id="rId51"/>
    <p:sldId id="344" r:id="rId52"/>
    <p:sldId id="345" r:id="rId53"/>
    <p:sldId id="346" r:id="rId54"/>
    <p:sldId id="347" r:id="rId55"/>
    <p:sldId id="348" r:id="rId56"/>
    <p:sldId id="349" r:id="rId57"/>
    <p:sldId id="350" r:id="rId58"/>
    <p:sldId id="351" r:id="rId59"/>
    <p:sldId id="352" r:id="rId60"/>
    <p:sldId id="353" r:id="rId61"/>
    <p:sldId id="354" r:id="rId62"/>
    <p:sldId id="355" r:id="rId63"/>
    <p:sldId id="356" r:id="rId64"/>
    <p:sldId id="357" r:id="rId65"/>
    <p:sldId id="358" r:id="rId66"/>
    <p:sldId id="359" r:id="rId67"/>
    <p:sldId id="360" r:id="rId68"/>
    <p:sldId id="361" r:id="rId69"/>
    <p:sldId id="362" r:id="rId70"/>
    <p:sldId id="363" r:id="rId71"/>
    <p:sldId id="364" r:id="rId72"/>
    <p:sldId id="365" r:id="rId73"/>
    <p:sldId id="367" r:id="rId74"/>
    <p:sldId id="283" r:id="rId75"/>
    <p:sldId id="312" r:id="rId76"/>
    <p:sldId id="313" r:id="rId77"/>
    <p:sldId id="314" r:id="rId78"/>
    <p:sldId id="327" r:id="rId79"/>
    <p:sldId id="315" r:id="rId80"/>
    <p:sldId id="284" r:id="rId81"/>
    <p:sldId id="326" r:id="rId82"/>
    <p:sldId id="330" r:id="rId83"/>
    <p:sldId id="289" r:id="rId84"/>
    <p:sldId id="316" r:id="rId85"/>
    <p:sldId id="317" r:id="rId86"/>
    <p:sldId id="290" r:id="rId87"/>
    <p:sldId id="291" r:id="rId88"/>
    <p:sldId id="293" r:id="rId89"/>
    <p:sldId id="321" r:id="rId90"/>
    <p:sldId id="322" r:id="rId91"/>
    <p:sldId id="323" r:id="rId92"/>
    <p:sldId id="309" r:id="rId93"/>
    <p:sldId id="331" r:id="rId94"/>
    <p:sldId id="332" r:id="rId95"/>
    <p:sldId id="333" r:id="rId96"/>
    <p:sldId id="324" r:id="rId97"/>
    <p:sldId id="325"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42" autoAdjust="0"/>
    <p:restoredTop sz="84497" autoAdjust="0"/>
  </p:normalViewPr>
  <p:slideViewPr>
    <p:cSldViewPr>
      <p:cViewPr varScale="1">
        <p:scale>
          <a:sx n="41" d="100"/>
          <a:sy n="41" d="100"/>
        </p:scale>
        <p:origin x="-146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Gender</c:v>
                </c:pt>
              </c:strCache>
            </c:strRef>
          </c:tx>
          <c:explosion val="10"/>
          <c:dLbls>
            <c:dLbl>
              <c:idx val="0"/>
              <c:layout>
                <c:manualLayout>
                  <c:x val="-5.0716932442268249E-2"/>
                  <c:y val="-2.7435239073376694E-2"/>
                </c:manualLayout>
              </c:layout>
              <c:tx>
                <c:rich>
                  <a:bodyPr/>
                  <a:lstStyle/>
                  <a:p>
                    <a:pPr>
                      <a:defRPr sz="4400" b="1">
                        <a:solidFill>
                          <a:schemeClr val="tx1">
                            <a:lumMod val="75000"/>
                            <a:lumOff val="25000"/>
                          </a:schemeClr>
                        </a:solidFill>
                      </a:defRPr>
                    </a:pPr>
                    <a:r>
                      <a:rPr lang="en-US" sz="4400" dirty="0">
                        <a:solidFill>
                          <a:schemeClr val="tx1">
                            <a:lumMod val="75000"/>
                            <a:lumOff val="25000"/>
                          </a:schemeClr>
                        </a:solidFill>
                      </a:rPr>
                      <a:t>Male
97%</a:t>
                    </a:r>
                    <a:endParaRPr lang="en-US" sz="4400" dirty="0">
                      <a:solidFill>
                        <a:srgbClr val="C00000"/>
                      </a:solidFill>
                    </a:endParaRPr>
                  </a:p>
                </c:rich>
              </c:tx>
              <c:spPr/>
              <c:showLegendKey val="0"/>
              <c:showVal val="0"/>
              <c:showCatName val="1"/>
              <c:showSerName val="0"/>
              <c:showPercent val="1"/>
              <c:showBubbleSize val="0"/>
            </c:dLbl>
            <c:dLbl>
              <c:idx val="1"/>
              <c:layout>
                <c:manualLayout>
                  <c:x val="5.2856481175147227E-2"/>
                  <c:y val="-8.3032827418311837E-3"/>
                </c:manualLayout>
              </c:layout>
              <c:spPr/>
              <c:txPr>
                <a:bodyPr/>
                <a:lstStyle/>
                <a:p>
                  <a:pPr>
                    <a:defRPr sz="4400" b="1">
                      <a:solidFill>
                        <a:schemeClr val="tx1">
                          <a:lumMod val="75000"/>
                          <a:lumOff val="25000"/>
                        </a:schemeClr>
                      </a:solidFill>
                    </a:defRPr>
                  </a:pPr>
                  <a:endParaRPr lang="en-US"/>
                </a:p>
              </c:txPr>
              <c:showLegendKey val="0"/>
              <c:showVal val="0"/>
              <c:showCatName val="1"/>
              <c:showSerName val="0"/>
              <c:showPercent val="1"/>
              <c:showBubbleSize val="0"/>
            </c:dLbl>
            <c:txPr>
              <a:bodyPr/>
              <a:lstStyle/>
              <a:p>
                <a:pPr>
                  <a:defRPr sz="2400" b="1">
                    <a:solidFill>
                      <a:schemeClr val="tx1">
                        <a:lumMod val="75000"/>
                        <a:lumOff val="25000"/>
                      </a:schemeClr>
                    </a:solidFill>
                  </a:defRPr>
                </a:pPr>
                <a:endParaRPr lang="en-US"/>
              </a:p>
            </c:txPr>
            <c:showLegendKey val="0"/>
            <c:showVal val="0"/>
            <c:showCatName val="1"/>
            <c:showSerName val="0"/>
            <c:showPercent val="1"/>
            <c:showBubbleSize val="0"/>
            <c:showLeaderLines val="1"/>
          </c:dLbls>
          <c:cat>
            <c:strRef>
              <c:f>Sheet1!$A$2:$A$3</c:f>
              <c:strCache>
                <c:ptCount val="2"/>
                <c:pt idx="0">
                  <c:v>Male</c:v>
                </c:pt>
                <c:pt idx="1">
                  <c:v>Female</c:v>
                </c:pt>
              </c:strCache>
            </c:strRef>
          </c:cat>
          <c:val>
            <c:numRef>
              <c:f>Sheet1!$B$2:$B$3</c:f>
              <c:numCache>
                <c:formatCode>General</c:formatCode>
                <c:ptCount val="2"/>
                <c:pt idx="0">
                  <c:v>191</c:v>
                </c:pt>
                <c:pt idx="1">
                  <c:v>5</c:v>
                </c:pt>
              </c:numCache>
            </c:numRef>
          </c:val>
        </c:ser>
        <c:dLbls>
          <c:showLegendKey val="0"/>
          <c:showVal val="0"/>
          <c:showCatName val="1"/>
          <c:showSerName val="0"/>
          <c:showPercent val="1"/>
          <c:showBubbleSize val="0"/>
          <c:showLeaderLines val="1"/>
        </c:dLbls>
        <c:firstSliceAng val="128"/>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1"/>
          <c:showSerName val="0"/>
          <c:showPercent val="1"/>
          <c:showBubbleSize val="0"/>
          <c:showLeaderLines val="1"/>
        </c:dLbls>
        <c:firstSliceAng val="128"/>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4000">
                <a:solidFill>
                  <a:schemeClr val="tx1">
                    <a:lumMod val="65000"/>
                    <a:lumOff val="35000"/>
                  </a:schemeClr>
                </a:solidFill>
              </a:defRPr>
            </a:pPr>
            <a:r>
              <a:rPr lang="en-US" sz="4000" u="sng" dirty="0">
                <a:solidFill>
                  <a:schemeClr val="tx1">
                    <a:lumMod val="65000"/>
                    <a:lumOff val="35000"/>
                  </a:schemeClr>
                </a:solidFill>
              </a:rPr>
              <a:t>Age in years</a:t>
            </a:r>
          </a:p>
        </c:rich>
      </c:tx>
      <c:layout>
        <c:manualLayout>
          <c:xMode val="edge"/>
          <c:yMode val="edge"/>
          <c:x val="0.66427289799981903"/>
          <c:y val="0.19879547748839091"/>
        </c:manualLayout>
      </c:layout>
      <c:overlay val="0"/>
    </c:title>
    <c:autoTitleDeleted val="0"/>
    <c:plotArea>
      <c:layout>
        <c:manualLayout>
          <c:layoutTarget val="inner"/>
          <c:xMode val="edge"/>
          <c:yMode val="edge"/>
          <c:x val="5.9922730563851931E-2"/>
          <c:y val="7.6474459923278823E-2"/>
          <c:w val="0.50887206987057654"/>
          <c:h val="0.90814092469210583"/>
        </c:manualLayout>
      </c:layout>
      <c:pieChart>
        <c:varyColors val="1"/>
        <c:ser>
          <c:idx val="0"/>
          <c:order val="0"/>
          <c:tx>
            <c:strRef>
              <c:f>Sheet1!$B$1</c:f>
              <c:strCache>
                <c:ptCount val="1"/>
                <c:pt idx="0">
                  <c:v>Age in years</c:v>
                </c:pt>
              </c:strCache>
            </c:strRef>
          </c:tx>
          <c:cat>
            <c:strRef>
              <c:f>Sheet1!$A$2:$A$3</c:f>
              <c:strCache>
                <c:ptCount val="2"/>
                <c:pt idx="0">
                  <c:v>&lt;55</c:v>
                </c:pt>
                <c:pt idx="1">
                  <c:v>55+</c:v>
                </c:pt>
              </c:strCache>
            </c:strRef>
          </c:cat>
          <c:val>
            <c:numRef>
              <c:f>Sheet1!$B$2:$B$3</c:f>
              <c:numCache>
                <c:formatCode>General</c:formatCode>
                <c:ptCount val="2"/>
                <c:pt idx="0">
                  <c:v>145</c:v>
                </c:pt>
                <c:pt idx="1">
                  <c:v>51</c:v>
                </c:pt>
              </c:numCache>
            </c:numRef>
          </c:val>
        </c:ser>
        <c:dLbls>
          <c:showLegendKey val="0"/>
          <c:showVal val="0"/>
          <c:showCatName val="0"/>
          <c:showSerName val="0"/>
          <c:showPercent val="0"/>
          <c:showBubbleSize val="0"/>
          <c:showLeaderLines val="1"/>
        </c:dLbls>
        <c:firstSliceAng val="94"/>
      </c:pieChart>
    </c:plotArea>
    <c:legend>
      <c:legendPos val="r"/>
      <c:layout>
        <c:manualLayout>
          <c:xMode val="edge"/>
          <c:yMode val="edge"/>
          <c:x val="0.6737502262648204"/>
          <c:y val="0.35466242681203314"/>
          <c:w val="0.15863879084080007"/>
          <c:h val="0.27865011104381182"/>
        </c:manualLayout>
      </c:layout>
      <c:overlay val="0"/>
      <c:txPr>
        <a:bodyPr/>
        <a:lstStyle/>
        <a:p>
          <a:pPr>
            <a:defRPr sz="4000" b="1">
              <a:solidFill>
                <a:schemeClr val="tx1">
                  <a:lumMod val="65000"/>
                  <a:lumOff val="35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1"/>
          <c:showSerName val="0"/>
          <c:showPercent val="1"/>
          <c:showBubbleSize val="0"/>
          <c:showLeaderLines val="1"/>
        </c:dLbls>
        <c:firstSliceAng val="128"/>
      </c:pie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en-US" sz="3200" b="1" i="0" u="none" strike="noStrike" kern="1200" baseline="0">
                <a:solidFill>
                  <a:schemeClr val="tx1">
                    <a:lumMod val="65000"/>
                    <a:lumOff val="35000"/>
                  </a:schemeClr>
                </a:solidFill>
                <a:latin typeface="+mn-lt"/>
                <a:ea typeface="+mn-ea"/>
                <a:cs typeface="+mn-cs"/>
              </a:defRPr>
            </a:pPr>
            <a:r>
              <a:rPr lang="en-US" sz="3600" b="1" i="0" u="sng" strike="noStrike" kern="1200" baseline="0" dirty="0">
                <a:solidFill>
                  <a:schemeClr val="tx1">
                    <a:lumMod val="65000"/>
                    <a:lumOff val="35000"/>
                  </a:schemeClr>
                </a:solidFill>
                <a:latin typeface="+mn-lt"/>
                <a:ea typeface="+mn-ea"/>
                <a:cs typeface="+mn-cs"/>
              </a:rPr>
              <a:t>Race/Ethnicity</a:t>
            </a:r>
          </a:p>
        </c:rich>
      </c:tx>
      <c:layout>
        <c:manualLayout>
          <c:xMode val="edge"/>
          <c:yMode val="edge"/>
          <c:x val="0.56959147886686579"/>
          <c:y val="7.8214617403593784E-2"/>
        </c:manualLayout>
      </c:layout>
      <c:overlay val="0"/>
    </c:title>
    <c:autoTitleDeleted val="0"/>
    <c:plotArea>
      <c:layout>
        <c:manualLayout>
          <c:layoutTarget val="inner"/>
          <c:xMode val="edge"/>
          <c:yMode val="edge"/>
          <c:x val="1.7897321024527107E-2"/>
          <c:y val="6.0266707046234602E-2"/>
          <c:w val="0.51780794642049055"/>
          <c:h val="0.94477776397069357"/>
        </c:manualLayout>
      </c:layout>
      <c:pieChart>
        <c:varyColors val="1"/>
        <c:ser>
          <c:idx val="0"/>
          <c:order val="0"/>
          <c:tx>
            <c:strRef>
              <c:f>Sheet1!$B$1</c:f>
              <c:strCache>
                <c:ptCount val="1"/>
                <c:pt idx="0">
                  <c:v>Race/Ethnicity</c:v>
                </c:pt>
              </c:strCache>
            </c:strRef>
          </c:tx>
          <c:cat>
            <c:strRef>
              <c:f>Sheet1!$A$2:$A$5</c:f>
              <c:strCache>
                <c:ptCount val="4"/>
                <c:pt idx="0">
                  <c:v>white-non-Hispanic</c:v>
                </c:pt>
                <c:pt idx="1">
                  <c:v>Hispanic</c:v>
                </c:pt>
                <c:pt idx="2">
                  <c:v>black-non-Hispanic</c:v>
                </c:pt>
                <c:pt idx="3">
                  <c:v>not available</c:v>
                </c:pt>
              </c:strCache>
            </c:strRef>
          </c:cat>
          <c:val>
            <c:numRef>
              <c:f>Sheet1!$B$2:$B$5</c:f>
              <c:numCache>
                <c:formatCode>General</c:formatCode>
                <c:ptCount val="4"/>
                <c:pt idx="0">
                  <c:v>95</c:v>
                </c:pt>
                <c:pt idx="1">
                  <c:v>63</c:v>
                </c:pt>
                <c:pt idx="2">
                  <c:v>31</c:v>
                </c:pt>
                <c:pt idx="3">
                  <c:v>7</c:v>
                </c:pt>
              </c:numCache>
            </c:numRef>
          </c:val>
        </c:ser>
        <c:dLbls>
          <c:showLegendKey val="0"/>
          <c:showVal val="0"/>
          <c:showCatName val="0"/>
          <c:showSerName val="0"/>
          <c:showPercent val="0"/>
          <c:showBubbleSize val="0"/>
          <c:showLeaderLines val="1"/>
        </c:dLbls>
        <c:firstSliceAng val="180"/>
      </c:pieChart>
    </c:plotArea>
    <c:legend>
      <c:legendPos val="r"/>
      <c:layout>
        <c:manualLayout>
          <c:xMode val="edge"/>
          <c:yMode val="edge"/>
          <c:x val="0.54983980450719527"/>
          <c:y val="0.22068087456915361"/>
          <c:w val="0.4392135034844783"/>
          <c:h val="0.59450595598627098"/>
        </c:manualLayout>
      </c:layout>
      <c:overlay val="0"/>
      <c:txPr>
        <a:bodyPr/>
        <a:lstStyle/>
        <a:p>
          <a:pPr>
            <a:defRPr sz="3200" b="1">
              <a:solidFill>
                <a:schemeClr val="tx1">
                  <a:lumMod val="65000"/>
                  <a:lumOff val="35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NAICS industries with the highest workers’ compensation HRI average annual claims incidence rate (WA state, 1995-2005)</c:v>
                </c:pt>
              </c:strCache>
            </c:strRef>
          </c:tx>
          <c:invertIfNegative val="0"/>
          <c:dLbls>
            <c:dLbl>
              <c:idx val="2"/>
              <c:layout>
                <c:manualLayout>
                  <c:x val="0"/>
                  <c:y val="0"/>
                </c:manualLayout>
              </c:layout>
              <c:showLegendKey val="0"/>
              <c:showVal val="1"/>
              <c:showCatName val="0"/>
              <c:showSerName val="0"/>
              <c:showPercent val="0"/>
              <c:showBubbleSize val="0"/>
            </c:dLbl>
            <c:txPr>
              <a:bodyPr/>
              <a:lstStyle/>
              <a:p>
                <a:pPr>
                  <a:defRPr sz="3600" b="1"/>
                </a:pPr>
                <a:endParaRPr lang="en-US"/>
              </a:p>
            </c:txPr>
            <c:showLegendKey val="0"/>
            <c:showVal val="1"/>
            <c:showCatName val="0"/>
            <c:showSerName val="0"/>
            <c:showPercent val="0"/>
            <c:showBubbleSize val="0"/>
            <c:showLeaderLines val="0"/>
          </c:dLbls>
          <c:cat>
            <c:strRef>
              <c:f>Sheet1!$A$2:$A$4</c:f>
              <c:strCache>
                <c:ptCount val="3"/>
                <c:pt idx="0">
                  <c:v>Highway, Bridge and Street Construction</c:v>
                </c:pt>
                <c:pt idx="1">
                  <c:v>Roofing Construction</c:v>
                </c:pt>
                <c:pt idx="2">
                  <c:v>Fire Protection</c:v>
                </c:pt>
              </c:strCache>
            </c:strRef>
          </c:cat>
          <c:val>
            <c:numRef>
              <c:f>Sheet1!$B$2:$B$4</c:f>
              <c:numCache>
                <c:formatCode>General</c:formatCode>
                <c:ptCount val="3"/>
                <c:pt idx="0">
                  <c:v>44.8</c:v>
                </c:pt>
                <c:pt idx="1">
                  <c:v>59</c:v>
                </c:pt>
                <c:pt idx="2">
                  <c:v>80.8</c:v>
                </c:pt>
              </c:numCache>
            </c:numRef>
          </c:val>
        </c:ser>
        <c:dLbls>
          <c:showLegendKey val="0"/>
          <c:showVal val="1"/>
          <c:showCatName val="0"/>
          <c:showSerName val="0"/>
          <c:showPercent val="0"/>
          <c:showBubbleSize val="0"/>
        </c:dLbls>
        <c:gapWidth val="150"/>
        <c:overlap val="-25"/>
        <c:axId val="86885888"/>
        <c:axId val="87970176"/>
      </c:barChart>
      <c:catAx>
        <c:axId val="86885888"/>
        <c:scaling>
          <c:orientation val="minMax"/>
        </c:scaling>
        <c:delete val="0"/>
        <c:axPos val="b"/>
        <c:numFmt formatCode="General" sourceLinked="1"/>
        <c:majorTickMark val="none"/>
        <c:minorTickMark val="none"/>
        <c:tickLblPos val="nextTo"/>
        <c:txPr>
          <a:bodyPr/>
          <a:lstStyle/>
          <a:p>
            <a:pPr>
              <a:defRPr sz="2800" b="1"/>
            </a:pPr>
            <a:endParaRPr lang="en-US"/>
          </a:p>
        </c:txPr>
        <c:crossAx val="87970176"/>
        <c:crosses val="autoZero"/>
        <c:auto val="1"/>
        <c:lblAlgn val="ctr"/>
        <c:lblOffset val="100"/>
        <c:noMultiLvlLbl val="0"/>
      </c:catAx>
      <c:valAx>
        <c:axId val="87970176"/>
        <c:scaling>
          <c:orientation val="minMax"/>
        </c:scaling>
        <c:delete val="1"/>
        <c:axPos val="l"/>
        <c:numFmt formatCode="General" sourceLinked="1"/>
        <c:majorTickMark val="out"/>
        <c:minorTickMark val="none"/>
        <c:tickLblPos val="nextTo"/>
        <c:crossAx val="86885888"/>
        <c:crosses val="autoZero"/>
        <c:crossBetween val="between"/>
      </c:valAx>
    </c:plotArea>
    <c:plotVisOnly val="1"/>
    <c:dispBlanksAs val="gap"/>
    <c:showDLblsOverMax val="0"/>
  </c:chart>
  <c:spPr>
    <a:ln>
      <a:solidFill>
        <a:schemeClr val="tx1"/>
      </a:solidFill>
    </a:ln>
  </c:spPr>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A6FF3A-020C-4D45-A72A-B2B21F3EFC4F}" type="datetimeFigureOut">
              <a:rPr lang="en-US" smtClean="0"/>
              <a:t>7/6/2015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CB28AC-5F44-484A-9577-0C89DCA45535}" type="slidenum">
              <a:rPr lang="en-US" smtClean="0"/>
              <a:t>‹#›</a:t>
            </a:fld>
            <a:endParaRPr lang="en-US" dirty="0"/>
          </a:p>
        </p:txBody>
      </p:sp>
    </p:spTree>
    <p:extLst>
      <p:ext uri="{BB962C8B-B14F-4D97-AF65-F5344CB8AC3E}">
        <p14:creationId xmlns:p14="http://schemas.microsoft.com/office/powerpoint/2010/main" val="2302254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osha.gov/oshstats/index.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en.wikipedia.org/wiki/User:Justin1569" TargetMode="External"/><Relationship Id="rId3" Type="http://schemas.openxmlformats.org/officeDocument/2006/relationships/hyperlink" Target="http://en.wikipedia.org/wiki/Las_Cruces,_New_Mexico" TargetMode="External"/><Relationship Id="rId7" Type="http://schemas.openxmlformats.org/officeDocument/2006/relationships/hyperlink" Target="http://tools.wikimedia.de/~magnus/commonshelper.php"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commons.wikimedia.org/wiki/User:Gump_Stump" TargetMode="External"/><Relationship Id="rId5" Type="http://schemas.openxmlformats.org/officeDocument/2006/relationships/hyperlink" Target="http://en.wikipedia.org/" TargetMode="External"/><Relationship Id="rId10" Type="http://schemas.openxmlformats.org/officeDocument/2006/relationships/hyperlink" Target="http://en.wikipedia.org/wiki/Cyclone_Catarina" TargetMode="External"/><Relationship Id="rId4" Type="http://schemas.openxmlformats.org/officeDocument/2006/relationships/hyperlink" Target="http://www.af.mil/photos/media_view.asp?id=9483" TargetMode="External"/><Relationship Id="rId9" Type="http://schemas.openxmlformats.org/officeDocument/2006/relationships/hyperlink" Target="http://commons.wikimedia.org/wiki/Santa_Catarina"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en.wikipedia.org/wiki/Military"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ncbi.nlm.nih.gov/pubmed/22510022"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US" sz="1200" b="0" i="0" kern="1200" dirty="0" smtClean="0">
                <a:solidFill>
                  <a:schemeClr val="tx1"/>
                </a:solidFill>
                <a:effectLst/>
                <a:latin typeface="+mn-lt"/>
                <a:ea typeface="+mn-ea"/>
                <a:cs typeface="+mn-cs"/>
              </a:rPr>
              <a:t>Ironworker using a thermic lance and a supplied air respirator.</a:t>
            </a:r>
          </a:p>
          <a:p>
            <a:endParaRPr lang="en-US" sz="1200" b="0" i="0" kern="1200" dirty="0" smtClean="0">
              <a:solidFill>
                <a:schemeClr val="tx1"/>
              </a:solidFill>
              <a:effectLst/>
              <a:latin typeface="+mn-lt"/>
              <a:ea typeface="+mn-ea"/>
              <a:cs typeface="+mn-cs"/>
            </a:endParaRPr>
          </a:p>
          <a:p>
            <a:r>
              <a:rPr lang="en-US" dirty="0" smtClean="0"/>
              <a:t>http://www.elcosh.org/image/235/i001144/1144.html</a:t>
            </a:r>
          </a:p>
          <a:p>
            <a:endParaRPr lang="en-US" dirty="0" smtClean="0"/>
          </a:p>
          <a:p>
            <a:r>
              <a:rPr lang="en-US" dirty="0" smtClean="0"/>
              <a:t>Credit: </a:t>
            </a:r>
            <a:r>
              <a:rPr lang="en-US" sz="1200" b="0" i="0" kern="1200" dirty="0" smtClean="0">
                <a:solidFill>
                  <a:schemeClr val="tx1"/>
                </a:solidFill>
                <a:effectLst/>
                <a:latin typeface="+mn-lt"/>
                <a:ea typeface="+mn-ea"/>
                <a:cs typeface="+mn-cs"/>
              </a:rPr>
              <a:t>Mount Sinai/CHEP</a:t>
            </a:r>
          </a:p>
          <a:p>
            <a:endParaRPr lang="en-US" sz="1200" b="0" i="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1</a:t>
            </a:fld>
            <a:endParaRPr lang="en-US" dirty="0"/>
          </a:p>
        </p:txBody>
      </p:sp>
    </p:spTree>
    <p:extLst>
      <p:ext uri="{BB962C8B-B14F-4D97-AF65-F5344CB8AC3E}">
        <p14:creationId xmlns:p14="http://schemas.microsoft.com/office/powerpoint/2010/main" val="25741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a:t>
            </a:r>
            <a:r>
              <a:rPr lang="en-US" baseline="0" dirty="0" smtClean="0"/>
              <a:t> forward, let’s take a look at heat-related deaths on the job over the next six year span, starting in 2008.</a:t>
            </a:r>
          </a:p>
          <a:p>
            <a:endParaRPr lang="en-US" baseline="0" dirty="0" smtClean="0"/>
          </a:p>
          <a:p>
            <a:r>
              <a:rPr lang="en-US" baseline="0" dirty="0" smtClean="0"/>
              <a:t>This map created by OSHA includes only outdoor workers and does not include all worker fatalities from heat exposure during this time period.</a:t>
            </a:r>
          </a:p>
          <a:p>
            <a:endParaRPr lang="en-US" baseline="0" dirty="0" smtClean="0"/>
          </a:p>
          <a:p>
            <a:r>
              <a:rPr lang="en-US" baseline="0" dirty="0" smtClean="0"/>
              <a:t>Even so, the map helps illustrate the serious issue of workers dying on the job due to heat stress.</a:t>
            </a:r>
          </a:p>
          <a:p>
            <a:endParaRPr lang="en-US" baseline="0" dirty="0" smtClean="0"/>
          </a:p>
          <a:p>
            <a:r>
              <a:rPr lang="en-US" baseline="0" dirty="0" smtClean="0"/>
              <a:t>It also gives us an idea of where these deaths are occurring.  </a:t>
            </a:r>
          </a:p>
          <a:p>
            <a:endParaRPr lang="en-US" baseline="0" dirty="0" smtClean="0"/>
          </a:p>
          <a:p>
            <a:endParaRPr lang="en-US" baseline="0" dirty="0" smtClean="0"/>
          </a:p>
          <a:p>
            <a:r>
              <a:rPr lang="en-US" baseline="0" dirty="0" smtClean="0"/>
              <a:t>From OSHA website:</a:t>
            </a:r>
          </a:p>
          <a:p>
            <a:endParaRPr lang="en-US" baseline="0" dirty="0" smtClean="0"/>
          </a:p>
          <a:p>
            <a:r>
              <a:rPr lang="en-US" sz="1200" b="0" i="0" kern="1200" dirty="0" smtClean="0">
                <a:solidFill>
                  <a:schemeClr val="tx1"/>
                </a:solidFill>
                <a:effectLst/>
                <a:latin typeface="+mn-lt"/>
                <a:ea typeface="+mn-ea"/>
                <a:cs typeface="+mn-cs"/>
              </a:rPr>
              <a:t>“</a:t>
            </a:r>
            <a:r>
              <a:rPr lang="en-US" sz="1200" b="1" i="0" kern="1200" dirty="0" smtClean="0">
                <a:solidFill>
                  <a:schemeClr val="tx1"/>
                </a:solidFill>
                <a:effectLst/>
                <a:latin typeface="+mn-lt"/>
                <a:ea typeface="+mn-ea"/>
                <a:cs typeface="+mn-cs"/>
              </a:rPr>
              <a:t>This map shows locations of outdoor worker, heat-related fatalities between 2008 and 2013. It is not an exhaustive list of all worker fatalities from heat exposure during this time period</a:t>
            </a:r>
            <a:r>
              <a:rPr lang="en-US" sz="1200" b="0" i="0" kern="1200" dirty="0" smtClean="0">
                <a:solidFill>
                  <a:schemeClr val="tx1"/>
                </a:solidFill>
                <a:effectLst/>
                <a:latin typeface="+mn-lt"/>
                <a:ea typeface="+mn-ea"/>
                <a:cs typeface="+mn-cs"/>
              </a:rPr>
              <a:t>. It includes only those fatalities that involve workers who are covered by either the Federal Occupational Safety and Health Administration (Federal OSHA) or a State OSHA plan. Some fatalities reported to the Bureau of Labor Statistics (BLS) are outside Federal and State plan OSHA jurisdiction and are not included. In addition, reporting and update timeframes for the Federal OSHA information systems used to generate this map vary from BLS and are based on the circumstances of the case, which may result in inconsistencies.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map provides a geographic reminder that Water.Rest.Shade are vital to providing a safe and healthful environment when working outdoors in the heat. For each fatality, basic information about the type of workplace, work task, and work conditions is provided if available. This information was drawn from both preliminary and final investigation reports. Links to available inspection data are provided for incidents recorded on </a:t>
            </a:r>
            <a:r>
              <a:rPr lang="en-US" sz="1200" b="0" i="0" kern="1200" dirty="0" smtClean="0">
                <a:solidFill>
                  <a:schemeClr val="tx1"/>
                </a:solidFill>
                <a:effectLst/>
                <a:latin typeface="+mn-lt"/>
                <a:ea typeface="+mn-ea"/>
                <a:cs typeface="+mn-cs"/>
                <a:hlinkClick r:id="rId3" tooltip="OSHA’s Statistics &amp; Data webpage"/>
              </a:rPr>
              <a:t>OSHA’s Statistics &amp; Data webpage</a:t>
            </a:r>
            <a:r>
              <a:rPr lang="en-US" sz="1200" b="0" i="0" kern="1200" dirty="0" smtClean="0">
                <a:solidFill>
                  <a:schemeClr val="tx1"/>
                </a:solidFill>
                <a:effectLst/>
                <a:latin typeface="+mn-lt"/>
                <a:ea typeface="+mn-ea"/>
                <a:cs typeface="+mn-cs"/>
              </a:rPr>
              <a:t>. Once an OSHA investigation is complete, any preliminary data will be updated. Additional incidents will be added as information becomes available.”</a:t>
            </a:r>
          </a:p>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11</a:t>
            </a:fld>
            <a:endParaRPr lang="en-US" dirty="0"/>
          </a:p>
        </p:txBody>
      </p:sp>
    </p:spTree>
    <p:extLst>
      <p:ext uri="{BB962C8B-B14F-4D97-AF65-F5344CB8AC3E}">
        <p14:creationId xmlns:p14="http://schemas.microsoft.com/office/powerpoint/2010/main" val="1239897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map shows</a:t>
            </a:r>
            <a:r>
              <a:rPr lang="en-US" b="1" baseline="0" dirty="0" smtClean="0"/>
              <a:t> a large swath of real estate in the western and central regions of the country [callout] with few or no heat-related occupational fatalities in recent years.</a:t>
            </a:r>
          </a:p>
          <a:p>
            <a:endParaRPr lang="en-US" baseline="0" dirty="0" smtClean="0"/>
          </a:p>
          <a:p>
            <a:r>
              <a:rPr lang="en-US" baseline="0" dirty="0" smtClean="0"/>
              <a:t>Conversely, the map also shows high numbers of fatalities in states such as California [callout] and Texas [callout].</a:t>
            </a:r>
          </a:p>
          <a:p>
            <a:endParaRPr lang="en-US" baseline="0" dirty="0" smtClean="0"/>
          </a:p>
          <a:p>
            <a:r>
              <a:rPr lang="en-US" baseline="0" dirty="0" smtClean="0"/>
              <a:t>A number of factors influence the geographic distribution of heat-related morbidity and mortality; such as type of industry, size of the workforce, and differences in reporting, but we’d certainly expect climate variation to be a significant factor.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12</a:t>
            </a:fld>
            <a:endParaRPr lang="en-US" dirty="0"/>
          </a:p>
        </p:txBody>
      </p:sp>
    </p:spTree>
    <p:extLst>
      <p:ext uri="{BB962C8B-B14F-4D97-AF65-F5344CB8AC3E}">
        <p14:creationId xmlns:p14="http://schemas.microsoft.com/office/powerpoint/2010/main" val="1239897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maps are from a study by </a:t>
            </a:r>
            <a:r>
              <a:rPr lang="en-US" i="0" baseline="0" dirty="0" smtClean="0"/>
              <a:t>Hyatt, Lemke and Kjellstrom entitled </a:t>
            </a:r>
            <a:r>
              <a:rPr lang="en-US" i="1" dirty="0" smtClean="0"/>
              <a:t>R</a:t>
            </a:r>
            <a:r>
              <a:rPr lang="en-US" i="1" baseline="0" dirty="0" smtClean="0"/>
              <a:t>egional maps of occupational heat exposure: past, present, and potential future.</a:t>
            </a:r>
          </a:p>
          <a:p>
            <a:endParaRPr lang="en-US" i="1" baseline="0" dirty="0" smtClean="0"/>
          </a:p>
          <a:p>
            <a:r>
              <a:rPr lang="en-US" i="0" baseline="0" dirty="0" smtClean="0"/>
              <a:t>I cropped the original image and stretched it out a bit to hopefully make it easier for you folks to see.  As a result, data from 1975 are not shown, and the maps may be slightly distorted.</a:t>
            </a:r>
          </a:p>
          <a:p>
            <a:endParaRPr lang="en-US" i="0" baseline="0" dirty="0" smtClean="0"/>
          </a:p>
          <a:p>
            <a:r>
              <a:rPr lang="en-US" i="0" baseline="0" dirty="0" smtClean="0"/>
              <a:t>The maps show wet bulb globe temperatures or WBGTs </a:t>
            </a:r>
            <a:r>
              <a:rPr lang="en-US" dirty="0" smtClean="0"/>
              <a:t>indoors and outside in the shade during the hottest part of the day for Central America and the southern US.</a:t>
            </a:r>
          </a:p>
          <a:p>
            <a:endParaRPr lang="en-US" i="0" baseline="0" dirty="0" smtClean="0"/>
          </a:p>
          <a:p>
            <a:r>
              <a:rPr lang="en-US" i="0" baseline="0" dirty="0" smtClean="0"/>
              <a:t>From left to right, the maps show temperatures during June, July, and August, respectively.</a:t>
            </a:r>
          </a:p>
          <a:p>
            <a:endParaRPr lang="en-US" i="0" baseline="0" dirty="0" smtClean="0"/>
          </a:p>
          <a:p>
            <a:r>
              <a:rPr lang="en-US" i="0" baseline="0" dirty="0" smtClean="0"/>
              <a:t>The maps across the top were constructed using actual data from the year 2000.  </a:t>
            </a:r>
          </a:p>
          <a:p>
            <a:endParaRPr lang="en-US" i="0" baseline="0" dirty="0" smtClean="0"/>
          </a:p>
          <a:p>
            <a:r>
              <a:rPr lang="en-US" i="0" baseline="0" dirty="0" smtClean="0"/>
              <a:t>The bottom three maps show WBGTs for a climate change model predicting an increase of 3 degrees Celsius after the year 2000.</a:t>
            </a:r>
          </a:p>
          <a:p>
            <a:endParaRPr lang="en-US" i="0" baseline="0" dirty="0" smtClean="0"/>
          </a:p>
          <a:p>
            <a:r>
              <a:rPr lang="en-US" i="0" baseline="0" dirty="0" smtClean="0"/>
              <a:t>Moving from green to red, we see an increased risk of heat-related illness, which I will also refer to as HRI, with red regions indicating extreme risk of HRI.</a:t>
            </a:r>
          </a:p>
          <a:p>
            <a:endParaRPr lang="en-US" i="0" baseline="0" dirty="0" smtClean="0"/>
          </a:p>
          <a:p>
            <a:r>
              <a:rPr lang="en-US" i="0" baseline="0" dirty="0" smtClean="0"/>
              <a:t>Once again, these are WBGTs </a:t>
            </a:r>
            <a:r>
              <a:rPr lang="en-US" i="1" u="sng" baseline="0" dirty="0" smtClean="0"/>
              <a:t>indoors and in the shade</a:t>
            </a:r>
            <a:r>
              <a:rPr lang="en-US" i="0" baseline="0" dirty="0" smtClean="0"/>
              <a:t>, not in direct sunlight!</a:t>
            </a:r>
          </a:p>
          <a:p>
            <a:endParaRPr lang="en-US" i="0" baseline="0" dirty="0" smtClean="0"/>
          </a:p>
          <a:p>
            <a:r>
              <a:rPr lang="en-US" i="0" baseline="0" dirty="0" smtClean="0"/>
              <a:t>Notice that the large swath of real estate I pointed out on the last slide roughly corresponds with the greener portions of the 2000 maps.  </a:t>
            </a:r>
          </a:p>
          <a:p>
            <a:endParaRPr lang="en-US" i="0" baseline="0" dirty="0" smtClean="0"/>
          </a:p>
          <a:p>
            <a:r>
              <a:rPr lang="en-US" i="0" baseline="0" dirty="0" smtClean="0"/>
              <a:t>Logically, regions where more occupational heat-related deaths occurred tend to correspond with higher WBGT areas.  </a:t>
            </a:r>
          </a:p>
          <a:p>
            <a:endParaRPr lang="en-US" i="0" baseline="0" dirty="0" smtClean="0"/>
          </a:p>
          <a:p>
            <a:r>
              <a:rPr lang="en-US" i="0" baseline="0" dirty="0" smtClean="0"/>
              <a:t>In this particular climate change model, we see much less green and the emergence of extreme risk areas indicated by red on the lower three maps.</a:t>
            </a:r>
          </a:p>
          <a:p>
            <a:endParaRPr lang="en-US" i="0" baseline="0" dirty="0" smtClean="0"/>
          </a:p>
          <a:p>
            <a:r>
              <a:rPr lang="en-US" i="0" baseline="0" dirty="0" smtClean="0"/>
              <a:t>If this particular climate change model proves accurate, US workers in the future </a:t>
            </a:r>
            <a:r>
              <a:rPr lang="en-US" i="0" u="sng" baseline="0" dirty="0" smtClean="0"/>
              <a:t>may be subjected to extreme risk of heat-related illness even while working in the shade</a:t>
            </a:r>
            <a:r>
              <a:rPr lang="en-US" i="0" baseline="0" dirty="0" smtClean="0"/>
              <a:t>.</a:t>
            </a:r>
          </a:p>
          <a:p>
            <a:endParaRPr lang="en-US" i="0" baseline="0" dirty="0" smtClean="0"/>
          </a:p>
          <a:p>
            <a:r>
              <a:rPr lang="en-US" i="0" baseline="0" dirty="0" smtClean="0"/>
              <a:t>The takeaway message here is that climate change could make occupational heat exposure an increasingly serious problem moving forward.</a:t>
            </a:r>
          </a:p>
          <a:p>
            <a:endParaRPr lang="en-US" i="0" baseline="0" dirty="0" smtClean="0"/>
          </a:p>
          <a:p>
            <a:endParaRPr lang="en-US"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Fig. 4. WBGT (indoors and outside in the shade during the hottest part of the day) for Central America and the southern US in 1975, 2000, and a scenario where WBGT is increased by 3</a:t>
            </a:r>
            <a:r>
              <a:rPr lang="en-US" baseline="0" dirty="0" smtClean="0"/>
              <a:t> degrees Celsius</a:t>
            </a:r>
            <a:r>
              <a:rPr lang="en-US" dirty="0" smtClean="0"/>
              <a:t> from the year 2000.</a:t>
            </a:r>
          </a:p>
          <a:p>
            <a:endParaRPr lang="en-US" i="0" baseline="0" dirty="0" smtClean="0"/>
          </a:p>
          <a:p>
            <a:endParaRPr lang="en-US" i="0" baseline="0" dirty="0" smtClean="0"/>
          </a:p>
          <a:p>
            <a:endParaRPr lang="en-US" i="1" dirty="0"/>
          </a:p>
        </p:txBody>
      </p:sp>
      <p:sp>
        <p:nvSpPr>
          <p:cNvPr id="4" name="Slide Number Placeholder 3"/>
          <p:cNvSpPr>
            <a:spLocks noGrp="1"/>
          </p:cNvSpPr>
          <p:nvPr>
            <p:ph type="sldNum" sz="quarter" idx="10"/>
          </p:nvPr>
        </p:nvSpPr>
        <p:spPr/>
        <p:txBody>
          <a:bodyPr/>
          <a:lstStyle/>
          <a:p>
            <a:fld id="{56CB28AC-5F44-484A-9577-0C89DCA45535}" type="slidenum">
              <a:rPr lang="en-US" smtClean="0"/>
              <a:t>13</a:t>
            </a:fld>
            <a:endParaRPr lang="en-US" dirty="0"/>
          </a:p>
        </p:txBody>
      </p:sp>
    </p:spTree>
    <p:extLst>
      <p:ext uri="{BB962C8B-B14F-4D97-AF65-F5344CB8AC3E}">
        <p14:creationId xmlns:p14="http://schemas.microsoft.com/office/powerpoint/2010/main" val="1371070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chemeClr val="tx2"/>
                </a:solidFill>
              </a:rPr>
              <a:t>Despite cooler climates, outdoor workers still die of heat exposure in northern states such as Minnesota, Washington,</a:t>
            </a:r>
            <a:r>
              <a:rPr lang="en-US" sz="1200" b="0" baseline="0" dirty="0" smtClean="0">
                <a:solidFill>
                  <a:schemeClr val="tx2"/>
                </a:solidFill>
              </a:rPr>
              <a:t> Wisconsin, and </a:t>
            </a:r>
            <a:r>
              <a:rPr lang="en-US" sz="1200" b="0" i="0" kern="1200" dirty="0" smtClean="0">
                <a:solidFill>
                  <a:schemeClr val="tx1"/>
                </a:solidFill>
                <a:effectLst/>
                <a:latin typeface="+mn-lt"/>
                <a:ea typeface="+mn-ea"/>
                <a:cs typeface="+mn-cs"/>
              </a:rPr>
              <a:t>Massachusetts</a:t>
            </a:r>
            <a:r>
              <a:rPr lang="en-US" sz="1200" b="0" baseline="0" dirty="0" smtClean="0">
                <a:solidFill>
                  <a:schemeClr val="tx2"/>
                </a:solidFill>
              </a:rPr>
              <a:t>. </a:t>
            </a:r>
          </a:p>
          <a:p>
            <a:endParaRPr lang="en-US" sz="1200" b="0" baseline="0" dirty="0" smtClean="0">
              <a:solidFill>
                <a:schemeClr val="tx2"/>
              </a:solidFill>
            </a:endParaRPr>
          </a:p>
          <a:p>
            <a:r>
              <a:rPr lang="en-US" sz="1200" b="0" baseline="0" dirty="0" smtClean="0">
                <a:solidFill>
                  <a:schemeClr val="tx2"/>
                </a:solidFill>
              </a:rPr>
              <a:t>OSHA’s map is interactive. </a:t>
            </a:r>
          </a:p>
          <a:p>
            <a:endParaRPr lang="en-US" sz="1200" b="0" baseline="0" dirty="0" smtClean="0">
              <a:solidFill>
                <a:schemeClr val="tx2"/>
              </a:solidFill>
            </a:endParaRPr>
          </a:p>
          <a:p>
            <a:r>
              <a:rPr lang="en-US" sz="1200" b="0" baseline="0" dirty="0" smtClean="0">
                <a:solidFill>
                  <a:schemeClr val="tx2"/>
                </a:solidFill>
              </a:rPr>
              <a:t>Clicking an icon close to our current location opens a pop-up box, describing the death of a heavy and civil engineering construction worker who died in the summer of 2012 in Washington DC.</a:t>
            </a:r>
          </a:p>
          <a:p>
            <a:endParaRPr lang="en-US" sz="1200" b="0" baseline="0" dirty="0" smtClean="0">
              <a:solidFill>
                <a:schemeClr val="tx2"/>
              </a:solidFill>
            </a:endParaRPr>
          </a:p>
          <a:p>
            <a:r>
              <a:rPr lang="en-US" sz="1200" b="0" baseline="0" dirty="0" smtClean="0">
                <a:solidFill>
                  <a:schemeClr val="tx2"/>
                </a:solidFill>
              </a:rPr>
              <a:t>The summary states that the employee was outside doing paving work when he collapsed and eventually died of hyperthermia.  It was 98 degrees F that day with a heat index of 102 degrees.</a:t>
            </a:r>
          </a:p>
          <a:p>
            <a:endParaRPr lang="en-US" sz="1200" b="0" baseline="0" dirty="0" smtClean="0">
              <a:solidFill>
                <a:schemeClr val="tx2"/>
              </a:solidFill>
            </a:endParaRPr>
          </a:p>
        </p:txBody>
      </p:sp>
      <p:sp>
        <p:nvSpPr>
          <p:cNvPr id="4" name="Slide Number Placeholder 3"/>
          <p:cNvSpPr>
            <a:spLocks noGrp="1"/>
          </p:cNvSpPr>
          <p:nvPr>
            <p:ph type="sldNum" sz="quarter" idx="10"/>
          </p:nvPr>
        </p:nvSpPr>
        <p:spPr/>
        <p:txBody>
          <a:bodyPr/>
          <a:lstStyle/>
          <a:p>
            <a:fld id="{56CB28AC-5F44-484A-9577-0C89DCA45535}" type="slidenum">
              <a:rPr lang="en-US" smtClean="0"/>
              <a:t>14</a:t>
            </a:fld>
            <a:endParaRPr lang="en-US" dirty="0"/>
          </a:p>
        </p:txBody>
      </p:sp>
    </p:spTree>
    <p:extLst>
      <p:ext uri="{BB962C8B-B14F-4D97-AF65-F5344CB8AC3E}">
        <p14:creationId xmlns:p14="http://schemas.microsoft.com/office/powerpoint/2010/main" val="629918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 stroke, a medical emergency which Michele will</a:t>
            </a:r>
            <a:r>
              <a:rPr lang="en-US" baseline="0" dirty="0" smtClean="0"/>
              <a:t> discuss in more detail,</a:t>
            </a:r>
            <a:r>
              <a:rPr lang="en-US" dirty="0" smtClean="0"/>
              <a:t> can come on suddenly and explosively. </a:t>
            </a:r>
          </a:p>
          <a:p>
            <a:endParaRPr lang="en-US" dirty="0" smtClean="0"/>
          </a:p>
          <a:p>
            <a:r>
              <a:rPr lang="en-US" dirty="0" smtClean="0"/>
              <a:t>Without</a:t>
            </a:r>
            <a:r>
              <a:rPr lang="en-US" baseline="0" dirty="0" smtClean="0"/>
              <a:t> swift intervention, heat stroke can easily lead to permanent brain damage or death.</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We’ve talked about the burden of heat-related</a:t>
            </a:r>
            <a:r>
              <a:rPr lang="en-US" baseline="0" dirty="0" smtClean="0"/>
              <a:t> fatalities, but there </a:t>
            </a:r>
            <a:r>
              <a:rPr lang="en-US" dirty="0" smtClean="0"/>
              <a:t>are many more cases of heat-related illnesses than heat stroke. They represent a larger portion of the volcano. </a:t>
            </a:r>
          </a:p>
          <a:p>
            <a:endParaRPr lang="en-US" dirty="0" smtClean="0"/>
          </a:p>
          <a:p>
            <a:r>
              <a:rPr lang="en-US" dirty="0" smtClean="0"/>
              <a:t>An even greater portion of the volcano is filled with jobs that involve excess heat.</a:t>
            </a:r>
          </a:p>
          <a:p>
            <a:endParaRPr lang="en-US" dirty="0" smtClean="0"/>
          </a:p>
          <a:p>
            <a:r>
              <a:rPr lang="en-US" dirty="0" smtClean="0"/>
              <a:t>Any incident should be given serious consideration</a:t>
            </a:r>
            <a:r>
              <a:rPr lang="en-US" baseline="0" dirty="0" smtClean="0"/>
              <a:t> as</a:t>
            </a:r>
            <a:r>
              <a:rPr lang="en-US" dirty="0" smtClean="0"/>
              <a:t> it could erupt into heat stroke. </a:t>
            </a:r>
          </a:p>
          <a:p>
            <a:endParaRPr lang="en-US" dirty="0" smtClean="0"/>
          </a:p>
          <a:p>
            <a:r>
              <a:rPr lang="en-US" dirty="0" smtClean="0"/>
              <a:t>Many jobs</a:t>
            </a:r>
            <a:r>
              <a:rPr lang="en-US" baseline="0" dirty="0" smtClean="0"/>
              <a:t> </a:t>
            </a:r>
            <a:r>
              <a:rPr lang="en-US" dirty="0" smtClean="0"/>
              <a:t>expose workers to excess heat, and it is important to recognize that all of them could lead to illness and stroke if preventive measures are not taken consistently.</a:t>
            </a:r>
          </a:p>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15</a:t>
            </a:fld>
            <a:endParaRPr lang="en-US" dirty="0"/>
          </a:p>
        </p:txBody>
      </p:sp>
    </p:spTree>
    <p:extLst>
      <p:ext uri="{BB962C8B-B14F-4D97-AF65-F5344CB8AC3E}">
        <p14:creationId xmlns:p14="http://schemas.microsoft.com/office/powerpoint/2010/main" val="3423498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Better estimates are available for heat-related fatalities, but a recent epidemiological review published in December of 2013 concluded that:</a:t>
            </a:r>
          </a:p>
          <a:p>
            <a:endParaRPr lang="en-US" b="1" baseline="0" dirty="0" smtClean="0"/>
          </a:p>
          <a:p>
            <a:r>
              <a:rPr lang="en-US" b="1" dirty="0" smtClean="0"/>
              <a:t>“</a:t>
            </a:r>
            <a:r>
              <a:rPr lang="en-US" sz="1200" b="1" i="0" u="none" strike="noStrike" kern="1200" baseline="0" dirty="0" smtClean="0">
                <a:solidFill>
                  <a:schemeClr val="tx1"/>
                </a:solidFill>
                <a:latin typeface="+mn-lt"/>
                <a:ea typeface="+mn-ea"/>
                <a:cs typeface="+mn-cs"/>
              </a:rPr>
              <a:t>The incidence of occupational heat-related disorders in the US is not known although millions of workers have some level of exposure to hot environments.”</a:t>
            </a:r>
            <a:endParaRPr lang="en-US" b="1" dirty="0"/>
          </a:p>
        </p:txBody>
      </p:sp>
      <p:sp>
        <p:nvSpPr>
          <p:cNvPr id="4" name="Slide Number Placeholder 3"/>
          <p:cNvSpPr>
            <a:spLocks noGrp="1"/>
          </p:cNvSpPr>
          <p:nvPr>
            <p:ph type="sldNum" sz="quarter" idx="10"/>
          </p:nvPr>
        </p:nvSpPr>
        <p:spPr/>
        <p:txBody>
          <a:bodyPr/>
          <a:lstStyle/>
          <a:p>
            <a:fld id="{56CB28AC-5F44-484A-9577-0C89DCA45535}" type="slidenum">
              <a:rPr lang="en-US" smtClean="0"/>
              <a:t>16</a:t>
            </a:fld>
            <a:endParaRPr lang="en-US" dirty="0"/>
          </a:p>
        </p:txBody>
      </p:sp>
    </p:spTree>
    <p:extLst>
      <p:ext uri="{BB962C8B-B14F-4D97-AF65-F5344CB8AC3E}">
        <p14:creationId xmlns:p14="http://schemas.microsoft.com/office/powerpoint/2010/main" val="2624835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St. Paul, Minn., April 1, 2009 -- Members of the Armed Forces and FEMA during a daily briefing in the Emergency Operations Center in St. Paul. Planning the response to any disaster takes teamwork and open communications; this meeting is in response to flooding along the Red River in western Minnesota. Mike Moore/FEMA - Location: St. Paul, MN</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17</a:t>
            </a:fld>
            <a:endParaRPr lang="en-US" dirty="0"/>
          </a:p>
        </p:txBody>
      </p:sp>
    </p:spTree>
    <p:extLst>
      <p:ext uri="{BB962C8B-B14F-4D97-AF65-F5344CB8AC3E}">
        <p14:creationId xmlns:p14="http://schemas.microsoft.com/office/powerpoint/2010/main" val="2060945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is part of a table taken from a US Armed Forces Medical Surveillance report documenting HRIs in 2010.</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Like the volcano, we see a smaller number of heat stroke cases [callout] and a much larger number of HRIs [callout].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2010, there were 311 cases of heat stroke and 2,576 cases of other heat injuries in the US Armed Forces active component.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Thus for each case of heat stroke there were more than 8 cases of other heat related illnesses.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Also note that workers less than 30 years old [callout] accounted for the majority of cases and experienced the highest rates of HRIs [callout].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rates shown in this table are expressed per 1,000 person-years.</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Table 1. </a:t>
            </a:r>
            <a:r>
              <a:rPr lang="en-US" sz="1200" b="0" i="0" u="none" strike="noStrike" kern="1200" baseline="0" dirty="0" smtClean="0">
                <a:solidFill>
                  <a:schemeClr val="tx1"/>
                </a:solidFill>
                <a:latin typeface="+mn-lt"/>
                <a:ea typeface="+mn-ea"/>
                <a:cs typeface="+mn-cs"/>
              </a:rPr>
              <a:t>Incident cases and incidence rates</a:t>
            </a:r>
            <a:r>
              <a:rPr lang="en-US" sz="1200" b="0" i="0" u="none" strike="noStrike" kern="1200" baseline="30000" dirty="0" smtClean="0">
                <a:solidFill>
                  <a:schemeClr val="tx1"/>
                </a:solidFill>
                <a:latin typeface="+mn-lt"/>
                <a:ea typeface="+mn-ea"/>
                <a:cs typeface="+mn-cs"/>
              </a:rPr>
              <a:t>a</a:t>
            </a:r>
            <a:r>
              <a:rPr lang="en-US" sz="1200" b="0" i="0" u="none" strike="noStrike" kern="1200" baseline="0" dirty="0" smtClean="0">
                <a:solidFill>
                  <a:schemeClr val="tx1"/>
                </a:solidFill>
                <a:latin typeface="+mn-lt"/>
                <a:ea typeface="+mn-ea"/>
                <a:cs typeface="+mn-cs"/>
              </a:rPr>
              <a:t> of heat injury, active component, U.S. Armed Forces, 2010 (</a:t>
            </a:r>
            <a:r>
              <a:rPr lang="en-US" baseline="30000" dirty="0" smtClean="0"/>
              <a:t>a </a:t>
            </a:r>
            <a:r>
              <a:rPr lang="en-US" dirty="0" smtClean="0"/>
              <a:t>Rate per 1,000 person-years)</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the U.S. Military Health System, the most serious of heat-related injuries are considered notifiable medical events. Since 31 July 2009, a notifiable case of “heat stroke” (ICD-9-CM: 992.0) has been defined as a “severe heat stress injury, specifically including injury to the central nervous system, characterized by central nervous system dysfunction and often accompanied by heat injury to other organs and tissue.” Notifiable cases of heat injuries other than heat stroke (“unspecified effects of heat” [ICD-9-CM: 992.9]) include “moderate to severe heat injuries associated with strenuous exercise and environmental heat stress” … “that require medical intervention or result in lost duty time.” All heat injuries that require medical intervention or result in lost duty are reportable. Cases of “heat exhaustion” (ICD-9-CM: 992.3-992.5) that do not require medical intervention or result in lost duty time are not reportable.</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18</a:t>
            </a:fld>
            <a:endParaRPr lang="en-US" dirty="0"/>
          </a:p>
        </p:txBody>
      </p:sp>
    </p:spTree>
    <p:extLst>
      <p:ext uri="{BB962C8B-B14F-4D97-AF65-F5344CB8AC3E}">
        <p14:creationId xmlns:p14="http://schemas.microsoft.com/office/powerpoint/2010/main" val="2060945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Although</a:t>
            </a:r>
            <a:r>
              <a:rPr lang="en-US" b="1" baseline="0" dirty="0" smtClean="0"/>
              <a:t> Washington isn’t the hottest state, their workers’ comp records are easily accessed and widely used by researchers.</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Bonauto et al. (2007) analyzed workers’ comp claims for HRI in WA state from 1995-2005.</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highest</a:t>
            </a:r>
            <a:r>
              <a:rPr lang="en-US" baseline="0" dirty="0" smtClean="0"/>
              <a:t> average annual incidence rates of HRI by industry (NAICS) are shown in this chart I created using their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rates shown are per 100,000 Full-Time-Equivalents or FTEs.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Aside from fire protection, the industries with the highest rates of HRI were highway, bridge and street construction along with roofing construction.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b="0" i="0" u="none" strike="noStrike" kern="1200" baseline="0" dirty="0" smtClean="0">
                <a:solidFill>
                  <a:schemeClr val="tx1"/>
                </a:solidFill>
                <a:latin typeface="+mn-lt"/>
                <a:ea typeface="+mn-ea"/>
                <a:cs typeface="+mn-cs"/>
              </a:rPr>
              <a:t>Site preparation construction and poured concrete foundation and structural construction were next on the list with a rate of 35.9</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When the authors looked at occupational classification (2000 SOC) instead of industry, they found that construction laborers accounted for the highest proportion (8.5%) of all work-related HRIs analyzed during the eleven year period.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These data are useful for identifying construction trades or occupations that may experience high risk or prevalence of HRIs.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FTE = Full Time Equivalents.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NAICS = North American Industry Classification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20</a:t>
            </a:fld>
            <a:endParaRPr lang="en-US" dirty="0"/>
          </a:p>
        </p:txBody>
      </p:sp>
    </p:spTree>
    <p:extLst>
      <p:ext uri="{BB962C8B-B14F-4D97-AF65-F5344CB8AC3E}">
        <p14:creationId xmlns:p14="http://schemas.microsoft.com/office/powerpoint/2010/main" val="4139096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mentioned earlier that heat-related</a:t>
            </a:r>
            <a:r>
              <a:rPr lang="en-US" baseline="0" dirty="0" smtClean="0"/>
              <a:t> illness can quickly erupt into heat stroke, which often leads to death or permanent brain damage, but there are additional concerns.</a:t>
            </a:r>
          </a:p>
          <a:p>
            <a:endParaRPr lang="en-US" baseline="0" dirty="0" smtClean="0"/>
          </a:p>
          <a:p>
            <a:r>
              <a:rPr lang="en-US" baseline="0" dirty="0" smtClean="0"/>
              <a:t>Occupational heat exposure has been associated with chronic health effects, productivity losses, and acute accidents and injury.</a:t>
            </a:r>
          </a:p>
          <a:p>
            <a:endParaRPr lang="en-US" baseline="0" dirty="0" smtClean="0"/>
          </a:p>
          <a:p>
            <a:r>
              <a:rPr lang="en-US" baseline="0" dirty="0" smtClean="0"/>
              <a:t>There are also potential synergistic effects to consider.</a:t>
            </a:r>
          </a:p>
        </p:txBody>
      </p:sp>
      <p:sp>
        <p:nvSpPr>
          <p:cNvPr id="4" name="Slide Number Placeholder 3"/>
          <p:cNvSpPr>
            <a:spLocks noGrp="1"/>
          </p:cNvSpPr>
          <p:nvPr>
            <p:ph type="sldNum" sz="quarter" idx="10"/>
          </p:nvPr>
        </p:nvSpPr>
        <p:spPr/>
        <p:txBody>
          <a:bodyPr/>
          <a:lstStyle/>
          <a:p>
            <a:fld id="{56CB28AC-5F44-484A-9577-0C89DCA45535}" type="slidenum">
              <a:rPr lang="en-US" smtClean="0"/>
              <a:t>21</a:t>
            </a:fld>
            <a:endParaRPr lang="en-US" dirty="0"/>
          </a:p>
        </p:txBody>
      </p:sp>
    </p:spTree>
    <p:extLst>
      <p:ext uri="{BB962C8B-B14F-4D97-AF65-F5344CB8AC3E}">
        <p14:creationId xmlns:p14="http://schemas.microsoft.com/office/powerpoint/2010/main" val="4162485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acknowledge </a:t>
            </a:r>
            <a:r>
              <a:rPr lang="en-US" baseline="0" dirty="0" smtClean="0"/>
              <a:t>Bruce Lippy, Laura Welch, and Rosemary Sokas for lending me their expertise while I prepared this presentation.</a:t>
            </a:r>
          </a:p>
          <a:p>
            <a:endParaRPr lang="en-US" baseline="0" dirty="0" smtClean="0"/>
          </a:p>
          <a:p>
            <a:r>
              <a:rPr lang="en-US" baseline="0" dirty="0" smtClean="0"/>
              <a:t>In particular, I’d like to thank to Bernie Mizula for allowing me to borrow certain content from his heat stress training materials.</a:t>
            </a:r>
          </a:p>
          <a:p>
            <a:endParaRPr lang="en-US" baseline="0" dirty="0" smtClean="0"/>
          </a:p>
          <a:p>
            <a:r>
              <a:rPr lang="en-US" baseline="0" dirty="0" smtClean="0"/>
              <a:t>These slides will be made available at a later date, and we will have time for questions at the end of the presentation.</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2</a:t>
            </a:fld>
            <a:endParaRPr lang="en-US" dirty="0"/>
          </a:p>
        </p:txBody>
      </p:sp>
    </p:spTree>
    <p:extLst>
      <p:ext uri="{BB962C8B-B14F-4D97-AF65-F5344CB8AC3E}">
        <p14:creationId xmlns:p14="http://schemas.microsoft.com/office/powerpoint/2010/main" val="1293138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Ischemic</a:t>
            </a:r>
            <a:r>
              <a:rPr lang="en-US" baseline="0" dirty="0" smtClean="0"/>
              <a:t> Heart Disease</a:t>
            </a:r>
            <a:r>
              <a:rPr lang="en-US" dirty="0" smtClean="0"/>
              <a:t> is also</a:t>
            </a:r>
            <a:r>
              <a:rPr lang="en-US" baseline="0" dirty="0" smtClean="0"/>
              <a:t> known as </a:t>
            </a:r>
            <a:r>
              <a:rPr lang="en-US" sz="1200" b="0" i="0" kern="1200" dirty="0" smtClean="0">
                <a:solidFill>
                  <a:schemeClr val="tx1"/>
                </a:solidFill>
                <a:effectLst/>
                <a:latin typeface="+mn-lt"/>
                <a:ea typeface="+mn-ea"/>
                <a:cs typeface="+mn-cs"/>
              </a:rPr>
              <a:t>Coronary Artery Disease</a:t>
            </a:r>
            <a:r>
              <a:rPr lang="en-US" sz="1200" b="0" i="0" kern="1200" baseline="0" dirty="0" smtClean="0">
                <a:solidFill>
                  <a:schemeClr val="tx1"/>
                </a:solidFill>
                <a:effectLst/>
                <a:latin typeface="+mn-lt"/>
                <a:ea typeface="+mn-ea"/>
                <a:cs typeface="+mn-cs"/>
              </a:rPr>
              <a:t> - </a:t>
            </a:r>
            <a:r>
              <a:rPr lang="en-US" sz="1200" b="0" i="0" kern="1200" dirty="0" smtClean="0">
                <a:solidFill>
                  <a:schemeClr val="tx1"/>
                </a:solidFill>
                <a:effectLst/>
                <a:latin typeface="+mn-lt"/>
                <a:ea typeface="+mn-ea"/>
                <a:cs typeface="+mn-cs"/>
              </a:rPr>
              <a:t>a common disease that can cause heart attacks.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a:t>
            </a:r>
            <a:r>
              <a:rPr lang="en-US" sz="1200" b="0" i="0" kern="1200" baseline="0" dirty="0" smtClean="0">
                <a:solidFill>
                  <a:schemeClr val="tx1"/>
                </a:solidFill>
                <a:effectLst/>
                <a:latin typeface="+mn-lt"/>
                <a:ea typeface="+mn-ea"/>
                <a:cs typeface="+mn-cs"/>
              </a:rPr>
              <a:t> is also common knowledge that exposure to the sun’s UV rays can increase one’s risk of skin cancer.</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22</a:t>
            </a:fld>
            <a:endParaRPr lang="en-US" dirty="0"/>
          </a:p>
        </p:txBody>
      </p:sp>
    </p:spTree>
    <p:extLst>
      <p:ext uri="{BB962C8B-B14F-4D97-AF65-F5344CB8AC3E}">
        <p14:creationId xmlns:p14="http://schemas.microsoft.com/office/powerpoint/2010/main" val="94766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Image description: </a:t>
            </a:r>
            <a:r>
              <a:rPr lang="en-US" sz="1200" b="0" i="0" kern="1200" dirty="0" smtClean="0">
                <a:solidFill>
                  <a:schemeClr val="tx1"/>
                </a:solidFill>
                <a:effectLst/>
                <a:latin typeface="+mn-lt"/>
                <a:ea typeface="+mn-ea"/>
                <a:cs typeface="+mn-cs"/>
              </a:rPr>
              <a:t>Kidney Stone of Rafael Urdaneta General in Rafael Urdaneta Museum Interior</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23</a:t>
            </a:fld>
            <a:endParaRPr lang="en-US" dirty="0"/>
          </a:p>
        </p:txBody>
      </p:sp>
    </p:spTree>
    <p:extLst>
      <p:ext uri="{BB962C8B-B14F-4D97-AF65-F5344CB8AC3E}">
        <p14:creationId xmlns:p14="http://schemas.microsoft.com/office/powerpoint/2010/main" val="274103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Here</a:t>
            </a:r>
            <a:r>
              <a:rPr lang="en-US" b="1" baseline="0" dirty="0" smtClean="0"/>
              <a:t> are some striking data from a study by NASA showing that work quality decreases when temperature increases.</a:t>
            </a:r>
          </a:p>
          <a:p>
            <a:endParaRPr lang="en-US" baseline="0" dirty="0" smtClean="0"/>
          </a:p>
          <a:p>
            <a:r>
              <a:rPr lang="en-US" baseline="0" dirty="0" smtClean="0"/>
              <a:t>We see loss of both accuracy and work output starting at 80 degrees F.</a:t>
            </a:r>
          </a:p>
          <a:p>
            <a:endParaRPr lang="en-US" baseline="0" dirty="0" smtClean="0"/>
          </a:p>
          <a:p>
            <a:r>
              <a:rPr lang="en-US" dirty="0" smtClean="0"/>
              <a:t>At 95 degrees F,</a:t>
            </a:r>
            <a:r>
              <a:rPr lang="en-US" baseline="0" dirty="0" smtClean="0"/>
              <a:t> there was a 45% loss in work output and a 700% loss in accuracy.</a:t>
            </a:r>
          </a:p>
          <a:p>
            <a:endParaRPr lang="en-US" baseline="0" dirty="0" smtClean="0"/>
          </a:p>
          <a:p>
            <a:r>
              <a:rPr lang="en-US" baseline="0" dirty="0" smtClean="0"/>
              <a:t>I confess that I’ve not read this study in detail and am not aware of what type of work was performed, but there are a number of studies showing heat-associated losses in productivity across a variety of working conditions.</a:t>
            </a:r>
          </a:p>
          <a:p>
            <a:endParaRPr lang="en-US" baseline="0" dirty="0" smtClean="0"/>
          </a:p>
          <a:p>
            <a:r>
              <a:rPr lang="en-US" baseline="0" dirty="0" smtClean="0"/>
              <a:t>This relationship was described as far back as 1974 in a paper by Axelsson entitled “Influence of heat exposure on productivity”.</a:t>
            </a:r>
          </a:p>
          <a:p>
            <a:endParaRPr lang="en-US" baseline="0" dirty="0" smtClean="0"/>
          </a:p>
        </p:txBody>
      </p:sp>
      <p:sp>
        <p:nvSpPr>
          <p:cNvPr id="4" name="Slide Number Placeholder 3"/>
          <p:cNvSpPr>
            <a:spLocks noGrp="1"/>
          </p:cNvSpPr>
          <p:nvPr>
            <p:ph type="sldNum" sz="quarter" idx="10"/>
          </p:nvPr>
        </p:nvSpPr>
        <p:spPr/>
        <p:txBody>
          <a:bodyPr/>
          <a:lstStyle/>
          <a:p>
            <a:fld id="{56CB28AC-5F44-484A-9577-0C89DCA45535}" type="slidenum">
              <a:rPr lang="en-US" smtClean="0"/>
              <a:t>24</a:t>
            </a:fld>
            <a:endParaRPr lang="en-US" dirty="0"/>
          </a:p>
        </p:txBody>
      </p:sp>
    </p:spTree>
    <p:extLst>
      <p:ext uri="{BB962C8B-B14F-4D97-AF65-F5344CB8AC3E}">
        <p14:creationId xmlns:p14="http://schemas.microsoft.com/office/powerpoint/2010/main" val="644822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wouldn’t want</a:t>
            </a:r>
            <a:r>
              <a:rPr lang="en-US" baseline="0" dirty="0" smtClean="0"/>
              <a:t> to faint due to heat syncope while working on a roof or a ladder.</a:t>
            </a:r>
          </a:p>
          <a:p>
            <a:endParaRPr lang="en-US" baseline="0" dirty="0" smtClean="0"/>
          </a:p>
          <a:p>
            <a:r>
              <a:rPr lang="en-US" baseline="0" dirty="0" smtClean="0"/>
              <a:t>As a side note, can you spot the bad work practices shown in these images?</a:t>
            </a:r>
          </a:p>
          <a:p>
            <a:endParaRPr lang="en-US" baseline="0" dirty="0" smtClean="0"/>
          </a:p>
          <a:p>
            <a:r>
              <a:rPr lang="en-US" dirty="0" smtClean="0"/>
              <a:t>Summary Statement: Ladder not tied off to prevent sideways movement. Ladder less than 3 ft above roof access point. No fall protection, there should be a fall protection system in place, such as a fall restraint system to prevent workers from falling to a lower level. Worker does not have PPE, workers should be supplied proper PPE such as eye protection, gloves, harnesses, etc. </a:t>
            </a:r>
          </a:p>
          <a:p>
            <a:r>
              <a:rPr lang="en-US" dirty="0" smtClean="0"/>
              <a:t>Tags: Falls, Roofer/Waterproofer, Residential, Images </a:t>
            </a:r>
          </a:p>
          <a:p>
            <a:r>
              <a:rPr lang="en-US" dirty="0" smtClean="0"/>
              <a:t>Credit: OSHA Training Institute, Southwest Education Center </a:t>
            </a:r>
          </a:p>
          <a:p>
            <a:r>
              <a:rPr lang="en-US" dirty="0" smtClean="0"/>
              <a:t>elcosh image ID: i000893 </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25</a:t>
            </a:fld>
            <a:endParaRPr lang="en-US" dirty="0"/>
          </a:p>
        </p:txBody>
      </p:sp>
    </p:spTree>
    <p:extLst>
      <p:ext uri="{BB962C8B-B14F-4D97-AF65-F5344CB8AC3E}">
        <p14:creationId xmlns:p14="http://schemas.microsoft.com/office/powerpoint/2010/main" val="339797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Pharmacological studies have shown an increase in the absorption and effects of certain drugs when they are administered simultaneously to heat exposure  (Sidhu et al., 2011; Vanakoski &amp; Seppala, 1998)</a:t>
            </a:r>
          </a:p>
          <a:p>
            <a:endParaRPr lang="en-US" baseline="0" dirty="0" smtClean="0"/>
          </a:p>
          <a:p>
            <a:r>
              <a:rPr lang="en-US" baseline="0" dirty="0" smtClean="0"/>
              <a:t>Furthermore, epidemiological studies on the impact of simultaneous exposure to heat stress and air pollution revealed a significant effect on mortality rate (Katsouyanni et al., 1993; Rainham &amp; Smoyer-Tomic, 2003). </a:t>
            </a:r>
          </a:p>
          <a:p>
            <a:endParaRPr lang="en-US" baseline="0" dirty="0" smtClean="0"/>
          </a:p>
          <a:p>
            <a:r>
              <a:rPr lang="en-US" baseline="0" dirty="0" smtClean="0"/>
              <a:t>Extrapolating these findings to the workplace gives reason to believe that concomitant exposure to heat stress and chemicals is likely to increase the potential risk for workers’ health (Bourbonnais et al., 2013).</a:t>
            </a:r>
          </a:p>
          <a:p>
            <a:endParaRPr lang="en-US" baseline="0" dirty="0" smtClean="0"/>
          </a:p>
          <a:p>
            <a:r>
              <a:rPr lang="en-US" baseline="0" dirty="0" smtClean="0"/>
              <a:t>This is relevant to construction industry, where workers are often exposed to vapors, dusts, gases, and fumes.</a:t>
            </a:r>
          </a:p>
        </p:txBody>
      </p:sp>
      <p:sp>
        <p:nvSpPr>
          <p:cNvPr id="4" name="Slide Number Placeholder 3"/>
          <p:cNvSpPr>
            <a:spLocks noGrp="1"/>
          </p:cNvSpPr>
          <p:nvPr>
            <p:ph type="sldNum" sz="quarter" idx="10"/>
          </p:nvPr>
        </p:nvSpPr>
        <p:spPr/>
        <p:txBody>
          <a:bodyPr/>
          <a:lstStyle/>
          <a:p>
            <a:fld id="{56CB28AC-5F44-484A-9577-0C89DCA45535}" type="slidenum">
              <a:rPr lang="en-US" smtClean="0"/>
              <a:t>26</a:t>
            </a:fld>
            <a:endParaRPr lang="en-US" dirty="0"/>
          </a:p>
        </p:txBody>
      </p:sp>
    </p:spTree>
    <p:extLst>
      <p:ext uri="{BB962C8B-B14F-4D97-AF65-F5344CB8AC3E}">
        <p14:creationId xmlns:p14="http://schemas.microsoft.com/office/powerpoint/2010/main" val="1821722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27</a:t>
            </a:fld>
            <a:endParaRPr lang="en-US" dirty="0"/>
          </a:p>
        </p:txBody>
      </p:sp>
    </p:spTree>
    <p:extLst>
      <p:ext uri="{BB962C8B-B14F-4D97-AF65-F5344CB8AC3E}">
        <p14:creationId xmlns:p14="http://schemas.microsoft.com/office/powerpoint/2010/main" val="144527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factors influence one’s sensitivity to heat.  </a:t>
            </a:r>
          </a:p>
          <a:p>
            <a:endParaRPr lang="en-US" baseline="0" dirty="0" smtClean="0"/>
          </a:p>
          <a:p>
            <a:r>
              <a:rPr lang="en-US" baseline="0" dirty="0" smtClean="0"/>
              <a:t>Personal risk factors include low levels of physical fitness and obesity.</a:t>
            </a:r>
          </a:p>
          <a:p>
            <a:endParaRPr lang="en-US" baseline="0" dirty="0" smtClean="0"/>
          </a:p>
          <a:p>
            <a:r>
              <a:rPr lang="en-US" baseline="0" dirty="0" smtClean="0"/>
              <a:t>Clothing choice matters.  NIOSH recommends </a:t>
            </a:r>
            <a:r>
              <a:rPr lang="en-US" sz="1200" b="0" i="0" kern="1200" dirty="0" smtClean="0">
                <a:solidFill>
                  <a:schemeClr val="tx1"/>
                </a:solidFill>
                <a:effectLst/>
                <a:latin typeface="+mn-lt"/>
                <a:ea typeface="+mn-ea"/>
                <a:cs typeface="+mn-cs"/>
              </a:rPr>
              <a:t>light-colored, loose-fitting, breathable clothing such as cotton. Non-breathing synthetic clothing is not advised.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a:t>
            </a:r>
            <a:r>
              <a:rPr lang="en-US" sz="1200" b="0" i="0" kern="1200" baseline="0" dirty="0" smtClean="0">
                <a:solidFill>
                  <a:schemeClr val="tx1"/>
                </a:solidFill>
                <a:effectLst/>
                <a:latin typeface="+mn-lt"/>
                <a:ea typeface="+mn-ea"/>
                <a:cs typeface="+mn-cs"/>
              </a:rPr>
              <a:t> Michele will discuss, PPE can have a strong effect on the body’s ability to cool itself.</a:t>
            </a:r>
            <a:endParaRPr lang="en-US" sz="1200" b="0" i="0" kern="120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baseline="0" dirty="0" smtClean="0"/>
              <a:t>Being over 65 years old is commonly cited as a risk factor for HRI.</a:t>
            </a:r>
          </a:p>
          <a:p>
            <a:endParaRPr lang="en-US" baseline="0" dirty="0" smtClean="0"/>
          </a:p>
          <a:p>
            <a:r>
              <a:rPr lang="en-US" baseline="0" dirty="0" smtClean="0"/>
              <a:t>The older you are the more likely you are to have chronic diseases that may interfere with your body’s ability to thermoregulate.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Workers over 65 should be made aware this fact.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do have two concerns I’d like to mention at this point.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My own personal belief is that sometimes there’s a fine line between using health status as a means of protecting workers versus a means of discrimination.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Second, I caution you to be wary of mixed messages.  It can be dangerous for workers who don’t fit these risk categories to believe that they are immune to heat stress.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Anyone can fall victim to heat stress given the right conditions.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Recall my previous slide showing that 74% of US workers who died of heat exposure between 2003-2008 were less than 55 years old.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military surveillance data we reviewed also showed the highest rates of HRI among workers in their 20’s.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Granted, younger workers in the military are more likely to be on active duty as opposed to having a desk job, which may have influenced these rates.</a:t>
            </a:r>
          </a:p>
          <a:p>
            <a:endParaRPr lang="en-US" baseline="0" dirty="0" smtClean="0"/>
          </a:p>
          <a:p>
            <a:r>
              <a:rPr lang="en-US" baseline="0" dirty="0" smtClean="0"/>
              <a:t>I don’t have additional hard evidence to discuss regarding risk of HRI among young employees, but I can share my own experience.</a:t>
            </a:r>
          </a:p>
          <a:p>
            <a:endParaRPr lang="en-US" baseline="0" dirty="0" smtClean="0"/>
          </a:p>
          <a:p>
            <a:r>
              <a:rPr lang="en-US" baseline="0" dirty="0" smtClean="0"/>
              <a:t>During my 20’s, I was young, strong, and healthy.  </a:t>
            </a:r>
          </a:p>
          <a:p>
            <a:endParaRPr lang="en-US" baseline="0" dirty="0" smtClean="0"/>
          </a:p>
          <a:p>
            <a:r>
              <a:rPr lang="en-US" baseline="0" dirty="0" smtClean="0"/>
              <a:t>At the peak of physical fitness, I was prone to feeling somewhat invincible, and it was difficult to imagine falling victim to illness or injury, such as HRI.</a:t>
            </a:r>
          </a:p>
          <a:p>
            <a:endParaRPr lang="en-US" baseline="0" dirty="0" smtClean="0"/>
          </a:p>
          <a:p>
            <a:r>
              <a:rPr lang="en-US" baseline="0" dirty="0" smtClean="0"/>
              <a:t>Pushing beyond your limits as a young worker eager to prove yourself is admirable in some respects but can result in a bad outcome.</a:t>
            </a:r>
          </a:p>
          <a:p>
            <a:endParaRPr lang="en-US" baseline="0" dirty="0" smtClean="0"/>
          </a:p>
          <a:p>
            <a:r>
              <a:rPr lang="en-US" baseline="0" dirty="0" smtClean="0"/>
              <a:t>Young workers are often new workers, meaning that they might not yet be acclimated to the heat.</a:t>
            </a:r>
          </a:p>
          <a:p>
            <a:endParaRPr lang="en-US" baseline="0" dirty="0" smtClean="0"/>
          </a:p>
          <a:p>
            <a:r>
              <a:rPr lang="en-US" baseline="0" dirty="0" smtClean="0"/>
              <a:t>Without proper training, a young and inexperienced worker may also fail to recognize the importance of acclimatization.</a:t>
            </a:r>
          </a:p>
          <a:p>
            <a:endParaRPr lang="en-US" baseline="0" dirty="0" smtClean="0"/>
          </a:p>
          <a:p>
            <a:r>
              <a:rPr lang="en-US" baseline="0" dirty="0" smtClean="0"/>
              <a:t>Acclimatization is critical for preventing HRI!</a:t>
            </a:r>
          </a:p>
          <a:p>
            <a:endParaRPr lang="en-US" dirty="0" smtClean="0"/>
          </a:p>
        </p:txBody>
      </p:sp>
      <p:sp>
        <p:nvSpPr>
          <p:cNvPr id="4" name="Slide Number Placeholder 3"/>
          <p:cNvSpPr>
            <a:spLocks noGrp="1"/>
          </p:cNvSpPr>
          <p:nvPr>
            <p:ph type="sldNum" sz="quarter" idx="10"/>
          </p:nvPr>
        </p:nvSpPr>
        <p:spPr/>
        <p:txBody>
          <a:bodyPr/>
          <a:lstStyle/>
          <a:p>
            <a:fld id="{56CB28AC-5F44-484A-9577-0C89DCA45535}" type="slidenum">
              <a:rPr lang="en-US" smtClean="0"/>
              <a:t>28</a:t>
            </a:fld>
            <a:endParaRPr lang="en-US" dirty="0"/>
          </a:p>
        </p:txBody>
      </p:sp>
    </p:spTree>
    <p:extLst>
      <p:ext uri="{BB962C8B-B14F-4D97-AF65-F5344CB8AC3E}">
        <p14:creationId xmlns:p14="http://schemas.microsoft.com/office/powerpoint/2010/main" val="4089080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Cal/OSHA</a:t>
            </a:r>
            <a:r>
              <a:rPr lang="en-US" baseline="0" dirty="0" smtClean="0"/>
              <a:t> investigated cases of heat related illness that occurred in 2005.</a:t>
            </a:r>
          </a:p>
          <a:p>
            <a:endParaRPr lang="en-US" baseline="0" dirty="0" smtClean="0"/>
          </a:p>
          <a:p>
            <a:r>
              <a:rPr lang="en-US" baseline="0" dirty="0" smtClean="0"/>
              <a:t>In almost half of the incidents, the worker involved was on their first day of work.</a:t>
            </a:r>
          </a:p>
          <a:p>
            <a:endParaRPr lang="en-US" baseline="0" dirty="0" smtClean="0"/>
          </a:p>
          <a:p>
            <a:r>
              <a:rPr lang="en-US" baseline="0" dirty="0" smtClean="0"/>
              <a:t>In 80% of cases, the worker had been on the job for 4 days or less.</a:t>
            </a:r>
          </a:p>
          <a:p>
            <a:endParaRPr lang="en-US" baseline="0" dirty="0" smtClean="0"/>
          </a:p>
          <a:p>
            <a:r>
              <a:rPr lang="en-US" baseline="0" dirty="0" smtClean="0"/>
              <a:t>These numbers underscore the importance of acclimating workers to the heat.</a:t>
            </a:r>
            <a:endParaRPr lang="en-US" dirty="0" smtClean="0"/>
          </a:p>
        </p:txBody>
      </p:sp>
      <p:sp>
        <p:nvSpPr>
          <p:cNvPr id="4" name="Slide Number Placeholder 3"/>
          <p:cNvSpPr>
            <a:spLocks noGrp="1"/>
          </p:cNvSpPr>
          <p:nvPr>
            <p:ph type="sldNum" sz="quarter" idx="10"/>
          </p:nvPr>
        </p:nvSpPr>
        <p:spPr/>
        <p:txBody>
          <a:bodyPr/>
          <a:lstStyle/>
          <a:p>
            <a:fld id="{56CB28AC-5F44-484A-9577-0C89DCA45535}" type="slidenum">
              <a:rPr lang="en-US" smtClean="0"/>
              <a:t>29</a:t>
            </a:fld>
            <a:endParaRPr lang="en-US" dirty="0"/>
          </a:p>
        </p:txBody>
      </p:sp>
    </p:spTree>
    <p:extLst>
      <p:ext uri="{BB962C8B-B14F-4D97-AF65-F5344CB8AC3E}">
        <p14:creationId xmlns:p14="http://schemas.microsoft.com/office/powerpoint/2010/main" val="4089080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Michele will cover these guidelines in more detail, but for now just notice </a:t>
            </a:r>
            <a:r>
              <a:rPr lang="en-US" baseline="0" dirty="0" smtClean="0"/>
              <a:t>the difference in recommended maximum heat exposures for new workers vs. experienced heat workers.</a:t>
            </a:r>
          </a:p>
          <a:p>
            <a:endParaRPr lang="en-US" baseline="0" dirty="0" smtClean="0"/>
          </a:p>
          <a:p>
            <a:endParaRPr lang="en-US" baseline="0" dirty="0" smtClean="0"/>
          </a:p>
          <a:p>
            <a:r>
              <a:rPr lang="en-US" baseline="0" dirty="0" smtClean="0"/>
              <a:t>From NIOSH document </a:t>
            </a:r>
            <a:r>
              <a:rPr lang="en-US" i="1" baseline="0" dirty="0" smtClean="0"/>
              <a:t>Criteria for a Recommended Standard: Occupational Exposure to Hot Environments Revised Criteria 1986:</a:t>
            </a:r>
          </a:p>
          <a:p>
            <a:endParaRPr lang="en-US" baseline="0" dirty="0" smtClean="0"/>
          </a:p>
          <a:p>
            <a:r>
              <a:rPr lang="en-US" dirty="0" smtClean="0"/>
              <a:t>“Gradually increase exposure time in hot environmental conditions over a 7-14 day period. </a:t>
            </a:r>
          </a:p>
          <a:p>
            <a:endParaRPr lang="en-US" dirty="0" smtClean="0"/>
          </a:p>
          <a:p>
            <a:r>
              <a:rPr lang="en-US" dirty="0" smtClean="0"/>
              <a:t>For new workers, the schedule should be no more than 20% exposure on day 1 and a no more than 20% increase on each additional day. </a:t>
            </a:r>
          </a:p>
          <a:p>
            <a:endParaRPr lang="en-US" dirty="0" smtClean="0"/>
          </a:p>
          <a:p>
            <a:r>
              <a:rPr lang="en-US" dirty="0" smtClean="0"/>
              <a:t>For workers who have had previous experience with the job, the acclimatization regimen should be no more than a 50% exposure. on day 1, 60% on day 2, 80% on day 3, and 100% on day 4.”</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30</a:t>
            </a:fld>
            <a:endParaRPr lang="en-US" dirty="0"/>
          </a:p>
        </p:txBody>
      </p:sp>
    </p:spTree>
    <p:extLst>
      <p:ext uri="{BB962C8B-B14F-4D97-AF65-F5344CB8AC3E}">
        <p14:creationId xmlns:p14="http://schemas.microsoft.com/office/powerpoint/2010/main" val="1217655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Medical risk factors for HRI include diabetes, heart and lung disease, sickle cell, fever, and skin disease.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Special attention should be paid to workers with previous heat stroke since it might reflect an underlying cause for heat susceptibility.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Drugs, alcohol, and certain medications can also increase risk of HRI.</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31</a:t>
            </a:fld>
            <a:endParaRPr lang="en-US" dirty="0"/>
          </a:p>
        </p:txBody>
      </p:sp>
    </p:spTree>
    <p:extLst>
      <p:ext uri="{BB962C8B-B14F-4D97-AF65-F5344CB8AC3E}">
        <p14:creationId xmlns:p14="http://schemas.microsoft.com/office/powerpoint/2010/main" val="2088296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National Weather Service statistical data show that heat causes more fatalities per year than floods, lightning, tornadoes, and hurricanes </a:t>
            </a:r>
            <a:r>
              <a:rPr lang="en-US" b="1" u="sng" dirty="0" smtClean="0"/>
              <a:t>combined</a:t>
            </a:r>
            <a:r>
              <a:rPr lang="en-US" dirty="0" smtClean="0"/>
              <a:t> (NOAA</a:t>
            </a:r>
            <a:r>
              <a:rPr lang="en-US" baseline="0" dirty="0" smtClean="0"/>
              <a:t> 2011)</a:t>
            </a:r>
            <a:r>
              <a:rPr lang="en-US" dirty="0" smtClean="0"/>
              <a:t>.</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National Oceanic and Atmospheric Administration (NOAA) (2011) National Weather Service. Heat: a major killer. Available at: http://www.crh.noaa.gov/lmk/?n=noaaexcessiveheat Accessed: 17 March 2014</a:t>
            </a:r>
          </a:p>
          <a:p>
            <a:endParaRPr lang="en-US" sz="1200" b="0" i="0" u="none" strike="noStrike" kern="1200" baseline="0" dirty="0" smtClean="0">
              <a:solidFill>
                <a:schemeClr val="tx1"/>
              </a:solidFill>
              <a:latin typeface="+mn-lt"/>
              <a:ea typeface="+mn-ea"/>
              <a:cs typeface="+mn-cs"/>
            </a:endParaRPr>
          </a:p>
          <a:p>
            <a:r>
              <a:rPr lang="en-US" sz="1200" b="0" i="0" kern="1200" dirty="0" smtClean="0">
                <a:solidFill>
                  <a:schemeClr val="tx1"/>
                </a:solidFill>
                <a:effectLst/>
                <a:latin typeface="+mn-lt"/>
                <a:ea typeface="+mn-ea"/>
                <a:cs typeface="+mn-cs"/>
              </a:rPr>
              <a:t>New Hartford, Iowa, June 9, 2008 -- Heavy rains flooded this small town of 698 last night. The fire chief's high-suspension jeep is being used to shuttle residents to their homes so they can check damage and rescue their pets. Photo by Greg Henshall / FEMA - Location: New Hartford, IA</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Lightning over </a:t>
            </a:r>
            <a:r>
              <a:rPr lang="en-US" sz="1200" b="0" i="0" u="none" strike="noStrike" kern="1200" dirty="0" smtClean="0">
                <a:solidFill>
                  <a:schemeClr val="tx1"/>
                </a:solidFill>
                <a:effectLst/>
                <a:latin typeface="+mn-lt"/>
                <a:ea typeface="+mn-ea"/>
                <a:cs typeface="+mn-cs"/>
                <a:hlinkClick r:id="rId3" tooltip="en:Las Cruces, New Mexico"/>
              </a:rPr>
              <a:t>Las Cruces, New Mexico</a:t>
            </a:r>
            <a:endParaRPr lang="en-US" sz="1200" b="0" i="0" u="none" strike="noStrike" kern="1200" dirty="0" smtClean="0">
              <a:solidFill>
                <a:schemeClr val="tx1"/>
              </a:solidFill>
              <a:effectLst/>
              <a:latin typeface="+mn-lt"/>
              <a:ea typeface="+mn-ea"/>
              <a:cs typeface="+mn-cs"/>
            </a:endParaRPr>
          </a:p>
          <a:p>
            <a:r>
              <a:rPr lang="en-US" b="0" dirty="0" smtClean="0">
                <a:effectLst/>
              </a:rPr>
              <a:t>Source: </a:t>
            </a:r>
            <a:r>
              <a:rPr lang="en-US" dirty="0" smtClean="0"/>
              <a:t>United States Air Force, </a:t>
            </a:r>
            <a:r>
              <a:rPr lang="en-US" sz="1200" u="none" strike="noStrike" kern="1200" dirty="0" smtClean="0">
                <a:solidFill>
                  <a:schemeClr val="tx1"/>
                </a:solidFill>
                <a:effectLst/>
                <a:latin typeface="+mn-lt"/>
                <a:ea typeface="+mn-ea"/>
                <a:cs typeface="+mn-cs"/>
                <a:hlinkClick r:id="rId4"/>
              </a:rPr>
              <a:t>VIRIN 040304-F-0000S-002</a:t>
            </a:r>
            <a:r>
              <a:rPr lang="en-US" dirty="0" smtClean="0"/>
              <a:t> (and VIRIN 060822-F-1111A-001)</a:t>
            </a:r>
          </a:p>
          <a:p>
            <a:r>
              <a:rPr lang="en-US" sz="1200" b="0" i="0" kern="1200" dirty="0" smtClean="0">
                <a:solidFill>
                  <a:schemeClr val="tx1"/>
                </a:solidFill>
                <a:effectLst/>
                <a:latin typeface="+mn-lt"/>
                <a:ea typeface="+mn-ea"/>
                <a:cs typeface="+mn-cs"/>
              </a:rPr>
              <a:t>Author: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U.S. Air Force photo by Edward Aspera Jr.</a:t>
            </a:r>
          </a:p>
          <a:p>
            <a:endParaRPr lang="en-US" dirty="0" smtClean="0"/>
          </a:p>
          <a:p>
            <a:r>
              <a:rPr lang="en-US" sz="1200" b="0" i="0" kern="1200" dirty="0" smtClean="0">
                <a:solidFill>
                  <a:schemeClr val="tx1"/>
                </a:solidFill>
                <a:effectLst/>
                <a:latin typeface="+mn-lt"/>
                <a:ea typeface="+mn-ea"/>
                <a:cs typeface="+mn-cs"/>
              </a:rPr>
              <a:t>Category F5 tornado (upgraded from initial estimate of F4) viewed from the southeast as it approached Elie, Manitoba on Friday, June 22nd, 2007.</a:t>
            </a:r>
          </a:p>
          <a:p>
            <a:r>
              <a:rPr lang="en-US" sz="1200" b="0" i="0" kern="1200" dirty="0" smtClean="0">
                <a:solidFill>
                  <a:schemeClr val="tx1"/>
                </a:solidFill>
                <a:effectLst/>
                <a:latin typeface="+mn-lt"/>
                <a:ea typeface="+mn-ea"/>
                <a:cs typeface="+mn-cs"/>
              </a:rPr>
              <a:t>Source: Transferred from </a:t>
            </a:r>
            <a:r>
              <a:rPr lang="en-US" sz="1200" b="0" i="0" u="none" strike="noStrike" kern="1200" dirty="0" smtClean="0">
                <a:solidFill>
                  <a:schemeClr val="tx1"/>
                </a:solidFill>
                <a:effectLst/>
                <a:latin typeface="+mn-lt"/>
                <a:ea typeface="+mn-ea"/>
                <a:cs typeface="+mn-cs"/>
                <a:hlinkClick r:id="rId5"/>
              </a:rPr>
              <a:t>en.wikipedia</a:t>
            </a:r>
            <a:r>
              <a:rPr lang="en-US" sz="1200" b="0" i="0" kern="1200" dirty="0" smtClean="0">
                <a:solidFill>
                  <a:schemeClr val="tx1"/>
                </a:solidFill>
                <a:effectLst/>
                <a:latin typeface="+mn-lt"/>
                <a:ea typeface="+mn-ea"/>
                <a:cs typeface="+mn-cs"/>
              </a:rPr>
              <a:t>; transferred to Commons by </a:t>
            </a:r>
            <a:r>
              <a:rPr lang="en-US" sz="1200" b="0" i="0" u="none" strike="noStrike" kern="1200" dirty="0" smtClean="0">
                <a:solidFill>
                  <a:schemeClr val="tx1"/>
                </a:solidFill>
                <a:effectLst/>
                <a:latin typeface="+mn-lt"/>
                <a:ea typeface="+mn-ea"/>
                <a:cs typeface="+mn-cs"/>
                <a:hlinkClick r:id="rId6" tooltip="User:Gump Stump"/>
              </a:rPr>
              <a:t>User:Gump Stump</a:t>
            </a:r>
            <a:r>
              <a:rPr lang="en-US" sz="1200" b="0" i="0" kern="1200" dirty="0" smtClean="0">
                <a:solidFill>
                  <a:schemeClr val="tx1"/>
                </a:solidFill>
                <a:effectLst/>
                <a:latin typeface="+mn-lt"/>
                <a:ea typeface="+mn-ea"/>
                <a:cs typeface="+mn-cs"/>
              </a:rPr>
              <a:t> using </a:t>
            </a:r>
            <a:r>
              <a:rPr lang="en-US" sz="1200" b="0" i="0" u="none" strike="noStrike" kern="1200" dirty="0" smtClean="0">
                <a:solidFill>
                  <a:schemeClr val="tx1"/>
                </a:solidFill>
                <a:effectLst/>
                <a:latin typeface="+mn-lt"/>
                <a:ea typeface="+mn-ea"/>
                <a:cs typeface="+mn-cs"/>
                <a:hlinkClick r:id="rId7"/>
              </a:rPr>
              <a:t>CommonsHelper</a:t>
            </a:r>
            <a:r>
              <a:rPr lang="en-US" sz="1200" b="0" i="0" kern="1200" dirty="0" smtClean="0">
                <a:solidFill>
                  <a:schemeClr val="tx1"/>
                </a:solidFill>
                <a:effectLst/>
                <a:latin typeface="+mn-lt"/>
                <a:ea typeface="+mn-ea"/>
                <a:cs typeface="+mn-cs"/>
              </a:rPr>
              <a:t>.</a:t>
            </a:r>
          </a:p>
          <a:p>
            <a:r>
              <a:rPr lang="en-US" dirty="0" smtClean="0"/>
              <a:t>Author: </a:t>
            </a:r>
            <a:r>
              <a:rPr lang="en-US" sz="1200" b="0" i="0" kern="1200" dirty="0" smtClean="0">
                <a:solidFill>
                  <a:schemeClr val="tx1"/>
                </a:solidFill>
                <a:effectLst/>
                <a:latin typeface="+mn-lt"/>
                <a:ea typeface="+mn-ea"/>
                <a:cs typeface="+mn-cs"/>
              </a:rPr>
              <a:t>Justin Hobson (</a:t>
            </a:r>
            <a:r>
              <a:rPr lang="en-US" sz="1200" b="0" i="0" u="none" strike="noStrike" kern="1200" dirty="0" smtClean="0">
                <a:solidFill>
                  <a:schemeClr val="tx1"/>
                </a:solidFill>
                <a:effectLst/>
                <a:latin typeface="+mn-lt"/>
                <a:ea typeface="+mn-ea"/>
                <a:cs typeface="+mn-cs"/>
                <a:hlinkClick r:id="rId8" tooltip="en:User:Justin1569"/>
              </a:rPr>
              <a:t>Justin1569</a:t>
            </a:r>
            <a:r>
              <a:rPr lang="en-US" sz="1200" b="0" i="0" kern="1200" dirty="0" smtClean="0">
                <a:solidFill>
                  <a:schemeClr val="tx1"/>
                </a:solidFill>
                <a:effectLst/>
                <a:latin typeface="+mn-lt"/>
                <a:ea typeface="+mn-ea"/>
                <a:cs typeface="+mn-cs"/>
              </a:rPr>
              <a:t> at </a:t>
            </a:r>
            <a:r>
              <a:rPr lang="en-US" sz="1200" b="0" i="0" u="none" strike="noStrike" kern="1200" dirty="0" smtClean="0">
                <a:solidFill>
                  <a:schemeClr val="tx1"/>
                </a:solidFill>
                <a:effectLst/>
                <a:latin typeface="+mn-lt"/>
                <a:ea typeface="+mn-ea"/>
                <a:cs typeface="+mn-cs"/>
                <a:hlinkClick r:id="rId5"/>
              </a:rPr>
              <a:t>en.wikipedia</a:t>
            </a:r>
            <a:r>
              <a:rPr lang="en-US" sz="1200" b="0"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Before the year 2004, only two tropical cyclones had ever been noted in the South Atlantic Basin, and no hurricane. However, a circulation center well off the coast of southern Brazil developed tropical cyclone characteristics and continued to intensify as it moved westward. The system developed an eye and apparently reached hurricane strength on Friday, March 26, before eventually making landfall late on Saturday, March 27, 2004.</a:t>
            </a:r>
            <a:r>
              <a:rPr lang="en-US" dirty="0" smtClean="0"/>
              <a:t/>
            </a:r>
            <a:br>
              <a:rPr lang="en-US" dirty="0" smtClean="0"/>
            </a:br>
            <a:r>
              <a:rPr lang="en-US" sz="1200" b="0" i="0" kern="1200" dirty="0" smtClean="0">
                <a:solidFill>
                  <a:schemeClr val="tx1"/>
                </a:solidFill>
                <a:effectLst/>
                <a:latin typeface="+mn-lt"/>
                <a:ea typeface="+mn-ea"/>
                <a:cs typeface="+mn-cs"/>
              </a:rPr>
              <a:t>The crew of the International Space Station was notified of the cyclone and acquired excellent photographs of the storm just as it made landfall on the southern Brazilian state of </a:t>
            </a:r>
            <a:r>
              <a:rPr lang="en-US" sz="1200" b="0" i="0" u="none" strike="noStrike" kern="1200" dirty="0" smtClean="0">
                <a:solidFill>
                  <a:schemeClr val="tx1"/>
                </a:solidFill>
                <a:effectLst/>
                <a:latin typeface="+mn-lt"/>
                <a:ea typeface="+mn-ea"/>
                <a:cs typeface="+mn-cs"/>
                <a:hlinkClick r:id="rId9" tooltip="Santa Catarina"/>
              </a:rPr>
              <a:t>Santa Catarina</a:t>
            </a:r>
            <a:r>
              <a:rPr lang="en-US" sz="1200" b="0" i="0" kern="1200" dirty="0" smtClean="0">
                <a:solidFill>
                  <a:schemeClr val="tx1"/>
                </a:solidFill>
                <a:effectLst/>
                <a:latin typeface="+mn-lt"/>
                <a:ea typeface="+mn-ea"/>
                <a:cs typeface="+mn-cs"/>
              </a:rPr>
              <a:t> (the storm has been unofficially dubbed “</a:t>
            </a:r>
            <a:r>
              <a:rPr lang="en-US" sz="1200" b="0" i="0" u="none" strike="noStrike" kern="1200" dirty="0" smtClean="0">
                <a:solidFill>
                  <a:schemeClr val="tx1"/>
                </a:solidFill>
                <a:effectLst/>
                <a:latin typeface="+mn-lt"/>
                <a:ea typeface="+mn-ea"/>
                <a:cs typeface="+mn-cs"/>
                <a:hlinkClick r:id="rId10" tooltip="w:Cyclone Catarina"/>
              </a:rPr>
              <a:t>Cyclone Catarina</a:t>
            </a:r>
            <a:r>
              <a:rPr lang="en-US" sz="1200" b="0" i="0" kern="1200" dirty="0" smtClean="0">
                <a:solidFill>
                  <a:schemeClr val="tx1"/>
                </a:solidFill>
                <a:effectLst/>
                <a:latin typeface="+mn-lt"/>
                <a:ea typeface="+mn-ea"/>
                <a:cs typeface="+mn-cs"/>
              </a:rPr>
              <a:t>”). Note the clockwise circulation of Southern Hemisphere cyclones, the well-defined banding features, and the eyewall of at least a Category 1 system. The coastline is visible under the clouds in the upper left corner of the image.</a:t>
            </a:r>
          </a:p>
          <a:p>
            <a:r>
              <a:rPr lang="en-US" sz="1200" b="0" i="0" kern="1200" dirty="0" smtClean="0">
                <a:solidFill>
                  <a:schemeClr val="tx1"/>
                </a:solidFill>
                <a:effectLst/>
                <a:latin typeface="+mn-lt"/>
                <a:ea typeface="+mn-ea"/>
                <a:cs typeface="+mn-cs"/>
              </a:rPr>
              <a:t>Source:</a:t>
            </a:r>
            <a:r>
              <a:rPr lang="en-US" sz="1200" b="0" i="0" kern="1200" baseline="0" dirty="0" smtClean="0">
                <a:solidFill>
                  <a:schemeClr val="tx1"/>
                </a:solidFill>
                <a:effectLst/>
                <a:latin typeface="+mn-lt"/>
                <a:ea typeface="+mn-ea"/>
                <a:cs typeface="+mn-cs"/>
              </a:rPr>
              <a:t> NASA</a:t>
            </a:r>
          </a:p>
          <a:p>
            <a:r>
              <a:rPr lang="en-US" sz="1200" b="0" i="0" kern="1200" baseline="0" dirty="0" smtClean="0">
                <a:solidFill>
                  <a:schemeClr val="tx1"/>
                </a:solidFill>
                <a:effectLst/>
                <a:latin typeface="+mn-lt"/>
                <a:ea typeface="+mn-ea"/>
                <a:cs typeface="+mn-cs"/>
              </a:rPr>
              <a:t>Author: A</a:t>
            </a:r>
            <a:r>
              <a:rPr lang="en-US" sz="1200" b="0" i="0" kern="1200" dirty="0" smtClean="0">
                <a:solidFill>
                  <a:schemeClr val="tx1"/>
                </a:solidFill>
                <a:effectLst/>
                <a:latin typeface="+mn-lt"/>
                <a:ea typeface="+mn-ea"/>
                <a:cs typeface="+mn-cs"/>
              </a:rPr>
              <a:t>stronaut photograph ISS008-E-19646 was taken March 7, 2004, with a Kodak DCS760 digital camera equipped with an 50-mm lens, and is provided by the Earth Observations Laboratory, Johnson Space Center.</a:t>
            </a:r>
            <a:endParaRPr lang="en-US" dirty="0" smtClean="0"/>
          </a:p>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4</a:t>
            </a:fld>
            <a:endParaRPr lang="en-US" dirty="0"/>
          </a:p>
        </p:txBody>
      </p:sp>
    </p:spTree>
    <p:extLst>
      <p:ext uri="{BB962C8B-B14F-4D97-AF65-F5344CB8AC3E}">
        <p14:creationId xmlns:p14="http://schemas.microsoft.com/office/powerpoint/2010/main" val="4262484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t>
            </a:r>
            <a:r>
              <a:rPr lang="en-US" dirty="0" smtClean="0"/>
              <a:t>is list of medications and</a:t>
            </a:r>
            <a:r>
              <a:rPr lang="en-US" baseline="0" dirty="0" smtClean="0"/>
              <a:t> substances that contribute to HRI.</a:t>
            </a:r>
          </a:p>
          <a:p>
            <a:endParaRPr lang="en-US" baseline="0" dirty="0" smtClean="0"/>
          </a:p>
          <a:p>
            <a:r>
              <a:rPr lang="en-US" baseline="0" dirty="0" smtClean="0"/>
              <a:t>Medical confidentiality is important to consider in this context, but this information can at least be provided to workers to help them better understand their personal susceptibility to heat stress.</a:t>
            </a:r>
          </a:p>
          <a:p>
            <a:endParaRPr lang="en-US" baseline="0" dirty="0" smtClean="0"/>
          </a:p>
          <a:p>
            <a:r>
              <a:rPr lang="en-US" baseline="0" dirty="0" smtClean="0"/>
              <a:t>This table mostly shows medications but also includes drugs of abuse; such as cocaine, alcohol, and laxatives.</a:t>
            </a:r>
          </a:p>
          <a:p>
            <a:endParaRPr lang="en-US" baseline="0" dirty="0" smtClean="0"/>
          </a:p>
          <a:p>
            <a:r>
              <a:rPr lang="en-US" baseline="0" dirty="0" smtClean="0"/>
              <a:t>Coffee is a common diuretic that can contribute to HRI via dehydration.</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32</a:t>
            </a:fld>
            <a:endParaRPr lang="en-US" dirty="0"/>
          </a:p>
        </p:txBody>
      </p:sp>
    </p:spTree>
    <p:extLst>
      <p:ext uri="{BB962C8B-B14F-4D97-AF65-F5344CB8AC3E}">
        <p14:creationId xmlns:p14="http://schemas.microsoft.com/office/powerpoint/2010/main" val="2293161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33</a:t>
            </a:fld>
            <a:endParaRPr lang="en-US" dirty="0"/>
          </a:p>
        </p:txBody>
      </p:sp>
    </p:spTree>
    <p:extLst>
      <p:ext uri="{BB962C8B-B14F-4D97-AF65-F5344CB8AC3E}">
        <p14:creationId xmlns:p14="http://schemas.microsoft.com/office/powerpoint/2010/main" val="27651343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a:t>
            </a:r>
            <a:r>
              <a:rPr lang="en-US" sz="1200" b="0" i="0" kern="1200" dirty="0" smtClean="0">
                <a:solidFill>
                  <a:schemeClr val="tx1"/>
                </a:solidFill>
                <a:effectLst/>
                <a:latin typeface="+mn-lt"/>
                <a:ea typeface="+mn-ea"/>
                <a:cs typeface="+mn-cs"/>
              </a:rPr>
              <a:t>Mount Sinai/ CHEP</a:t>
            </a:r>
          </a:p>
          <a:p>
            <a:r>
              <a:rPr lang="en-US" sz="1200" b="0" i="0" kern="1200" dirty="0" smtClean="0">
                <a:solidFill>
                  <a:schemeClr val="tx1"/>
                </a:solidFill>
                <a:effectLst/>
                <a:latin typeface="+mn-lt"/>
                <a:ea typeface="+mn-ea"/>
                <a:cs typeface="+mn-cs"/>
              </a:rPr>
              <a:t>eLCOSH</a:t>
            </a:r>
            <a:r>
              <a:rPr lang="en-US" sz="1200" b="0" i="0" kern="1200" baseline="0" dirty="0" smtClean="0">
                <a:solidFill>
                  <a:schemeClr val="tx1"/>
                </a:solidFill>
                <a:effectLst/>
                <a:latin typeface="+mn-lt"/>
                <a:ea typeface="+mn-ea"/>
                <a:cs typeface="+mn-cs"/>
              </a:rPr>
              <a:t> image ID: </a:t>
            </a:r>
            <a:r>
              <a:rPr lang="en-US" sz="1200" b="0" i="0" kern="1200" dirty="0" smtClean="0">
                <a:solidFill>
                  <a:schemeClr val="tx1"/>
                </a:solidFill>
                <a:effectLst/>
                <a:latin typeface="+mn-lt"/>
                <a:ea typeface="+mn-ea"/>
                <a:cs typeface="+mn-cs"/>
              </a:rPr>
              <a:t>i001408</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34</a:t>
            </a:fld>
            <a:endParaRPr lang="en-US" dirty="0"/>
          </a:p>
        </p:txBody>
      </p:sp>
    </p:spTree>
    <p:extLst>
      <p:ext uri="{BB962C8B-B14F-4D97-AF65-F5344CB8AC3E}">
        <p14:creationId xmlns:p14="http://schemas.microsoft.com/office/powerpoint/2010/main" val="4178491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should also point out that</a:t>
            </a:r>
            <a:r>
              <a:rPr lang="en-US" baseline="0" dirty="0" smtClean="0"/>
              <a:t> these workers are using a dangerous scaffold without fall protection, putting them at risk of serious injury.</a:t>
            </a:r>
            <a:endParaRPr lang="en-US" dirty="0" smtClean="0"/>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Summary:</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This photo of elevated work taking place near Cancun, Mexico shows workers without fall protection on a dangerous scaffold at great risk of falling.</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Image Credit: Bruce Lippy</a:t>
            </a:r>
          </a:p>
          <a:p>
            <a:r>
              <a:rPr lang="en-US" sz="1200" b="0" i="0" kern="1200" dirty="0" smtClean="0">
                <a:solidFill>
                  <a:schemeClr val="tx1"/>
                </a:solidFill>
                <a:effectLst/>
                <a:latin typeface="+mn-lt"/>
                <a:ea typeface="+mn-ea"/>
                <a:cs typeface="+mn-cs"/>
              </a:rPr>
              <a:t>eLCOSH</a:t>
            </a:r>
            <a:r>
              <a:rPr lang="en-US" sz="1200" b="0" i="0" kern="1200" baseline="0" dirty="0" smtClean="0">
                <a:solidFill>
                  <a:schemeClr val="tx1"/>
                </a:solidFill>
                <a:effectLst/>
                <a:latin typeface="+mn-lt"/>
                <a:ea typeface="+mn-ea"/>
                <a:cs typeface="+mn-cs"/>
              </a:rPr>
              <a:t> ID: </a:t>
            </a:r>
            <a:r>
              <a:rPr lang="en-US" sz="1200" b="0" i="0" kern="1200" dirty="0" smtClean="0">
                <a:solidFill>
                  <a:schemeClr val="tx1"/>
                </a:solidFill>
                <a:effectLst/>
                <a:latin typeface="+mn-lt"/>
                <a:ea typeface="+mn-ea"/>
                <a:cs typeface="+mn-cs"/>
              </a:rPr>
              <a:t>i002614</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35</a:t>
            </a:fld>
            <a:endParaRPr lang="en-US" dirty="0"/>
          </a:p>
        </p:txBody>
      </p:sp>
    </p:spTree>
    <p:extLst>
      <p:ext uri="{BB962C8B-B14F-4D97-AF65-F5344CB8AC3E}">
        <p14:creationId xmlns:p14="http://schemas.microsoft.com/office/powerpoint/2010/main" val="1097156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a:t>
            </a:r>
            <a:r>
              <a:rPr lang="en-US" sz="1200" b="0" i="0" kern="1200" baseline="0" dirty="0" smtClean="0">
                <a:solidFill>
                  <a:schemeClr val="tx1"/>
                </a:solidFill>
                <a:effectLst/>
                <a:latin typeface="+mn-lt"/>
                <a:ea typeface="+mn-ea"/>
                <a:cs typeface="+mn-cs"/>
              </a:rPr>
              <a:t> image shows workers hand screeding cement with a 2x4, which is not an easy task.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Summary Statement:</a:t>
            </a:r>
          </a:p>
          <a:p>
            <a:r>
              <a:rPr lang="en-US" sz="1200" b="0" i="0" kern="1200" dirty="0" smtClean="0">
                <a:solidFill>
                  <a:schemeClr val="tx1"/>
                </a:solidFill>
                <a:effectLst/>
                <a:latin typeface="+mn-lt"/>
                <a:ea typeface="+mn-ea"/>
                <a:cs typeface="+mn-cs"/>
              </a:rPr>
              <a:t>Hand screeding to level out concrete creates a lot of stress on the wrist, hands and back. Try screeding with one foot in front of the other to reduce bank bending and excessive reaching. Concrete workers should use proper work precautions against contact dermatitis and skin sensitization. For additional information refer to either to the ELCOSH library or the Laborers Health and Safety Fund's reference material on working safely with cement.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Image Credit: Cement Masons/Washington State Department of Labor and Industries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eLCOSH</a:t>
            </a:r>
            <a:r>
              <a:rPr lang="en-US" sz="1200" b="0" i="0" kern="1200" baseline="0" dirty="0" smtClean="0">
                <a:solidFill>
                  <a:schemeClr val="tx1"/>
                </a:solidFill>
                <a:effectLst/>
                <a:latin typeface="+mn-lt"/>
                <a:ea typeface="+mn-ea"/>
                <a:cs typeface="+mn-cs"/>
              </a:rPr>
              <a:t> ID: </a:t>
            </a:r>
            <a:r>
              <a:rPr lang="en-US" sz="1200" b="0" i="0" kern="1200" dirty="0" smtClean="0">
                <a:solidFill>
                  <a:schemeClr val="tx1"/>
                </a:solidFill>
                <a:effectLst/>
                <a:latin typeface="+mn-lt"/>
                <a:ea typeface="+mn-ea"/>
                <a:cs typeface="+mn-cs"/>
              </a:rPr>
              <a:t>i001174 </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36</a:t>
            </a:fld>
            <a:endParaRPr lang="en-US" dirty="0"/>
          </a:p>
        </p:txBody>
      </p:sp>
    </p:spTree>
    <p:extLst>
      <p:ext uri="{BB962C8B-B14F-4D97-AF65-F5344CB8AC3E}">
        <p14:creationId xmlns:p14="http://schemas.microsoft.com/office/powerpoint/2010/main" val="1097156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a:t>
            </a:r>
            <a:r>
              <a:rPr lang="en-US" sz="1200" b="0" i="0" kern="1200" dirty="0" smtClean="0">
                <a:solidFill>
                  <a:schemeClr val="tx1"/>
                </a:solidFill>
                <a:effectLst/>
                <a:latin typeface="+mn-lt"/>
                <a:ea typeface="+mn-ea"/>
                <a:cs typeface="+mn-cs"/>
              </a:rPr>
              <a:t>Kiewit Power Constructors</a:t>
            </a:r>
          </a:p>
          <a:p>
            <a:r>
              <a:rPr lang="en-US" sz="1200" b="0" i="0" kern="1200" dirty="0" smtClean="0">
                <a:solidFill>
                  <a:schemeClr val="tx1"/>
                </a:solidFill>
                <a:effectLst/>
                <a:latin typeface="+mn-lt"/>
                <a:ea typeface="+mn-ea"/>
                <a:cs typeface="+mn-cs"/>
              </a:rPr>
              <a:t>eLCOSH</a:t>
            </a:r>
            <a:r>
              <a:rPr lang="en-US" sz="1200" b="0" i="0" kern="1200" baseline="0" dirty="0" smtClean="0">
                <a:solidFill>
                  <a:schemeClr val="tx1"/>
                </a:solidFill>
                <a:effectLst/>
                <a:latin typeface="+mn-lt"/>
                <a:ea typeface="+mn-ea"/>
                <a:cs typeface="+mn-cs"/>
              </a:rPr>
              <a:t> image id: </a:t>
            </a:r>
            <a:r>
              <a:rPr lang="en-US" sz="1200" b="0" i="0" kern="1200" dirty="0" smtClean="0">
                <a:solidFill>
                  <a:schemeClr val="tx1"/>
                </a:solidFill>
                <a:effectLst/>
                <a:latin typeface="+mn-lt"/>
                <a:ea typeface="+mn-ea"/>
                <a:cs typeface="+mn-cs"/>
              </a:rPr>
              <a:t>i002612 </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37</a:t>
            </a:fld>
            <a:endParaRPr lang="en-US" dirty="0"/>
          </a:p>
        </p:txBody>
      </p:sp>
    </p:spTree>
    <p:extLst>
      <p:ext uri="{BB962C8B-B14F-4D97-AF65-F5344CB8AC3E}">
        <p14:creationId xmlns:p14="http://schemas.microsoft.com/office/powerpoint/2010/main" val="4292293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chemeClr val="tx2"/>
                </a:solidFill>
              </a:rPr>
              <a:t>For example , a temporary employer might</a:t>
            </a:r>
            <a:r>
              <a:rPr lang="en-US" sz="1200" b="0" baseline="0" dirty="0" smtClean="0">
                <a:solidFill>
                  <a:schemeClr val="tx2"/>
                </a:solidFill>
              </a:rPr>
              <a:t> not be aware of a worker’s acclimatization status.</a:t>
            </a:r>
          </a:p>
          <a:p>
            <a:endParaRPr lang="en-US" sz="1200" b="0" baseline="0" dirty="0" smtClean="0">
              <a:solidFill>
                <a:schemeClr val="tx2"/>
              </a:solidFill>
            </a:endParaRPr>
          </a:p>
          <a:p>
            <a:endParaRPr lang="en-US" sz="1200" b="0" baseline="0" dirty="0" smtClean="0">
              <a:solidFill>
                <a:schemeClr val="tx2"/>
              </a:solidFill>
            </a:endParaRPr>
          </a:p>
          <a:p>
            <a:r>
              <a:rPr lang="en-US" b="0" dirty="0" smtClean="0"/>
              <a:t>Summary Statement: All workers on site should be using proper PPE. Workers and supervisors should attempt to keep site clear of clutter. Electrical cords should be kept away from physical damage. </a:t>
            </a:r>
          </a:p>
          <a:p>
            <a:endParaRPr lang="en-US" b="0" dirty="0" smtClean="0"/>
          </a:p>
          <a:p>
            <a:r>
              <a:rPr lang="en-US" b="0" dirty="0" smtClean="0"/>
              <a:t>Image credit: </a:t>
            </a:r>
            <a:r>
              <a:rPr lang="en-US" sz="1200" b="0" i="0" kern="1200" dirty="0" smtClean="0">
                <a:solidFill>
                  <a:schemeClr val="tx1"/>
                </a:solidFill>
                <a:effectLst/>
                <a:latin typeface="+mn-lt"/>
                <a:ea typeface="+mn-ea"/>
                <a:cs typeface="+mn-cs"/>
              </a:rPr>
              <a:t>OSHA Training Institute, Southwest Education Center </a:t>
            </a:r>
          </a:p>
          <a:p>
            <a:r>
              <a:rPr lang="en-US" sz="1200" b="0" i="0" kern="1200" dirty="0" smtClean="0">
                <a:solidFill>
                  <a:schemeClr val="tx1"/>
                </a:solidFill>
                <a:effectLst/>
                <a:latin typeface="+mn-lt"/>
                <a:ea typeface="+mn-ea"/>
                <a:cs typeface="+mn-cs"/>
              </a:rPr>
              <a:t>eLCOSH</a:t>
            </a:r>
            <a:r>
              <a:rPr lang="en-US" sz="1200" b="0" i="0" kern="1200" baseline="0" dirty="0" smtClean="0">
                <a:solidFill>
                  <a:schemeClr val="tx1"/>
                </a:solidFill>
                <a:effectLst/>
                <a:latin typeface="+mn-lt"/>
                <a:ea typeface="+mn-ea"/>
                <a:cs typeface="+mn-cs"/>
              </a:rPr>
              <a:t> image id: </a:t>
            </a:r>
            <a:r>
              <a:rPr lang="en-US" sz="1200" b="0" i="0" kern="1200" dirty="0" smtClean="0">
                <a:solidFill>
                  <a:schemeClr val="tx1"/>
                </a:solidFill>
                <a:effectLst/>
                <a:latin typeface="+mn-lt"/>
                <a:ea typeface="+mn-ea"/>
                <a:cs typeface="+mn-cs"/>
              </a:rPr>
              <a:t>i000710  </a:t>
            </a:r>
            <a:endParaRPr lang="en-US" dirty="0" smtClean="0"/>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CB28AC-5F44-484A-9577-0C89DCA45535}" type="slidenum">
              <a:rPr lang="en-US" smtClean="0"/>
              <a:t>38</a:t>
            </a:fld>
            <a:endParaRPr lang="en-US" dirty="0"/>
          </a:p>
        </p:txBody>
      </p:sp>
    </p:spTree>
    <p:extLst>
      <p:ext uri="{BB962C8B-B14F-4D97-AF65-F5344CB8AC3E}">
        <p14:creationId xmlns:p14="http://schemas.microsoft.com/office/powerpoint/2010/main" val="706083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 is</a:t>
            </a:r>
            <a:r>
              <a:rPr lang="en-US" b="1" baseline="0" dirty="0" smtClean="0"/>
              <a:t> a bit of a no-brainer, but many trades are often exposed to direct sunlight.</a:t>
            </a:r>
          </a:p>
          <a:p>
            <a:endParaRPr lang="en-US" baseline="0" dirty="0" smtClean="0"/>
          </a:p>
          <a:p>
            <a:endParaRPr lang="en-US" baseline="0" dirty="0" smtClean="0"/>
          </a:p>
          <a:p>
            <a:r>
              <a:rPr lang="en-US" baseline="0" dirty="0" smtClean="0"/>
              <a:t>Credit: Mount Sinai/ CHEP </a:t>
            </a:r>
          </a:p>
          <a:p>
            <a:r>
              <a:rPr lang="en-US" baseline="0" dirty="0" smtClean="0"/>
              <a:t>ID: i001414 </a:t>
            </a:r>
          </a:p>
        </p:txBody>
      </p:sp>
      <p:sp>
        <p:nvSpPr>
          <p:cNvPr id="4" name="Slide Number Placeholder 3"/>
          <p:cNvSpPr>
            <a:spLocks noGrp="1"/>
          </p:cNvSpPr>
          <p:nvPr>
            <p:ph type="sldNum" sz="quarter" idx="10"/>
          </p:nvPr>
        </p:nvSpPr>
        <p:spPr/>
        <p:txBody>
          <a:bodyPr/>
          <a:lstStyle/>
          <a:p>
            <a:fld id="{56CB28AC-5F44-484A-9577-0C89DCA45535}" type="slidenum">
              <a:rPr lang="en-US" smtClean="0"/>
              <a:t>39</a:t>
            </a:fld>
            <a:endParaRPr lang="en-US" dirty="0"/>
          </a:p>
        </p:txBody>
      </p:sp>
    </p:spTree>
    <p:extLst>
      <p:ext uri="{BB962C8B-B14F-4D97-AF65-F5344CB8AC3E}">
        <p14:creationId xmlns:p14="http://schemas.microsoft.com/office/powerpoint/2010/main" val="3943599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workers shown here are wearing level C protective clothing.</a:t>
            </a:r>
          </a:p>
          <a:p>
            <a:endParaRPr lang="en-US" baseline="0" dirty="0" smtClean="0"/>
          </a:p>
          <a:p>
            <a:r>
              <a:rPr lang="en-US" b="1" baseline="0" dirty="0" smtClean="0"/>
              <a:t>At this point, I’d like to hand over the reigns to Michele.</a:t>
            </a:r>
            <a:endParaRPr lang="en-US" b="1" dirty="0" smtClean="0"/>
          </a:p>
          <a:p>
            <a:endParaRPr lang="en-US" dirty="0" smtClean="0"/>
          </a:p>
          <a:p>
            <a:endParaRPr lang="en-US" dirty="0" smtClean="0"/>
          </a:p>
          <a:p>
            <a:endParaRPr lang="en-US" dirty="0" smtClean="0"/>
          </a:p>
          <a:p>
            <a:r>
              <a:rPr lang="en-US" dirty="0" smtClean="0"/>
              <a:t>Summary Statement: Level C protective clothing. 1/2 face APRs with 100 series combination OVA filters. </a:t>
            </a:r>
          </a:p>
          <a:p>
            <a:endParaRPr lang="en-US" dirty="0" smtClean="0"/>
          </a:p>
          <a:p>
            <a:r>
              <a:rPr lang="en-US" dirty="0" smtClean="0"/>
              <a:t>Credit: Mount Sinai/CHEP </a:t>
            </a:r>
          </a:p>
          <a:p>
            <a:r>
              <a:rPr lang="en-US" dirty="0" smtClean="0"/>
              <a:t>ID: i000629 </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40</a:t>
            </a:fld>
            <a:endParaRPr lang="en-US" dirty="0"/>
          </a:p>
        </p:txBody>
      </p:sp>
    </p:spTree>
    <p:extLst>
      <p:ext uri="{BB962C8B-B14F-4D97-AF65-F5344CB8AC3E}">
        <p14:creationId xmlns:p14="http://schemas.microsoft.com/office/powerpoint/2010/main" val="1979244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 I</a:t>
            </a:r>
            <a:r>
              <a:rPr lang="en-US" baseline="0" dirty="0" smtClean="0"/>
              <a:t> would like to thank Gavin West with CPWR for sharing with us the magnitude and severity of heat related illness as both a public and occupational health problem.  I am going to speak to you about the biological and physiological aspects of heat stress, strain and illness.  </a:t>
            </a:r>
            <a:endParaRPr lang="en-US"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41</a:t>
            </a:fld>
            <a:endParaRPr lang="en-US" dirty="0"/>
          </a:p>
        </p:txBody>
      </p:sp>
    </p:spTree>
    <p:extLst>
      <p:ext uri="{BB962C8B-B14F-4D97-AF65-F5344CB8AC3E}">
        <p14:creationId xmlns:p14="http://schemas.microsoft.com/office/powerpoint/2010/main" val="2189621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This infographic </a:t>
            </a:r>
            <a:r>
              <a:rPr lang="en-US" b="1" baseline="0" dirty="0" smtClean="0"/>
              <a:t>represents 196 American workers who died on the job due to heat exposure between 2003-2008.</a:t>
            </a:r>
          </a:p>
          <a:p>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Each icon represents a real person.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Construction workers are shown in blue, and all other occupations are represented by the orange figures.</a:t>
            </a:r>
          </a:p>
          <a:p>
            <a:endParaRPr lang="en-US" baseline="0" dirty="0" smtClean="0"/>
          </a:p>
          <a:p>
            <a:r>
              <a:rPr lang="en-US" baseline="0" dirty="0" smtClean="0"/>
              <a:t>Dividing the number of deaths shown here by the number of days in this six year time period shows that a worker died of heat exposure every 11 days on average.</a:t>
            </a:r>
          </a:p>
          <a:p>
            <a:endParaRPr lang="en-US" baseline="0" dirty="0" smtClean="0"/>
          </a:p>
          <a:p>
            <a:r>
              <a:rPr lang="en-US" baseline="0" dirty="0" smtClean="0"/>
              <a:t>Every 11 days seems to be a frequent loss of life, but this oversimplified statistic doesn’t even account for non-workdays and the fact that most of these deaths occurred during warmer months.</a:t>
            </a:r>
          </a:p>
          <a:p>
            <a:endParaRPr lang="en-US" baseline="0" dirty="0" smtClean="0"/>
          </a:p>
          <a:p>
            <a:r>
              <a:rPr lang="en-US" baseline="0" dirty="0" smtClean="0"/>
              <a:t>This information from the US Census of Fatal Occupational Injuries shows that the highest proportion of these deaths (36%) were in the construction industry (Jackson &amp; Rosenberg, 2010).</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5</a:t>
            </a:fld>
            <a:endParaRPr lang="en-US" dirty="0"/>
          </a:p>
        </p:txBody>
      </p:sp>
    </p:spTree>
    <p:extLst>
      <p:ext uri="{BB962C8B-B14F-4D97-AF65-F5344CB8AC3E}">
        <p14:creationId xmlns:p14="http://schemas.microsoft.com/office/powerpoint/2010/main" val="2570519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Everyone’s core temperature </a:t>
            </a:r>
            <a:r>
              <a:rPr lang="en-US" baseline="0" dirty="0" smtClean="0"/>
              <a:t>cycles around a slightly different genetically determined version of 37°C set by the hypothalamus. Our bodies are constantly producing h</a:t>
            </a:r>
            <a:r>
              <a:rPr kumimoji="0" lang="en-US" sz="1200" b="0" i="0" u="none" strike="noStrike" kern="1200" cap="none" spc="0" normalizeH="0" baseline="0" noProof="0" dirty="0" smtClean="0">
                <a:ln>
                  <a:noFill/>
                </a:ln>
                <a:solidFill>
                  <a:prstClr val="black"/>
                </a:solidFill>
                <a:effectLst/>
                <a:uLnTx/>
                <a:uFillTx/>
                <a:latin typeface="+mn-lt"/>
              </a:rPr>
              <a:t>eat as the natural byproduct of metabolism.  That heat is continuously lost to the environment.  </a:t>
            </a:r>
          </a:p>
          <a:p>
            <a:endParaRPr kumimoji="0" lang="en-US" sz="1200" b="0" i="0" u="none" strike="noStrike" kern="1200" cap="none" spc="0" normalizeH="0" baseline="0" noProof="0" dirty="0" smtClean="0">
              <a:ln>
                <a:noFill/>
              </a:ln>
              <a:solidFill>
                <a:prstClr val="black"/>
              </a:solidFill>
              <a:effectLst/>
              <a:uLnTx/>
              <a:uFillTx/>
              <a:latin typeface="+mn-lt"/>
            </a:endParaRPr>
          </a:p>
          <a:p>
            <a:r>
              <a:rPr kumimoji="0" lang="en-US" sz="1200" b="0" i="0" u="none" strike="noStrike" kern="1200" cap="none" spc="0" normalizeH="0" baseline="0" noProof="0" dirty="0" smtClean="0">
                <a:ln>
                  <a:noFill/>
                </a:ln>
                <a:solidFill>
                  <a:prstClr val="black"/>
                </a:solidFill>
                <a:effectLst/>
                <a:uLnTx/>
                <a:uFillTx/>
                <a:latin typeface="+mn-lt"/>
              </a:rPr>
              <a:t>Homeostasis exists when the quantity of heat produced is equal to the amount lost. </a:t>
            </a:r>
            <a:r>
              <a:rPr lang="en-US" dirty="0" smtClean="0"/>
              <a:t>If heat production and heat loss are not in balance, body temperature</a:t>
            </a:r>
            <a:r>
              <a:rPr lang="en-US" baseline="0" dirty="0" smtClean="0"/>
              <a:t> will rise or fall according to the stress experienced.  Heat stress occurs when the body temperature extends above and beyond this narrow range.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42</a:t>
            </a:fld>
            <a:endParaRPr lang="en-US" dirty="0"/>
          </a:p>
        </p:txBody>
      </p:sp>
    </p:spTree>
    <p:extLst>
      <p:ext uri="{BB962C8B-B14F-4D97-AF65-F5344CB8AC3E}">
        <p14:creationId xmlns:p14="http://schemas.microsoft.com/office/powerpoint/2010/main" val="36271404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Overheating of the hypothalamic thermostat increases the pace of heat loss through vasodilation which sends heated blood to the skin’s surface where heat can be dissipated through radiation, conduction and convection.  Approximately 65% of the heat loss is through vasodilation.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The image on the left shows the dilation of the blood vessels that are closer to the skin’s surface. Heat loss through vasodilation works best when the surrounding temperature is lower than body temperature.  By contrast, the image on the right hand side of the screen shows vasoconstriction near the skin surface to prevent heat loss.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http://y13hb.files.wordpress.com/2013/03/vasoconstriction.png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43</a:t>
            </a:fld>
            <a:endParaRPr lang="en-US" dirty="0"/>
          </a:p>
        </p:txBody>
      </p:sp>
    </p:spTree>
    <p:extLst>
      <p:ext uri="{BB962C8B-B14F-4D97-AF65-F5344CB8AC3E}">
        <p14:creationId xmlns:p14="http://schemas.microsoft.com/office/powerpoint/2010/main" val="6831631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Approximately 30% of the body’s heat loss is through evaporative cooling of sweat.  The human body has 2 to 4 million sweat glands and a maximum capacity to produce 1 to 2 liters of sweat per hour.  Cooling the body through this mechanism requires dry air.  Humid air or humid air trapped in protective clothing doesn’t allow for effective evaporation of perspiration.  Just remember the old phrase, “Its not the heat, it’s the humidity.”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A third mechanism is behavioral.  We seek cooler conditions for our bodies by seeking shade, removing clothing and avoiding heat altogether.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smtClean="0"/>
          </a:p>
          <a:p>
            <a:endParaRPr lang="en-US" dirty="0" smtClean="0"/>
          </a:p>
          <a:p>
            <a:endParaRPr lang="en-US" dirty="0" smtClean="0"/>
          </a:p>
          <a:p>
            <a:r>
              <a:rPr lang="en-US" dirty="0" smtClean="0"/>
              <a:t>http://www.medterms.com/script/main/art.asp?articlekey=8017</a:t>
            </a:r>
            <a:endParaRPr lang="en-US"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44</a:t>
            </a:fld>
            <a:endParaRPr lang="en-US" dirty="0"/>
          </a:p>
        </p:txBody>
      </p:sp>
    </p:spTree>
    <p:extLst>
      <p:ext uri="{BB962C8B-B14F-4D97-AF65-F5344CB8AC3E}">
        <p14:creationId xmlns:p14="http://schemas.microsoft.com/office/powerpoint/2010/main" val="6306974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During both rest and activity the human body tries to maintain a core temperature of 37°C or 98.6°F.  The body core temperature</a:t>
            </a:r>
            <a:r>
              <a:rPr lang="en-US" sz="1200" baseline="0" dirty="0" smtClean="0"/>
              <a:t> and the blood volume are normal.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Just a few points on blood volume before we move on:  Blood has a fluid component called plasma and a cellular component which are the red and white blood cells. 80% of the blood volume is in the peripheral circulatory system and the other 20% is splanchnic blood in the vital organs.  On average, an adult male who weighs 70 kg has a blood volume of about 5 liters.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Sweat is primarily water and electrolytes from the plasma.  If you recall, I said that  people can produce a maximum of 1 to 2 liters of sweat per hour.  So its fair to say that sweating without fluid replacement will result in reduced blood volume.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45</a:t>
            </a:fld>
            <a:endParaRPr lang="en-US" dirty="0"/>
          </a:p>
        </p:txBody>
      </p:sp>
    </p:spTree>
    <p:extLst>
      <p:ext uri="{BB962C8B-B14F-4D97-AF65-F5344CB8AC3E}">
        <p14:creationId xmlns:p14="http://schemas.microsoft.com/office/powerpoint/2010/main" val="10740974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Under heat stress,</a:t>
            </a:r>
            <a:r>
              <a:rPr lang="en-US" sz="1200" baseline="0" dirty="0" smtClean="0"/>
              <a:t> t</a:t>
            </a:r>
            <a:r>
              <a:rPr lang="en-US" sz="1200" dirty="0" smtClean="0"/>
              <a:t>he body core temperature rises in hot weather, in the presence</a:t>
            </a:r>
            <a:r>
              <a:rPr lang="en-US" sz="1200" baseline="0" dirty="0" smtClean="0"/>
              <a:t> of</a:t>
            </a:r>
            <a:r>
              <a:rPr lang="en-US" sz="1200" dirty="0" smtClean="0"/>
              <a:t> other heat sources, and during hard work. The body loses heat through:</a:t>
            </a:r>
          </a:p>
          <a:p>
            <a:r>
              <a:rPr lang="en-US" sz="1200" dirty="0" smtClean="0"/>
              <a:t>Vasodilation where hot blood is pumped</a:t>
            </a:r>
            <a:r>
              <a:rPr lang="en-US" sz="1200" baseline="0" dirty="0" smtClean="0"/>
              <a:t> to the skin surface and cooled through radiant and convective cooling mechanisms and s</a:t>
            </a:r>
            <a:r>
              <a:rPr lang="en-US" sz="1200" dirty="0" smtClean="0"/>
              <a:t>weating where</a:t>
            </a:r>
            <a:r>
              <a:rPr lang="en-US" sz="1200" baseline="0" dirty="0" smtClean="0"/>
              <a:t> body moisture is released to the skin surface and evaporative cooling occurs.  The core body temperature and blood volume are consistent. </a:t>
            </a:r>
            <a:endParaRPr lang="en-US" sz="1200" dirty="0" smtClean="0"/>
          </a:p>
          <a:p>
            <a:endParaRPr lang="en-US" dirty="0" smtClean="0"/>
          </a:p>
        </p:txBody>
      </p:sp>
      <p:sp>
        <p:nvSpPr>
          <p:cNvPr id="4" name="Slide Number Placeholder 3"/>
          <p:cNvSpPr>
            <a:spLocks noGrp="1"/>
          </p:cNvSpPr>
          <p:nvPr>
            <p:ph type="sldNum" sz="quarter" idx="10"/>
          </p:nvPr>
        </p:nvSpPr>
        <p:spPr/>
        <p:txBody>
          <a:bodyPr/>
          <a:lstStyle/>
          <a:p>
            <a:fld id="{C8BAE838-05CB-4A58-A325-486FB3922FA5}" type="slidenum">
              <a:rPr lang="en-US" smtClean="0"/>
              <a:pPr/>
              <a:t>46</a:t>
            </a:fld>
            <a:endParaRPr lang="en-US" dirty="0"/>
          </a:p>
        </p:txBody>
      </p:sp>
    </p:spTree>
    <p:extLst>
      <p:ext uri="{BB962C8B-B14F-4D97-AF65-F5344CB8AC3E}">
        <p14:creationId xmlns:p14="http://schemas.microsoft.com/office/powerpoint/2010/main" val="3670330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rPr>
              <a:t>During heavy work, a body can lose 1-2 liters of water per hour. This water and any lost electrolytes must be replaced to maintain homeostasis.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If you are thirsty, then you are already experiencing mild dehydration.  Thirst is not stimulated until the body is already 1-2% dehydrated.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Somewhat counterintuitive, is the fact that the desire to drink fluids diminishes with increased core temperature.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sz="1200" kern="1200" baseline="0" dirty="0" smtClean="0">
              <a:solidFill>
                <a:schemeClr val="tx1"/>
              </a:solidFill>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Arial" pitchFamily="34" charset="0"/>
                <a:ea typeface="+mn-ea"/>
                <a:cs typeface="Arial" pitchFamily="34" charset="0"/>
              </a:rPr>
              <a:t>So dehydration is playing a role in lowering the blood volume.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en-US" sz="1200"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47</a:t>
            </a:fld>
            <a:endParaRPr lang="en-US" dirty="0"/>
          </a:p>
        </p:txBody>
      </p:sp>
    </p:spTree>
    <p:extLst>
      <p:ext uri="{BB962C8B-B14F-4D97-AF65-F5344CB8AC3E}">
        <p14:creationId xmlns:p14="http://schemas.microsoft.com/office/powerpoint/2010/main" val="2683388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rPr>
              <a:t>The longer a body sweats, the less blood there is to carry heat to the surface of the skin and carry oxygen and nutrients to muscles. The body is straining to maintain homeostasis.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0000"/>
                </a:solidFill>
                <a:effectLst/>
                <a:uLnTx/>
                <a:uFillTx/>
                <a:latin typeface="+mn-lt"/>
              </a:rPr>
              <a:t>Maintaining a high skin blood flow with lower blood volume strains the cardiovascular system and the heart during physical work in the heat. Because blood is pooling near the skin surface less blood is available for oxygenation and circulation to vital organs.  So your heart rate increases to maintain cardiac output.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FF0000"/>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0000"/>
                </a:solidFill>
                <a:effectLst/>
                <a:uLnTx/>
                <a:uFillTx/>
                <a:latin typeface="+mn-lt"/>
              </a:rPr>
              <a:t>For these conditions the primary cardiovascular challenge is to have sufficient cardiac output to simultaneously support high skin blood flow for heat dissipation and high muscle blood flow for metabolism.  The body further compensates by diverting blood flow from internal organs to skin and muscle.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smtClean="0">
              <a:ln>
                <a:noFill/>
              </a:ln>
              <a:solidFill>
                <a:srgbClr val="FF0000"/>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FF0000"/>
                </a:solidFill>
                <a:effectLst/>
                <a:uLnTx/>
                <a:uFillTx/>
                <a:latin typeface="+mn-lt"/>
              </a:rPr>
              <a:t>The reduction in blood flow to vital organs, if excessive, can contribute to the development of heat related injury.  (TB MED 507/AFPAM 48-152)</a:t>
            </a:r>
          </a:p>
          <a:p>
            <a:pPr marL="0" indent="0">
              <a:buNone/>
            </a:pPr>
            <a:endParaRPr lang="en-US" dirty="0" smtClean="0"/>
          </a:p>
          <a:p>
            <a:pPr marL="0" indent="0">
              <a:buNone/>
            </a:pPr>
            <a:endParaRPr lang="en-US" dirty="0" smtClean="0"/>
          </a:p>
          <a:p>
            <a:endParaRPr lang="en-US" i="1" dirty="0" smtClean="0">
              <a:solidFill>
                <a:srgbClr val="00B050"/>
              </a:solidFill>
            </a:endParaRPr>
          </a:p>
        </p:txBody>
      </p:sp>
      <p:sp>
        <p:nvSpPr>
          <p:cNvPr id="4" name="Slide Number Placeholder 3"/>
          <p:cNvSpPr>
            <a:spLocks noGrp="1"/>
          </p:cNvSpPr>
          <p:nvPr>
            <p:ph type="sldNum" sz="quarter" idx="10"/>
          </p:nvPr>
        </p:nvSpPr>
        <p:spPr/>
        <p:txBody>
          <a:bodyPr/>
          <a:lstStyle/>
          <a:p>
            <a:fld id="{C8BAE838-05CB-4A58-A325-486FB3922FA5}" type="slidenum">
              <a:rPr lang="en-US" smtClean="0"/>
              <a:pPr/>
              <a:t>48</a:t>
            </a:fld>
            <a:endParaRPr lang="en-US" dirty="0"/>
          </a:p>
        </p:txBody>
      </p:sp>
    </p:spTree>
    <p:extLst>
      <p:ext uri="{BB962C8B-B14F-4D97-AF65-F5344CB8AC3E}">
        <p14:creationId xmlns:p14="http://schemas.microsoft.com/office/powerpoint/2010/main" val="11455836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So far we have covered heat stress and heat strain.  There are a variety of symptoms associated with heat stress and heat strain.  For the sake of time, I have grouped symptoms into early and late stage symptoms of heat exhaustion.  There is no particular order in which these symptoms may appear and not all of the symptoms have to be present in order to conclude that a person is experiencing a heat related illness.  </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Acclimated people sweat more efficiently, reserving electrolytes in their bodies. Sweating in unacclimated persons may be profuse and full of electrolytes that the body requires. Lack of electrolytes may result in painful muscle cramps or spasms. It is important to understand that cramps can be caused by too much or too little salt</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609600" marR="0" lvl="0" indent="-6096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rPr>
              <a:t>Fatigue is a state of increasing discomfort and decreased efficiency due to prolonged or excessive exertion; it is the loss of power or capacity to respond to stimulation. </a:t>
            </a:r>
          </a:p>
          <a:p>
            <a:pPr marL="609600" marR="0" lvl="0" indent="-6096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609600" marR="0" lvl="0" indent="-6096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rPr>
              <a:t>Thirst is signaled when the body is 1-2% dehydrated.  If you are thirsty, you are already mildly dehydrated. </a:t>
            </a:r>
          </a:p>
          <a:p>
            <a:pPr marL="609600" marR="0" lvl="0" indent="-6096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609600" marR="0" lvl="0" indent="-6096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rPr>
              <a:t>Heat rash or Prickly Heat is manifested as red papules and usually appears in areas where the clothing is restrictive.  It occurs in skin that is persistently wetted by un-evaporated sweat. Heat rash papules may become infected if they are not treated. Damaged skin may contribute to increased dermal uptake of contaminants. </a:t>
            </a:r>
          </a:p>
          <a:p>
            <a:pPr marL="609600" marR="0" lvl="0" indent="-6096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609600" marR="0" lvl="0" indent="-6096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609600" marR="0" lvl="0" indent="-6096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rPr>
              <a:t>Paying attention to the early signs and symptoms of heat strain are important in preventing more serious heat related illness. Acclimatization and hydration/electrolyte replacement are important measures in the prevention of the later symptoms of heat exhaustion. </a:t>
            </a:r>
          </a:p>
          <a:p>
            <a:pPr marL="609600" marR="0" lvl="0" indent="-6096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609600" marR="0" lvl="0" indent="-6096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rPr>
              <a:t>https://www.google.com/search?q=sweat+and+thirst+images&amp;hl=en&amp;qscrl=1&amp;rlz=1T4ADFA_enUS427US428&amp;tbm=isch&amp;tbo=u&amp;source=univ&amp;sa=X&amp;ei=lUNDU-KJLbKqsQTf3YCQCQ&amp;ved=0CD8Q7Ak&amp;biw=1920&amp;bih=992#facrc=_&amp;imgdii=_&amp;imgrc=d5vS7jtgizsULM%253A%3BuI7d5U7UIukIVM%3Bhttp%253A%252F%252Fimages.theage.com.au%252F2012%252F11%252F09%252F3782091%252Fml_drink_wide_20121109120648602123-300x0.jpg%3Bhttp%253A%252F%252Fwww.theage.com.au%252Fexecutive-style%252Ffitness%252Fblogs%252Fthe-long-run%252Fthirsty-work-20121109-29275.html%3B300%3B258</a:t>
            </a:r>
          </a:p>
        </p:txBody>
      </p:sp>
      <p:sp>
        <p:nvSpPr>
          <p:cNvPr id="4" name="Slide Number Placeholder 3"/>
          <p:cNvSpPr>
            <a:spLocks noGrp="1"/>
          </p:cNvSpPr>
          <p:nvPr>
            <p:ph type="sldNum" sz="quarter" idx="10"/>
          </p:nvPr>
        </p:nvSpPr>
        <p:spPr/>
        <p:txBody>
          <a:bodyPr/>
          <a:lstStyle/>
          <a:p>
            <a:fld id="{C8BAE838-05CB-4A58-A325-486FB3922FA5}" type="slidenum">
              <a:rPr lang="en-US" smtClean="0"/>
              <a:pPr/>
              <a:t>49</a:t>
            </a:fld>
            <a:endParaRPr lang="en-US" dirty="0"/>
          </a:p>
        </p:txBody>
      </p:sp>
    </p:spTree>
    <p:extLst>
      <p:ext uri="{BB962C8B-B14F-4D97-AF65-F5344CB8AC3E}">
        <p14:creationId xmlns:p14="http://schemas.microsoft.com/office/powerpoint/2010/main" val="8711803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rPr>
              <a:t>Symptoms with later onset are typically the result of prolonged heat exposure and increasing dehydration:</a:t>
            </a:r>
          </a:p>
          <a:p>
            <a:pPr marL="0" marR="0" lvl="0" indent="0" algn="l" defTabSz="914400" rtl="0" eaLnBrk="1" fontAlgn="auto" latinLnBrk="0" hangingPunct="1">
              <a:lnSpc>
                <a:spcPct val="110000"/>
              </a:lnSpc>
              <a:spcBef>
                <a:spcPct val="2000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1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rPr>
              <a:t>As Gavin indicated, Dizziness and fainting associated with heat exhaustion can be dangerous because the victim may be in a hazardous environment where clumsiness, weakness, disorientation and loss of consciousness may result in serious or life threatening injuries due to being caught in or struck by operating machinery, motor vehicles or as the result of falls.</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rPr>
              <a:t>Symptoms of heat exhaustion include: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rPr>
              <a:t>Headaches,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rPr>
              <a:t>dizziness/light headedness,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rPr>
              <a:t>Mood changes (irritable, or confused/can’t think straight)</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rPr>
              <a:t>Nausea,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rPr>
              <a:t>vomiting</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rPr>
              <a:t>Decreased and dark-colored urine,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rPr>
              <a:t>pale clammy skin</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rPr>
              <a:t>and pupils may become dilated.  </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rPr>
              <a:t>The victim is usually conscious but may faint if they have a core temperature of over 102</a:t>
            </a:r>
            <a:r>
              <a:rPr kumimoji="0" lang="en-US" sz="1200" b="0" i="0" u="none" strike="noStrike" kern="1200" cap="none" spc="0" normalizeH="0" baseline="0" noProof="0" dirty="0" smtClean="0">
                <a:ln>
                  <a:noFill/>
                </a:ln>
                <a:solidFill>
                  <a:prstClr val="black"/>
                </a:solidFill>
                <a:effectLst/>
                <a:uLnTx/>
                <a:uFillTx/>
                <a:latin typeface="Arial" pitchFamily="34" charset="0"/>
                <a:cs typeface="Arial" charset="0"/>
              </a:rPr>
              <a:t>°</a:t>
            </a:r>
            <a:r>
              <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rPr>
              <a:t>F. </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rPr>
              <a:t>http://blogs.cdc.gov/niosh-science-blog/files/2012/07/pdsicklv.jpg</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endParaRPr>
          </a:p>
          <a:p>
            <a:pPr>
              <a:buFontTx/>
              <a:buNone/>
            </a:pPr>
            <a:endParaRPr lang="en-US" sz="1200" b="0"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50</a:t>
            </a:fld>
            <a:endParaRPr lang="en-US" dirty="0"/>
          </a:p>
        </p:txBody>
      </p:sp>
    </p:spTree>
    <p:extLst>
      <p:ext uri="{BB962C8B-B14F-4D97-AF65-F5344CB8AC3E}">
        <p14:creationId xmlns:p14="http://schemas.microsoft.com/office/powerpoint/2010/main" val="969024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rPr>
              <a:t>The medical term for fainting is syncope. </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rPr>
              <a:t>In heat syncope, the brain does not receive enough oxygen because blood pressure drops and blood pools in the legs or extremities resulting in fainting.</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pitchFamily="34" charset="0"/>
                <a:cs typeface="Arial" pitchFamily="34" charset="0"/>
              </a:rPr>
              <a:t>The onset of heat collapse is rapid and unpredictable but generally recovers within a few seconds as blood pressure is restored. However, if a victim experiences heat syncope in a dangerous location, the results could be fatal.  </a:t>
            </a:r>
          </a:p>
          <a:p>
            <a:endParaRPr lang="en-US" sz="1200" dirty="0" smtClean="0"/>
          </a:p>
          <a:p>
            <a:r>
              <a:rPr lang="en-US" sz="1200" dirty="0" smtClean="0"/>
              <a:t>https://www.osha.gov/SLTC/heatstress/index.html</a:t>
            </a:r>
            <a:endParaRPr lang="en-US" sz="1200"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51</a:t>
            </a:fld>
            <a:endParaRPr lang="en-US" dirty="0"/>
          </a:p>
        </p:txBody>
      </p:sp>
    </p:spTree>
    <p:extLst>
      <p:ext uri="{BB962C8B-B14F-4D97-AF65-F5344CB8AC3E}">
        <p14:creationId xmlns:p14="http://schemas.microsoft.com/office/powerpoint/2010/main" val="1923768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6</a:t>
            </a:fld>
            <a:endParaRPr lang="en-US" dirty="0"/>
          </a:p>
        </p:txBody>
      </p:sp>
    </p:spTree>
    <p:extLst>
      <p:ext uri="{BB962C8B-B14F-4D97-AF65-F5344CB8AC3E}">
        <p14:creationId xmlns:p14="http://schemas.microsoft.com/office/powerpoint/2010/main" val="25705195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j-lt"/>
              </a:rPr>
              <a:t>Heat stroke o</a:t>
            </a:r>
            <a:r>
              <a:rPr kumimoji="0" lang="en-US" sz="1200" b="0" i="0" u="none" strike="noStrike" kern="1200" cap="none" spc="0" normalizeH="0" baseline="0" noProof="0" dirty="0" smtClean="0">
                <a:ln>
                  <a:noFill/>
                </a:ln>
                <a:solidFill>
                  <a:prstClr val="black"/>
                </a:solidFill>
                <a:effectLst/>
                <a:uLnTx/>
                <a:uFillTx/>
                <a:latin typeface="+mj-lt"/>
                <a:cs typeface="Arial" pitchFamily="34" charset="0"/>
              </a:rPr>
              <a:t>ccurs when the body's system of temperature regulation fails and body temperature rises to critical levels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j-lt"/>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j-lt"/>
                <a:cs typeface="Arial" pitchFamily="34" charset="0"/>
              </a:rPr>
              <a:t>This condition is caused by a combination of highly variable factors, and its occurrence is difficult to predict</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j-lt"/>
              <a:cs typeface="Arial"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j-lt"/>
                <a:cs typeface="Arial" pitchFamily="34" charset="0"/>
              </a:rPr>
              <a:t>The symptoms of heat stroke include: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j-lt"/>
              <a:cs typeface="Arial" pitchFamily="34" charset="0"/>
            </a:endParaRP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j-lt"/>
                <a:cs typeface="Arial" pitchFamily="34" charset="0"/>
              </a:rPr>
              <a:t>Confusion, </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j-lt"/>
                <a:cs typeface="Arial" pitchFamily="34" charset="0"/>
              </a:rPr>
              <a:t>irrational behavior, </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j-lt"/>
                <a:cs typeface="Arial" pitchFamily="34" charset="0"/>
              </a:rPr>
              <a:t>loss of consciousness, </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j-lt"/>
                <a:cs typeface="Arial" pitchFamily="34" charset="0"/>
              </a:rPr>
              <a:t>convulsions</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j-lt"/>
                <a:cs typeface="Arial" pitchFamily="34" charset="0"/>
              </a:rPr>
              <a:t>Lack of sweating</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j-lt"/>
                <a:cs typeface="Arial" pitchFamily="34" charset="0"/>
              </a:rPr>
              <a:t>hot, dry skin, </a:t>
            </a:r>
            <a:r>
              <a:rPr kumimoji="0" lang="en-US" sz="1200" b="0" i="0" u="none" strike="noStrike" kern="1200" cap="none" spc="0" normalizeH="0" baseline="0" noProof="0" dirty="0" smtClean="0">
                <a:ln>
                  <a:noFill/>
                </a:ln>
                <a:solidFill>
                  <a:prstClr val="black"/>
                </a:solidFill>
                <a:effectLst/>
                <a:uLnTx/>
                <a:uFillTx/>
                <a:latin typeface="+mn-lt"/>
                <a:cs typeface="Arial" pitchFamily="34" charset="0"/>
              </a:rPr>
              <a:t>(new evidence suggests a victim may be moist); </a:t>
            </a:r>
            <a:endParaRPr kumimoji="0" lang="en-US" sz="1200" b="0" i="0" u="none" strike="noStrike" kern="1200" cap="none" spc="0" normalizeH="0" baseline="0" noProof="0" dirty="0" smtClean="0">
              <a:ln>
                <a:noFill/>
              </a:ln>
              <a:solidFill>
                <a:prstClr val="black"/>
              </a:solidFill>
              <a:effectLst/>
              <a:uLnTx/>
              <a:uFillTx/>
              <a:latin typeface="+mj-lt"/>
              <a:cs typeface="Arial" pitchFamily="34" charset="0"/>
            </a:endParaRP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j-lt"/>
                <a:cs typeface="Arial" pitchFamily="34" charset="0"/>
              </a:rPr>
              <a:t>and an abnormally high body temperature, e.g., an internal temperature of 105.8° F</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j-lt"/>
                <a:cs typeface="Arial" pitchFamily="34" charset="0"/>
              </a:rPr>
              <a:t>Pulse is strong and rapid</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j-lt"/>
                <a:cs typeface="Arial" pitchFamily="34" charset="0"/>
              </a:rPr>
              <a:t>Small pupils</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j-lt"/>
              <a:cs typeface="Arial" pitchFamily="34" charset="0"/>
            </a:endParaRP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j-lt"/>
                <a:cs typeface="Arial" pitchFamily="34" charset="0"/>
              </a:rPr>
              <a:t>If body temperature is too high, it can cause death or other permanent impairment. </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j-lt"/>
              <a:cs typeface="Arial" pitchFamily="34" charset="0"/>
            </a:endParaRP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j-lt"/>
                <a:cs typeface="Arial" pitchFamily="34" charset="0"/>
              </a:rPr>
              <a:t>Photo:  Microsoft clip art</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j-lt"/>
              <a:cs typeface="Arial" pitchFamily="34" charset="0"/>
            </a:endParaRPr>
          </a:p>
        </p:txBody>
      </p:sp>
      <p:sp>
        <p:nvSpPr>
          <p:cNvPr id="4" name="Slide Number Placeholder 3"/>
          <p:cNvSpPr>
            <a:spLocks noGrp="1"/>
          </p:cNvSpPr>
          <p:nvPr>
            <p:ph type="sldNum" sz="quarter" idx="10"/>
          </p:nvPr>
        </p:nvSpPr>
        <p:spPr/>
        <p:txBody>
          <a:bodyPr/>
          <a:lstStyle/>
          <a:p>
            <a:fld id="{C8BAE838-05CB-4A58-A325-486FB3922FA5}" type="slidenum">
              <a:rPr lang="en-US" smtClean="0"/>
              <a:pPr/>
              <a:t>52</a:t>
            </a:fld>
            <a:endParaRPr lang="en-US" dirty="0"/>
          </a:p>
        </p:txBody>
      </p:sp>
    </p:spTree>
    <p:extLst>
      <p:ext uri="{BB962C8B-B14F-4D97-AF65-F5344CB8AC3E}">
        <p14:creationId xmlns:p14="http://schemas.microsoft.com/office/powerpoint/2010/main" val="11468514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Heat Stroke is a Medical Emergency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Call 911 if:</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smtClean="0">
                <a:ln>
                  <a:noFill/>
                </a:ln>
                <a:solidFill>
                  <a:prstClr val="black"/>
                </a:solidFill>
                <a:effectLst/>
                <a:uLnTx/>
                <a:uFillTx/>
                <a:latin typeface="+mn-lt"/>
              </a:rPr>
              <a:t>The person loses consciousness at any time.</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smtClean="0">
                <a:ln>
                  <a:noFill/>
                </a:ln>
                <a:solidFill>
                  <a:prstClr val="black"/>
                </a:solidFill>
                <a:effectLst/>
                <a:uLnTx/>
                <a:uFillTx/>
                <a:latin typeface="+mn-lt"/>
              </a:rPr>
              <a:t>There is any other change in the person's alertness (for example, confusion or seizures).</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smtClean="0">
                <a:ln>
                  <a:noFill/>
                </a:ln>
                <a:solidFill>
                  <a:prstClr val="black"/>
                </a:solidFill>
                <a:effectLst/>
                <a:uLnTx/>
                <a:uFillTx/>
                <a:latin typeface="+mn-lt"/>
              </a:rPr>
              <a:t>The person has a fever over 102 °F.</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smtClean="0">
                <a:ln>
                  <a:noFill/>
                </a:ln>
                <a:solidFill>
                  <a:prstClr val="black"/>
                </a:solidFill>
                <a:effectLst/>
                <a:uLnTx/>
                <a:uFillTx/>
                <a:latin typeface="+mn-lt"/>
              </a:rPr>
              <a:t>Other symptoms of heatstroke are present (like rapid pulse or rapid breathing).</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r>
              <a:rPr kumimoji="0" lang="en-US" sz="1200" b="0" i="0" u="none" strike="noStrike" kern="1200" cap="none" spc="0" normalizeH="0" baseline="0" noProof="0" dirty="0" smtClean="0">
                <a:ln>
                  <a:noFill/>
                </a:ln>
                <a:solidFill>
                  <a:prstClr val="black"/>
                </a:solidFill>
                <a:effectLst/>
                <a:uLnTx/>
                <a:uFillTx/>
                <a:latin typeface="+mn-lt"/>
              </a:rPr>
              <a:t>The person's condition does not improve, or worsens despite treatment.</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rPr>
              <a:t>Begin administering first aid to cool the victim. </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200" b="0" i="1" u="none" strike="noStrike" kern="1200" cap="none" spc="0" normalizeH="0" baseline="0" noProof="0" dirty="0" smtClean="0">
                <a:ln>
                  <a:noFill/>
                </a:ln>
                <a:solidFill>
                  <a:srgbClr val="FF0000"/>
                </a:solidFill>
                <a:effectLst/>
                <a:uLnTx/>
                <a:uFillTx/>
                <a:latin typeface="+mn-lt"/>
                <a:cs typeface="Arial" pitchFamily="34" charset="0"/>
              </a:rPr>
              <a:t>Place the worker in a shady area and remove the outer clothing.</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200" b="0" i="1" u="none" strike="noStrike" kern="1200" cap="none" spc="0" normalizeH="0" baseline="0" noProof="0" dirty="0" smtClean="0">
                <a:ln>
                  <a:noFill/>
                </a:ln>
                <a:solidFill>
                  <a:srgbClr val="FF0000"/>
                </a:solidFill>
                <a:effectLst/>
                <a:uLnTx/>
                <a:uFillTx/>
                <a:latin typeface="+mn-lt"/>
                <a:cs typeface="Arial" pitchFamily="34" charset="0"/>
              </a:rPr>
              <a:t>The worker's skin should be wetted and air movement around the worker should be increased to improve evaporative cooling until professional methods of cooling are initiated and the seriousness of the condition can be assessed. Fluids should be replaced as soon as possible.  Never give an unconscious person fluids. </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cs typeface="Arial" pitchFamily="34" charset="0"/>
            </a:endParaRP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cs typeface="Arial" pitchFamily="34" charset="0"/>
              </a:rPr>
              <a:t>Decreasing body core temperature below 38.9°C  (102°F)  within 30 minutes of presentation of heat stroke improves survival. </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cs typeface="Arial" pitchFamily="34" charset="0"/>
            </a:endParaRP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cs typeface="Arial" pitchFamily="34" charset="0"/>
              </a:rPr>
              <a:t>Make sure you know where you are so you can get the help you need from Emergency Service Providers.  Know the address of your location or the names of the nearest intersecting streets.  </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cs typeface="Arial" pitchFamily="34" charset="0"/>
            </a:endParaRP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rPr>
              <a:t>The bottom lines is: Do NOT underestimate the seriousness of heat related illnesses.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chemeClr val="tx1"/>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rPr>
              <a:t>H sign Microsoft clip 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n-lt"/>
              </a:rPr>
              <a:t>Ambulance interior courtesy of Dean Bowman</a:t>
            </a:r>
            <a:endParaRPr kumimoji="0" lang="en-US" sz="1200" b="0" i="0" u="none" strike="noStrike" kern="1200" cap="none" spc="0" normalizeH="0" baseline="0" noProof="0" dirty="0" smtClean="0">
              <a:ln>
                <a:noFill/>
              </a:ln>
              <a:solidFill>
                <a:prstClr val="black"/>
              </a:solidFill>
              <a:effectLst/>
              <a:uLnTx/>
              <a:uFillTx/>
              <a:latin typeface="+mn-lt"/>
            </a:endParaRPr>
          </a:p>
        </p:txBody>
      </p:sp>
      <p:sp>
        <p:nvSpPr>
          <p:cNvPr id="4" name="Slide Number Placeholder 3"/>
          <p:cNvSpPr>
            <a:spLocks noGrp="1"/>
          </p:cNvSpPr>
          <p:nvPr>
            <p:ph type="sldNum" sz="quarter" idx="10"/>
          </p:nvPr>
        </p:nvSpPr>
        <p:spPr/>
        <p:txBody>
          <a:bodyPr/>
          <a:lstStyle/>
          <a:p>
            <a:fld id="{C8BAE838-05CB-4A58-A325-486FB3922FA5}" type="slidenum">
              <a:rPr lang="en-US" smtClean="0"/>
              <a:pPr/>
              <a:t>53</a:t>
            </a:fld>
            <a:endParaRPr lang="en-US" dirty="0"/>
          </a:p>
        </p:txBody>
      </p:sp>
    </p:spTree>
    <p:extLst>
      <p:ext uri="{BB962C8B-B14F-4D97-AF65-F5344CB8AC3E}">
        <p14:creationId xmlns:p14="http://schemas.microsoft.com/office/powerpoint/2010/main" val="36469700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two cardinal features of heat stroke presentation are:</a:t>
            </a:r>
            <a:r>
              <a:rPr lang="en-US" baseline="0" dirty="0" smtClean="0"/>
              <a:t>  raised body temperature and neurological dysfunction.  Because multiple organ systems are involved , there are clinical features in a number of systems: </a:t>
            </a:r>
          </a:p>
          <a:p>
            <a:endParaRPr lang="en-US" baseline="0" dirty="0" smtClean="0"/>
          </a:p>
          <a:p>
            <a:r>
              <a:rPr lang="en-US" baseline="0" dirty="0" smtClean="0"/>
              <a:t>Cardiovascular features of heat stroke include hyperdynamic circulation with elevated heart rate and high cardiac output.  Low blood volume was observed in stroke victims and interestingly,  signs of peripheral vasoconstriction (whereas heat exhaustion patients were more likely to have vasodilation).  </a:t>
            </a:r>
          </a:p>
          <a:p>
            <a:endParaRPr lang="en-US" baseline="0" dirty="0" smtClean="0"/>
          </a:p>
          <a:p>
            <a:r>
              <a:rPr lang="en-US" baseline="0" dirty="0" smtClean="0"/>
              <a:t>Additionally all components of the Electrocardiogram can be affected including rhythm disturbances, conduction defects, prolongation of the Q-T Interval and ST segment  changes. </a:t>
            </a:r>
            <a:r>
              <a:rPr lang="en-US" i="1" baseline="0" dirty="0" smtClean="0"/>
              <a:t>In one study 21% of heat stroke patients showed these changes. </a:t>
            </a:r>
          </a:p>
          <a:p>
            <a:endParaRPr lang="en-US" baseline="0" dirty="0" smtClean="0"/>
          </a:p>
          <a:p>
            <a:r>
              <a:rPr lang="en-US" baseline="0" dirty="0" smtClean="0"/>
              <a:t>Neurological:  Impairment may be of varying degrees and duration.  These include bouts of delirium, lethargy, coma and seizures. In a case study reported by Albukrek, et al, Cerebellar atrophy was observed in a 45-year old man 10 weeks after his hyperthermic insult and worsened throughout the following year.   Other cases included brain hemorrhage.  Data from patients evaluated after the 1995 Chicago heat wave resulted in 24% of patients with no neurological impairment, 43% with minimal impairment but 33% had moderate to severe impairment function upon discharge from the hospital. </a:t>
            </a:r>
          </a:p>
          <a:p>
            <a:endParaRPr lang="en-US" baseline="0" dirty="0" smtClean="0"/>
          </a:p>
          <a:p>
            <a:r>
              <a:rPr lang="en-US" baseline="0" dirty="0" smtClean="0"/>
              <a:t>Acid – Base Disturbance and Plasma Composition Features described by Dematte and colleagues found that 45% of their patients had acid-base abnormalities.  60% of their patients required mechanical ventilation and 10% developed acute respiratory distress symptoms. </a:t>
            </a:r>
          </a:p>
          <a:p>
            <a:endParaRPr lang="en-US" baseline="0" dirty="0" smtClean="0"/>
          </a:p>
          <a:p>
            <a:r>
              <a:rPr lang="en-US" baseline="0" dirty="0" smtClean="0"/>
              <a:t>In the Kidney: The incidence of acute renal failure in exertional heat stroke is approximately 30%. Renal insufficiency has been reported in 53% of patients with classical heat stroke and 19% of that subset died.   </a:t>
            </a:r>
          </a:p>
          <a:p>
            <a:endParaRPr lang="en-US" baseline="0" dirty="0" smtClean="0"/>
          </a:p>
          <a:p>
            <a:r>
              <a:rPr lang="en-US" baseline="0" dirty="0" smtClean="0"/>
              <a:t>Gastrointestinal features include:  Abnormal liver function tests that peak approximately three days after insult.  Liver damage is almost always seen and is properly related to direct thermal injury and hypoxia secondary to blood flow from visceral organs to the peripheral circulatory system. Liver failure is rare. </a:t>
            </a:r>
          </a:p>
          <a:p>
            <a:endParaRPr lang="en-US" baseline="0" dirty="0" smtClean="0"/>
          </a:p>
          <a:p>
            <a:r>
              <a:rPr lang="en-US" baseline="0" dirty="0" smtClean="0"/>
              <a:t>Hematological features in the Chicago heat wave cohort revealed that 45% of the cohort had evidence of coagulopathy.   </a:t>
            </a:r>
          </a:p>
          <a:p>
            <a:endParaRPr lang="en-US" baseline="0" dirty="0" smtClean="0"/>
          </a:p>
          <a:p>
            <a:r>
              <a:rPr lang="en-US" baseline="0" dirty="0" smtClean="0"/>
              <a:t>Immunological features: This is quite striking: The pathophysiology of heat stroke has many similarities with sepsis syndrome. When blood is redistributed from the visceral organs to the periphery in an attempt to lose heat and supply skeletal muscle, there is a risk of gut ischemia.  This facilitates the absorption of bacterial endotoxins.  Blood purification therapy may be required.  </a:t>
            </a:r>
          </a:p>
          <a:p>
            <a:endParaRPr lang="en-US" baseline="0" dirty="0" smtClean="0"/>
          </a:p>
          <a:p>
            <a:r>
              <a:rPr lang="en-US" baseline="0" dirty="0" smtClean="0"/>
              <a:t>Muscular features: It is the break down of muscle tissue where muscle fiber is released to blood and filtered in the kidneys causing damage.  </a:t>
            </a:r>
          </a:p>
          <a:p>
            <a:endParaRPr lang="en-US" baseline="0" dirty="0" smtClean="0"/>
          </a:p>
          <a:p>
            <a:r>
              <a:rPr lang="en-US" baseline="0" dirty="0" smtClean="0"/>
              <a:t>http://www.westernu.edu/osteopathy/osteopathy-academics/osteopathy-curriculum/</a:t>
            </a:r>
          </a:p>
          <a:p>
            <a:endParaRPr lang="en-US"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54</a:t>
            </a:fld>
            <a:endParaRPr lang="en-US" dirty="0"/>
          </a:p>
        </p:txBody>
      </p:sp>
    </p:spTree>
    <p:extLst>
      <p:ext uri="{BB962C8B-B14F-4D97-AF65-F5344CB8AC3E}">
        <p14:creationId xmlns:p14="http://schemas.microsoft.com/office/powerpoint/2010/main" val="41630297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other groups</a:t>
            </a:r>
            <a:r>
              <a:rPr lang="en-US" baseline="0" dirty="0" smtClean="0"/>
              <a:t> of critically ill patients, there is no one marker that predicts outcome. But temperature, cardiovascular circulation, biochemical markers and disability at discharge appeared to be the most important indicators of outcome.  </a:t>
            </a:r>
          </a:p>
          <a:p>
            <a:endParaRPr lang="en-US" baseline="0" dirty="0" smtClean="0"/>
          </a:p>
          <a:p>
            <a:r>
              <a:rPr lang="en-US" baseline="0" dirty="0" smtClean="0"/>
              <a:t>With Temperature:  Decreasing temperature below 102 °F in the first 30 minutes improves survival.  However, tissue injury can continue to develop after cooling to normal body temperature in 25% of patients suggesting activation of mediators (endotoxins, cytokines, injured endothelium, and activated coagulation factors)  </a:t>
            </a:r>
          </a:p>
          <a:p>
            <a:endParaRPr lang="en-US" baseline="0" dirty="0" smtClean="0"/>
          </a:p>
          <a:p>
            <a:r>
              <a:rPr lang="en-US" baseline="0" dirty="0" smtClean="0"/>
              <a:t>Patients with Cardiovascular effects present with hyperdynamic or hypodynamic circulation.  Patients with hypodynamic circulation present with circulatory failure and have a poorer outcome. </a:t>
            </a:r>
          </a:p>
          <a:p>
            <a:pPr algn="ctr"/>
            <a:endParaRPr lang="en-US" baseline="0" dirty="0" smtClean="0"/>
          </a:p>
          <a:p>
            <a:r>
              <a:rPr lang="en-US" baseline="0" dirty="0" smtClean="0"/>
              <a:t>With Biochemical Markers:  Concentrations of biomarker for muscle damage and liver function concentrations were higher at the time of admission in heat stroke survivors than the non-surviving group and the severely ill group than those who had a quick recovery.  The enzyme with the highest prognostic accuracy for survival versus death was total LD, followed by CK, AST and ALT.  </a:t>
            </a:r>
          </a:p>
          <a:p>
            <a:endParaRPr lang="en-US" baseline="0" dirty="0" smtClean="0"/>
          </a:p>
          <a:p>
            <a:r>
              <a:rPr lang="en-US" baseline="0" dirty="0" smtClean="0"/>
              <a:t>Disability at discharge:  In-hospital mortality rate for heat stroke is 21% .  1/3 of patients at discharge have moderate to severe functional impairment which may be prolonged.  The degree of functional disability correlated highly with 1-year survivability.  At 1 year, a further 28% of patients had died.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8BAE838-05CB-4A58-A325-486FB3922FA5}" type="slidenum">
              <a:rPr lang="en-US" smtClean="0"/>
              <a:pPr/>
              <a:t>55</a:t>
            </a:fld>
            <a:endParaRPr lang="en-US" dirty="0"/>
          </a:p>
        </p:txBody>
      </p:sp>
    </p:spTree>
    <p:extLst>
      <p:ext uri="{BB962C8B-B14F-4D97-AF65-F5344CB8AC3E}">
        <p14:creationId xmlns:p14="http://schemas.microsoft.com/office/powerpoint/2010/main" val="16631550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do we prevent heat related illness on</a:t>
            </a:r>
            <a:r>
              <a:rPr lang="en-US" baseline="0" dirty="0" smtClean="0"/>
              <a:t> the job. </a:t>
            </a:r>
            <a:endParaRPr lang="en-US"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56</a:t>
            </a:fld>
            <a:endParaRPr lang="en-US" dirty="0"/>
          </a:p>
        </p:txBody>
      </p:sp>
    </p:spTree>
    <p:extLst>
      <p:ext uri="{BB962C8B-B14F-4D97-AF65-F5344CB8AC3E}">
        <p14:creationId xmlns:p14="http://schemas.microsoft.com/office/powerpoint/2010/main" val="12682071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Public Health advisories for the prevention of heat related illnesses include recommendations to wear loose-fitting, lightweight clothing, to rest frequently and seek shade, avoid exercise and strenuous activity outside, drink plenty of fluids and avoid overheating. </a:t>
            </a:r>
          </a:p>
          <a:p>
            <a:endParaRPr lang="en-US" baseline="0" dirty="0" smtClean="0"/>
          </a:p>
          <a:p>
            <a:r>
              <a:rPr lang="en-US" baseline="0" dirty="0" smtClean="0"/>
              <a:t>Workplace environments pose special challenges in heat related illness prevention. Worker protection is accomplished through awareness training, acclimatization through longer periods of work in hot environments, reducing physical demands on workers, providing opportunities for hydration, providing cool rest areas in which to take breaks, perform monitoring or avoiding work in heat stress conditions.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8BAE838-05CB-4A58-A325-486FB3922FA5}" type="slidenum">
              <a:rPr lang="en-US" smtClean="0"/>
              <a:pPr/>
              <a:t>57</a:t>
            </a:fld>
            <a:endParaRPr lang="en-US" dirty="0"/>
          </a:p>
        </p:txBody>
      </p:sp>
    </p:spTree>
    <p:extLst>
      <p:ext uri="{BB962C8B-B14F-4D97-AF65-F5344CB8AC3E}">
        <p14:creationId xmlns:p14="http://schemas.microsoft.com/office/powerpoint/2010/main" val="27556830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According to the ACGIH:</a:t>
            </a:r>
            <a:r>
              <a:rPr lang="en-US" baseline="0" dirty="0" smtClean="0"/>
              <a:t> </a:t>
            </a:r>
            <a:r>
              <a:rPr lang="en-US" dirty="0" smtClean="0"/>
              <a:t>  A worker can be considered acclimatized with a history of heat-stress exposure of at least two continuous hours a day in 5 out of last 7 days or</a:t>
            </a:r>
            <a:r>
              <a:rPr lang="en-US" baseline="0" dirty="0" smtClean="0"/>
              <a:t> 10 out 14 days.  Acclimatization can be lost in as few of 4 days.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chart shown is from NIOSH in which gradual acclimatization occurs more quickly in experienced heat workers than in new workers, but in general both populations achieve acclimatization in about 5 days.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People will not be fully acclimatized to sudden higher levels of heat as would be the case in a heat wave or the introduction</a:t>
            </a:r>
            <a:r>
              <a:rPr lang="en-US" baseline="0" dirty="0" smtClean="0"/>
              <a:t> of </a:t>
            </a:r>
            <a:r>
              <a:rPr lang="en-US" dirty="0" smtClean="0"/>
              <a:t>a new heat producing</a:t>
            </a:r>
            <a:r>
              <a:rPr lang="en-US" baseline="0" dirty="0" smtClean="0"/>
              <a:t> process</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58</a:t>
            </a:fld>
            <a:endParaRPr lang="en-US" dirty="0"/>
          </a:p>
        </p:txBody>
      </p:sp>
    </p:spTree>
    <p:extLst>
      <p:ext uri="{BB962C8B-B14F-4D97-AF65-F5344CB8AC3E}">
        <p14:creationId xmlns:p14="http://schemas.microsoft.com/office/powerpoint/2010/main" val="32817686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key concepts in heat stress</a:t>
            </a:r>
            <a:r>
              <a:rPr lang="en-US" baseline="0" dirty="0" smtClean="0"/>
              <a:t> management is worker acclimation to hot environments.  </a:t>
            </a:r>
            <a:r>
              <a:rPr lang="en-US" dirty="0" smtClean="0"/>
              <a:t>Acclimatization</a:t>
            </a:r>
            <a:r>
              <a:rPr lang="en-US" baseline="0" dirty="0" smtClean="0"/>
              <a:t> or acquired thermal tolerance refers to cellular adaptations induced by heat exposure that protect tissue and organs from heat injury. This tolerance is associated with heat shock proteins (HSP) which provide protection and accelerate repair of cells from heat exposure and stressors.  </a:t>
            </a:r>
          </a:p>
          <a:p>
            <a:endParaRPr lang="en-US" dirty="0" smtClean="0"/>
          </a:p>
          <a:p>
            <a:r>
              <a:rPr lang="en-US" dirty="0" smtClean="0"/>
              <a:t>ARMY TB Med 507 (Table 2.1) shows the physiological</a:t>
            </a:r>
            <a:r>
              <a:rPr lang="en-US" baseline="0" dirty="0" smtClean="0"/>
              <a:t> benefits to heat acclimatization. The table lists improvements in thermal comfort factors associated with core temperature, sweating efficiency, skin blood flow and metabolic rate.  It also illustrates exercise performance in terms of cardiovascular and fluid balance factors.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C8BAE838-05CB-4A58-A325-486FB3922FA5}" type="slidenum">
              <a:rPr lang="en-US" smtClean="0"/>
              <a:pPr/>
              <a:t>59</a:t>
            </a:fld>
            <a:endParaRPr lang="en-US" dirty="0"/>
          </a:p>
        </p:txBody>
      </p:sp>
    </p:spTree>
    <p:extLst>
      <p:ext uri="{BB962C8B-B14F-4D97-AF65-F5344CB8AC3E}">
        <p14:creationId xmlns:p14="http://schemas.microsoft.com/office/powerpoint/2010/main" val="32331121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smtClean="0">
                <a:solidFill>
                  <a:srgbClr val="000000"/>
                </a:solidFill>
                <a:latin typeface="+mn-lt"/>
              </a:rPr>
              <a:t>Guidance on heat stress management is available from OSHA and ACGIH.  This  OSHA guidance titled </a:t>
            </a:r>
            <a:r>
              <a:rPr lang="en-US" sz="1200" b="0" i="0" u="sng" strike="noStrike" baseline="0" dirty="0" smtClean="0">
                <a:solidFill>
                  <a:srgbClr val="000000"/>
                </a:solidFill>
                <a:latin typeface="+mn-lt"/>
              </a:rPr>
              <a:t>Using the Heat Index:  A Guide for Employers</a:t>
            </a:r>
            <a:r>
              <a:rPr lang="en-US" sz="1200" b="0" i="0" u="none" strike="noStrike" baseline="0" dirty="0" smtClean="0">
                <a:solidFill>
                  <a:srgbClr val="000000"/>
                </a:solidFill>
                <a:latin typeface="+mn-lt"/>
              </a:rPr>
              <a:t> is advisory in nature and informational in content. Pursuant to the OSH Act, General Duty Clause, Section 5(a)(1), OSHA requires employers to provide their employees with a workplace free from recognized hazards likely to cause death or serious physical harm. With the volume of information on the OSHA website and regional emphasis programs in the US, Heat Illness Prevention programs certainly fall under the General Duty Clause. </a:t>
            </a:r>
          </a:p>
          <a:p>
            <a:endParaRPr lang="en-US" sz="1200" b="0" i="0" u="none" strike="noStrike" baseline="0" dirty="0" smtClean="0">
              <a:solidFill>
                <a:srgbClr val="000000"/>
              </a:solidFill>
              <a:latin typeface="+mn-lt"/>
            </a:endParaRPr>
          </a:p>
          <a:p>
            <a:r>
              <a:rPr lang="en-US" sz="1200" b="0" i="0" u="none" strike="noStrike" baseline="0" dirty="0" smtClean="0">
                <a:solidFill>
                  <a:srgbClr val="000000"/>
                </a:solidFill>
                <a:latin typeface="+mn-lt"/>
              </a:rPr>
              <a:t>The Guide promotes the use of the Heat Index published by the National Weather Service. Color coded combinations of Temperature and Relative Humidity are grouped into four categories of caution, extreme caution, danger and extreme danger.  Temperature and Relative Humidity are easy to measure and are widely available from a variety of media sources. </a:t>
            </a:r>
          </a:p>
          <a:p>
            <a:endParaRPr lang="en-US" sz="1200" b="0" i="0" u="none" strike="noStrike" baseline="0" dirty="0" smtClean="0">
              <a:solidFill>
                <a:srgbClr val="000000"/>
              </a:solidFill>
              <a:latin typeface="+mn-lt"/>
            </a:endParaRPr>
          </a:p>
          <a:p>
            <a:r>
              <a:rPr lang="en-US" sz="1200" b="1" i="1" u="none" strike="noStrike" baseline="0" dirty="0" smtClean="0">
                <a:solidFill>
                  <a:srgbClr val="000000"/>
                </a:solidFill>
                <a:latin typeface="+mn-lt"/>
              </a:rPr>
              <a:t>It is IMPORTANT NOTE that </a:t>
            </a:r>
            <a:r>
              <a:rPr lang="en-US" sz="1200" b="0" i="0" u="none" strike="noStrike" baseline="0" dirty="0" smtClean="0">
                <a:solidFill>
                  <a:srgbClr val="000000"/>
                </a:solidFill>
                <a:latin typeface="+mn-lt"/>
              </a:rPr>
              <a:t>The heat index values were devised for shady, light wind conditions, </a:t>
            </a:r>
            <a:r>
              <a:rPr lang="en-US" sz="1200" b="1" i="0" u="none" strike="noStrike" baseline="0" dirty="0" smtClean="0">
                <a:solidFill>
                  <a:srgbClr val="000000"/>
                </a:solidFill>
                <a:latin typeface="+mn-lt"/>
              </a:rPr>
              <a:t>and exposure to full sunshine can increase heat index values by up to 15° Fahrenheit</a:t>
            </a:r>
            <a:r>
              <a:rPr lang="en-US" sz="1200" b="0" i="0" u="none" strike="noStrike" baseline="0" dirty="0" smtClean="0">
                <a:solidFill>
                  <a:srgbClr val="000000"/>
                </a:solidFill>
                <a:latin typeface="+mn-lt"/>
              </a:rPr>
              <a:t>. To account for solar load, added precautions are recommended. We will briefly explore the protective Measures to Take at Each Risk Level in the next two slides. </a:t>
            </a:r>
          </a:p>
          <a:p>
            <a:endParaRPr lang="en-US" sz="1200" b="0" i="0" u="none" strike="noStrike" baseline="0" dirty="0" smtClean="0">
              <a:solidFill>
                <a:srgbClr val="000000"/>
              </a:solidFill>
              <a:latin typeface="+mn-lt"/>
            </a:endParaRPr>
          </a:p>
          <a:p>
            <a:r>
              <a:rPr lang="en-US" sz="1200" b="0" i="0" u="none" strike="noStrike" baseline="0" dirty="0" smtClean="0">
                <a:solidFill>
                  <a:srgbClr val="000000"/>
                </a:solidFill>
                <a:latin typeface="+mn-lt"/>
              </a:rPr>
              <a:t>Strenuous work and the use of heavy or specialized protective clothing also have an additive effect. As a result, the risk at a specific heat index could be higher than that listed in the table above if the work is in direct sunlight,  without a light breeze, or if work involves strenuous tasks or the use of heavy or specialized protective clothing. Extra measures, including implementing precautions at the next risk level, are necessary under these circumstances. </a:t>
            </a:r>
            <a:endParaRPr lang="en-US" dirty="0">
              <a:latin typeface="+mn-lt"/>
            </a:endParaRPr>
          </a:p>
        </p:txBody>
      </p:sp>
      <p:sp>
        <p:nvSpPr>
          <p:cNvPr id="4" name="Slide Number Placeholder 3"/>
          <p:cNvSpPr>
            <a:spLocks noGrp="1"/>
          </p:cNvSpPr>
          <p:nvPr>
            <p:ph type="sldNum" sz="quarter" idx="10"/>
          </p:nvPr>
        </p:nvSpPr>
        <p:spPr/>
        <p:txBody>
          <a:bodyPr/>
          <a:lstStyle/>
          <a:p>
            <a:fld id="{C8BAE838-05CB-4A58-A325-486FB3922FA5}" type="slidenum">
              <a:rPr lang="en-US" smtClean="0"/>
              <a:pPr/>
              <a:t>60</a:t>
            </a:fld>
            <a:endParaRPr lang="en-US" dirty="0"/>
          </a:p>
        </p:txBody>
      </p:sp>
    </p:spTree>
    <p:extLst>
      <p:ext uri="{BB962C8B-B14F-4D97-AF65-F5344CB8AC3E}">
        <p14:creationId xmlns:p14="http://schemas.microsoft.com/office/powerpoint/2010/main" val="29554912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critical actions employers</a:t>
            </a:r>
            <a:r>
              <a:rPr lang="en-US" baseline="0" dirty="0" smtClean="0"/>
              <a:t> should take to help prevent heat-related illness at each risk level are shown on the table.  In the lower risk or caution level with a heat index less than 91°F, employers are encouraged by OSHA to provide drinking water, ensure medical resources are available if needed, start planning for higher heat indices including conducting heat safety training, and encourage workers to wear sunscreen.  If workers must wear heavy protective clothing, perform strenuous activity or work in the direct sun, additional precautions are recommended to protect workers from heat-related illness. </a:t>
            </a:r>
          </a:p>
          <a:p>
            <a:endParaRPr lang="en-US" baseline="0" dirty="0" smtClean="0"/>
          </a:p>
          <a:p>
            <a:r>
              <a:rPr lang="en-US" baseline="0" dirty="0" smtClean="0"/>
              <a:t>At  the moderate heat index range of 91-103°F, additional steps are recommended by OSHA.  These include drinking about 4 cups of water an hour, conduct a review of heat related illness topics with workers, schedule frequent breaks in cool, shaded areas, acclimate workers to heat, and set up a buddy system/surveillance for heat related illness. </a:t>
            </a:r>
            <a:endParaRPr lang="en-US"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61</a:t>
            </a:fld>
            <a:endParaRPr lang="en-US" dirty="0"/>
          </a:p>
        </p:txBody>
      </p:sp>
    </p:spTree>
    <p:extLst>
      <p:ext uri="{BB962C8B-B14F-4D97-AF65-F5344CB8AC3E}">
        <p14:creationId xmlns:p14="http://schemas.microsoft.com/office/powerpoint/2010/main" val="3787297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Larry Jackson of NIOSH and Howard Rosenberg of UC Berkeley took a closer look at the CFOI records and found that these 196 workers who died from exposure to environmental heat were mostly male (97%, 191).</a:t>
            </a:r>
          </a:p>
        </p:txBody>
      </p:sp>
      <p:sp>
        <p:nvSpPr>
          <p:cNvPr id="4" name="Slide Number Placeholder 3"/>
          <p:cNvSpPr>
            <a:spLocks noGrp="1"/>
          </p:cNvSpPr>
          <p:nvPr>
            <p:ph type="sldNum" sz="quarter" idx="10"/>
          </p:nvPr>
        </p:nvSpPr>
        <p:spPr/>
        <p:txBody>
          <a:bodyPr/>
          <a:lstStyle/>
          <a:p>
            <a:fld id="{56CB28AC-5F44-484A-9577-0C89DCA45535}" type="slidenum">
              <a:rPr lang="en-US" smtClean="0"/>
              <a:t>7</a:t>
            </a:fld>
            <a:endParaRPr lang="en-US" dirty="0"/>
          </a:p>
        </p:txBody>
      </p:sp>
    </p:spTree>
    <p:extLst>
      <p:ext uri="{BB962C8B-B14F-4D97-AF65-F5344CB8AC3E}">
        <p14:creationId xmlns:p14="http://schemas.microsoft.com/office/powerpoint/2010/main" val="33080372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a:t>
            </a:r>
            <a:r>
              <a:rPr lang="en-US" baseline="0" dirty="0" smtClean="0"/>
              <a:t> heat index severity increases, so do the corresponding recommended protective measures.  In high risk and extremely high risk circumstances, OSHA recommends rescheduling the work to cooler time periods including working at night.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62</a:t>
            </a:fld>
            <a:endParaRPr lang="en-US" dirty="0"/>
          </a:p>
        </p:txBody>
      </p:sp>
    </p:spTree>
    <p:extLst>
      <p:ext uri="{BB962C8B-B14F-4D97-AF65-F5344CB8AC3E}">
        <p14:creationId xmlns:p14="http://schemas.microsoft.com/office/powerpoint/2010/main" val="10914678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mn-lt"/>
              </a:rPr>
              <a:t>OSHA</a:t>
            </a:r>
            <a:r>
              <a:rPr lang="en-US" sz="1200" baseline="0" dirty="0" smtClean="0">
                <a:latin typeface="+mn-lt"/>
              </a:rPr>
              <a:t>  includes this table from the Army  Public Health Command in the  “</a:t>
            </a:r>
            <a:r>
              <a:rPr lang="en-US" sz="1200" dirty="0" smtClean="0">
                <a:latin typeface="+mn-lt"/>
              </a:rPr>
              <a:t>Using the Heat Index:  A Guide for Employers”</a:t>
            </a:r>
            <a:r>
              <a:rPr lang="en-US" sz="1200" baseline="0" dirty="0" smtClean="0">
                <a:latin typeface="+mn-lt"/>
              </a:rPr>
              <a:t> as an example of a method for </a:t>
            </a:r>
            <a:r>
              <a:rPr lang="en-US" sz="1200" b="1" i="0" u="none" strike="noStrike" baseline="0" dirty="0" smtClean="0">
                <a:solidFill>
                  <a:srgbClr val="000000"/>
                </a:solidFill>
                <a:latin typeface="+mn-lt"/>
              </a:rPr>
              <a:t>Developing Work/Rest Schedules </a:t>
            </a:r>
          </a:p>
          <a:p>
            <a:endParaRPr lang="en-US" sz="1200" b="0" i="0" u="none" strike="noStrike" baseline="0" dirty="0" smtClean="0">
              <a:solidFill>
                <a:srgbClr val="000000"/>
              </a:solidFill>
              <a:latin typeface="+mn-lt"/>
            </a:endParaRPr>
          </a:p>
          <a:p>
            <a:r>
              <a:rPr lang="en-US" sz="1200" b="0" i="0" u="none" strike="noStrike" baseline="0" dirty="0" smtClean="0">
                <a:solidFill>
                  <a:srgbClr val="000000"/>
                </a:solidFill>
                <a:latin typeface="+mn-lt"/>
              </a:rPr>
              <a:t>This table is used for setting work/rest schedules during military field operations. The hydration and work/rest schedule assume an average sized, heat acclimated soldier wearing battle dress uniforms (BDU). Factors such as lack of acclimatization, poor fitness, and cumulative inadequate hydration that may increase the risk of heat-related illness should be taken into account when using the schedules in this Figure. </a:t>
            </a:r>
          </a:p>
          <a:p>
            <a:endParaRPr lang="en-US" sz="1200" b="0" i="0" u="none" strike="noStrike" baseline="0" dirty="0" smtClean="0">
              <a:solidFill>
                <a:srgbClr val="000000"/>
              </a:solidFill>
              <a:latin typeface="+mn-lt"/>
            </a:endParaRPr>
          </a:p>
          <a:p>
            <a:r>
              <a:rPr lang="en-US" sz="1200" b="0" i="0" u="none" strike="noStrike" baseline="0" dirty="0" smtClean="0">
                <a:solidFill>
                  <a:srgbClr val="000000"/>
                </a:solidFill>
                <a:latin typeface="+mn-lt"/>
              </a:rPr>
              <a:t>This is one method for determining work/rest schedules using the Wet-Bulb Globe Thermometer Temperature (WBGT). The WBGT meter provides a heat reading incorporating temperature and relative humidity part of the heat index, but also considers solar load (radiant heat, from sunshine) as well as how quickly moisture evaporates. WBGT meters are readily available from commercial sources of environmental monitoring. Several hand-held models cost less than $200 (in 2011). </a:t>
            </a:r>
          </a:p>
          <a:p>
            <a:endParaRPr lang="en-US" sz="1200" b="0" i="0" u="none" strike="noStrike" baseline="0" dirty="0" smtClean="0">
              <a:solidFill>
                <a:srgbClr val="000000"/>
              </a:solidFill>
              <a:latin typeface="+mn-lt"/>
            </a:endParaRPr>
          </a:p>
          <a:p>
            <a:r>
              <a:rPr lang="en-US" sz="1200" b="0" i="0" u="none" strike="noStrike" baseline="0" dirty="0" smtClean="0">
                <a:solidFill>
                  <a:srgbClr val="000000"/>
                </a:solidFill>
                <a:latin typeface="+mn-lt"/>
              </a:rPr>
              <a:t>The text on the right hand side of the table provides adjustment values for the WBGT indices based upon the use of body armor and protective clothing. </a:t>
            </a:r>
            <a:r>
              <a:rPr lang="en-US" b="1" dirty="0" smtClean="0">
                <a:latin typeface="+mn-lt"/>
              </a:rPr>
              <a:t>MOPP</a:t>
            </a:r>
            <a:r>
              <a:rPr lang="en-US" dirty="0" smtClean="0">
                <a:latin typeface="+mn-lt"/>
              </a:rPr>
              <a:t> (</a:t>
            </a:r>
            <a:r>
              <a:rPr lang="en-US" b="1" dirty="0" smtClean="0">
                <a:latin typeface="+mn-lt"/>
              </a:rPr>
              <a:t>M</a:t>
            </a:r>
            <a:r>
              <a:rPr lang="en-US" dirty="0" smtClean="0">
                <a:latin typeface="+mn-lt"/>
              </a:rPr>
              <a:t>ission </a:t>
            </a:r>
            <a:r>
              <a:rPr lang="en-US" b="1" dirty="0" smtClean="0">
                <a:latin typeface="+mn-lt"/>
              </a:rPr>
              <a:t>O</a:t>
            </a:r>
            <a:r>
              <a:rPr lang="en-US" dirty="0" smtClean="0">
                <a:latin typeface="+mn-lt"/>
              </a:rPr>
              <a:t>riented </a:t>
            </a:r>
            <a:r>
              <a:rPr lang="en-US" b="1" dirty="0" smtClean="0">
                <a:latin typeface="+mn-lt"/>
              </a:rPr>
              <a:t>P</a:t>
            </a:r>
            <a:r>
              <a:rPr lang="en-US" dirty="0" smtClean="0">
                <a:latin typeface="+mn-lt"/>
              </a:rPr>
              <a:t>rotective </a:t>
            </a:r>
            <a:r>
              <a:rPr lang="en-US" b="1" dirty="0" smtClean="0">
                <a:latin typeface="+mn-lt"/>
              </a:rPr>
              <a:t>P</a:t>
            </a:r>
            <a:r>
              <a:rPr lang="en-US" dirty="0" smtClean="0">
                <a:latin typeface="+mn-lt"/>
              </a:rPr>
              <a:t>osture) reflects full protective gear used by </a:t>
            </a:r>
            <a:r>
              <a:rPr lang="en-US" dirty="0" smtClean="0">
                <a:latin typeface="+mn-lt"/>
                <a:hlinkClick r:id="rId3" tooltip="Military"/>
              </a:rPr>
              <a:t>military</a:t>
            </a:r>
            <a:r>
              <a:rPr lang="en-US" dirty="0" smtClean="0">
                <a:latin typeface="+mn-lt"/>
              </a:rPr>
              <a:t> personnel in a toxic environment that may consist of nuclear,</a:t>
            </a:r>
            <a:r>
              <a:rPr lang="en-US" baseline="0" dirty="0" smtClean="0">
                <a:latin typeface="+mn-lt"/>
              </a:rPr>
              <a:t> biological or chemical threats. Similar to Level B or C PPE used in Hazardous Waste Operations. </a:t>
            </a:r>
            <a:endParaRPr lang="en-US" sz="1200" b="0" i="0" u="none" strike="noStrike" baseline="0" dirty="0" smtClean="0">
              <a:solidFill>
                <a:srgbClr val="000000"/>
              </a:solidFill>
              <a:latin typeface="+mn-lt"/>
            </a:endParaRPr>
          </a:p>
          <a:p>
            <a:endParaRPr lang="en-US" dirty="0">
              <a:latin typeface="+mn-lt"/>
            </a:endParaRPr>
          </a:p>
        </p:txBody>
      </p:sp>
      <p:sp>
        <p:nvSpPr>
          <p:cNvPr id="4" name="Slide Number Placeholder 3"/>
          <p:cNvSpPr>
            <a:spLocks noGrp="1"/>
          </p:cNvSpPr>
          <p:nvPr>
            <p:ph type="sldNum" sz="quarter" idx="10"/>
          </p:nvPr>
        </p:nvSpPr>
        <p:spPr/>
        <p:txBody>
          <a:bodyPr/>
          <a:lstStyle/>
          <a:p>
            <a:fld id="{C8BAE838-05CB-4A58-A325-486FB3922FA5}" type="slidenum">
              <a:rPr lang="en-US" smtClean="0"/>
              <a:pPr/>
              <a:t>63</a:t>
            </a:fld>
            <a:endParaRPr lang="en-US" dirty="0"/>
          </a:p>
        </p:txBody>
      </p:sp>
    </p:spTree>
    <p:extLst>
      <p:ext uri="{BB962C8B-B14F-4D97-AF65-F5344CB8AC3E}">
        <p14:creationId xmlns:p14="http://schemas.microsoft.com/office/powerpoint/2010/main" val="31763109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The ACGIH TLV and Action Level are intended to maintain the core body temperature within 1°C of normal.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The TLV represents conditions under which it is believed that heat acclimatized, adequately hydrated, unmedicated, healthy workers may be repeatedly exposed without adverse health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The Action Level is similarly protective of unacclimatized workers and represents conditions for which a heat stress management program are offered.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p:txBody>
      </p:sp>
      <p:sp>
        <p:nvSpPr>
          <p:cNvPr id="4" name="Slide Number Placeholder 3"/>
          <p:cNvSpPr>
            <a:spLocks noGrp="1"/>
          </p:cNvSpPr>
          <p:nvPr>
            <p:ph type="sldNum" sz="quarter" idx="10"/>
          </p:nvPr>
        </p:nvSpPr>
        <p:spPr/>
        <p:txBody>
          <a:bodyPr/>
          <a:lstStyle/>
          <a:p>
            <a:fld id="{C8BAE838-05CB-4A58-A325-486FB3922FA5}" type="slidenum">
              <a:rPr lang="en-US" smtClean="0"/>
              <a:pPr/>
              <a:t>64</a:t>
            </a:fld>
            <a:endParaRPr lang="en-US" dirty="0"/>
          </a:p>
        </p:txBody>
      </p:sp>
    </p:spTree>
    <p:extLst>
      <p:ext uri="{BB962C8B-B14F-4D97-AF65-F5344CB8AC3E}">
        <p14:creationId xmlns:p14="http://schemas.microsoft.com/office/powerpoint/2010/main" val="7266178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The decision logic goes as follows: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Does clothing allow for air or water vapor movement?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Yes or no.</a:t>
            </a:r>
          </a:p>
        </p:txBody>
      </p:sp>
      <p:sp>
        <p:nvSpPr>
          <p:cNvPr id="4" name="Slide Number Placeholder 3"/>
          <p:cNvSpPr>
            <a:spLocks noGrp="1"/>
          </p:cNvSpPr>
          <p:nvPr>
            <p:ph type="sldNum" sz="quarter" idx="10"/>
          </p:nvPr>
        </p:nvSpPr>
        <p:spPr/>
        <p:txBody>
          <a:bodyPr/>
          <a:lstStyle/>
          <a:p>
            <a:fld id="{C8BAE838-05CB-4A58-A325-486FB3922FA5}" type="slidenum">
              <a:rPr lang="en-US" smtClean="0"/>
              <a:pPr/>
              <a:t>65</a:t>
            </a:fld>
            <a:endParaRPr lang="en-US" dirty="0"/>
          </a:p>
        </p:txBody>
      </p:sp>
    </p:spTree>
    <p:extLst>
      <p:ext uri="{BB962C8B-B14F-4D97-AF65-F5344CB8AC3E}">
        <p14:creationId xmlns:p14="http://schemas.microsoft.com/office/powerpoint/2010/main" val="27969838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answer</a:t>
            </a:r>
            <a:r>
              <a:rPr lang="en-US" baseline="0" dirty="0" smtClean="0"/>
              <a:t> to the first question is no.  We have to add the clothing adjustment factor to the WBGT measurements before proceeding to the next step.  </a:t>
            </a:r>
            <a:endParaRPr lang="en-US"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66</a:t>
            </a:fld>
            <a:endParaRPr lang="en-US" dirty="0"/>
          </a:p>
        </p:txBody>
      </p:sp>
    </p:spTree>
    <p:extLst>
      <p:ext uri="{BB962C8B-B14F-4D97-AF65-F5344CB8AC3E}">
        <p14:creationId xmlns:p14="http://schemas.microsoft.com/office/powerpoint/2010/main" val="16261973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Which is comparing the WBGT value to the screening table. Table 2 in the TLV book actually establishes Screening Criteria for TLV and Action Limit using WBGT measurements for Heat Stress Exposure based upon the allocation of work in a cycle of work and recovery or rest. This table is frequently used incorrectly. This table is purely intended as a screening tool to evaluate whether a heat stress situation may exist as an input variable in the Heat Stress Decision logic.  The table presents natural or prescribed rest breaks within an hour of work.  It is more protective and therefore not intended to prescribe work and recovery periods.  Actual TLVs and Action Levels are a function of WBGT temperature (°C) and metabolic rate expressed in Watts (W).  Metabolic rate at rest is 115 W.  Metabolic rates for light work, moderate work, heavy work and very heavy work correspond to  180, 300, 415 and 520 W respectively.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So if your work force is expected to walk normally or do light pushing and pulling tasks, they would fall into the moderate work category.  If they sustain that activity for 80% of the hour, the screening WBGT temperature is 28.0°C  without adjusting for clothing.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The decision logic asks:  Are Screening criteria in Table 2 Exceeded?  In order to answer this question, you have to know the WBGT temperature.  The answer would be yes if the WBGT temperature is at or above 28°C.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Say the workers are wearing polypropylene coverall during their moderate activity.  Add the clothing value to the WBGT temperature then compare to the screening value.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You see the table cells where dashes fill the space.  ACGIH does not recommend using screening criteria for these categories.  Instead, detailed analysis or physiological monitoring should be used.  Methods for performing the detailed analysis are presented in the TLV Documentation and other 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Once you complete the screening, you decide whether excessive heat strain will occur.  If so, physiological monitoring is used to limit heat strain.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67</a:t>
            </a:fld>
            <a:endParaRPr lang="en-US" dirty="0"/>
          </a:p>
        </p:txBody>
      </p:sp>
    </p:spTree>
    <p:extLst>
      <p:ext uri="{BB962C8B-B14F-4D97-AF65-F5344CB8AC3E}">
        <p14:creationId xmlns:p14="http://schemas.microsoft.com/office/powerpoint/2010/main" val="13864239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rPr>
              <a:t>This slide presents examples of physiological monitoring that are easy to do yourself.  These are measures that mark excessive heat strain can be incorporated in your heat stress program.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rPr>
              <a:t>The first is to take heart rate measurements.  If you have ever participated in group aerobic fitness classes, you probably already know how to do this.  All you need is watch or timer and two fingers.  Find your carotid artery pulse and count the heart beat for 15 seconds.  Multiply by 4 to get beats per minute.  Then subtract your age from your heart rate.  If the number exceeds 180 bpm then you are experiencing excessive heat strain.  You can also check your heart rate one minute after peak work.  If the count is greater than 120 bpm then you need to take measures to rest and control heat exposure.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rPr>
              <a:t>Core temperature is another measure that we can use during work but the traditional way of obtaining core temperature is through the use of a rectal thermometer.  Other measurement devices can be used like tympanic thermometers that are less awkward to use on the job.  I will also share with you a few other techniques for monitoring core temperature in a couple of minutes.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black"/>
                </a:solidFill>
                <a:effectLst/>
                <a:uLnTx/>
                <a:uFillTx/>
                <a:latin typeface="+mn-lt"/>
              </a:rPr>
              <a:t>Weight loss is easily measured using a portable scale and calculating the percent loss of body weight at the end of the day.  If the percentage loss is more than 1.5% of body weight then heat strain is suspected. In practicality, a 70 kg (154 lb adult) would have to lose 1.05 kg (2.3 lbs) in one day to be considered under heat strain.   </a:t>
            </a:r>
          </a:p>
          <a:p>
            <a:endParaRPr lang="en-US" sz="1200" dirty="0" smtClean="0"/>
          </a:p>
          <a:p>
            <a:r>
              <a:rPr lang="en-US" sz="1200" dirty="0" smtClean="0"/>
              <a:t>Of course, if you have any symptoms of heat strain, no matter what the physiological</a:t>
            </a:r>
            <a:r>
              <a:rPr lang="en-US" sz="1200" baseline="0" dirty="0" smtClean="0"/>
              <a:t> field monitoring indicates, please take preventive measures.  </a:t>
            </a:r>
            <a:endParaRPr lang="en-US" sz="1200"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68</a:t>
            </a:fld>
            <a:endParaRPr lang="en-US" dirty="0"/>
          </a:p>
        </p:txBody>
      </p:sp>
    </p:spTree>
    <p:extLst>
      <p:ext uri="{BB962C8B-B14F-4D97-AF65-F5344CB8AC3E}">
        <p14:creationId xmlns:p14="http://schemas.microsoft.com/office/powerpoint/2010/main" val="5969089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Skin turgor</a:t>
            </a:r>
            <a:r>
              <a:rPr lang="en-US" baseline="0" dirty="0" smtClean="0"/>
              <a:t> testing is an indication of dehydration.  If you recall, I said early in the presentation that thirst is triggered with the body is 1-2% dehydrated.  This test is simple to perform and can be done on the back of the hand or the abdomen.  Pinch the skin between your fingers to make a ridge.  Hold it for a few seconds and release the skin.  If the skin remains elevated and doesn’t snap back into place, then 5-10% dehydration is suspected.  This method doesn’t work well with older crepe skin.  </a:t>
            </a:r>
            <a:endParaRPr lang="en-US"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69</a:t>
            </a:fld>
            <a:endParaRPr lang="en-US" dirty="0"/>
          </a:p>
        </p:txBody>
      </p:sp>
    </p:spTree>
    <p:extLst>
      <p:ext uri="{BB962C8B-B14F-4D97-AF65-F5344CB8AC3E}">
        <p14:creationId xmlns:p14="http://schemas.microsoft.com/office/powerpoint/2010/main" val="4889735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I mentioned a couple of techniques for measuring core temperature. The aptly named CoreTemp sensor was developed here at the JHU APL in collaboration with NASA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In the mid-1980’s. In 1991, the CorTemp sensor technology made its debut in space, where it was ingested by astronauts so their core body temperature could be monitored and relayed via radio frequency signals to computers back on earth.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smtClean="0">
                <a:ln>
                  <a:noFill/>
                </a:ln>
                <a:solidFill>
                  <a:prstClr val="black"/>
                </a:solidFill>
                <a:effectLst/>
                <a:uLnTx/>
                <a:uFillTx/>
                <a:latin typeface="+mn-lt"/>
              </a:rPr>
              <a:t>The silicone coated sensor contains a micro battery, quartz crystal, communication coil and circuit board, all encapsulated in medical grade epoxy. Once ingested, the crystal sensor vibrates at a frequency relative to the body’s internal temperature, produces a magnetic flux and transmits a low-frequency signal harmlessly through the body.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rPr>
              <a:t>The sensor passes through the body at the subject’s normal rate of motility which can vary anywhere from 24-36 hours. Monitoring can be extended by administering another sensor after the initial pill has passed. The CorTemp® sensor is accurate to ± 0.1°C and is FDA cleared and registered as a single use device.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ndParaRPr>
          </a:p>
          <a:p>
            <a:endParaRPr lang="en-US"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70</a:t>
            </a:fld>
            <a:endParaRPr lang="en-US" dirty="0"/>
          </a:p>
        </p:txBody>
      </p:sp>
    </p:spTree>
    <p:extLst>
      <p:ext uri="{BB962C8B-B14F-4D97-AF65-F5344CB8AC3E}">
        <p14:creationId xmlns:p14="http://schemas.microsoft.com/office/powerpoint/2010/main" val="9436404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 SafetySpot personal monitoring sensor utilizes multiple patent-pending technologies that estimate core body temperature from two locations: the carotid artery just below the ear, and the temporal artery region across the temple to just above the eyebrow. If the users estimated core temperature rises above 103F for more than 45 seconds the sensor will activate. – Once activated, the alarm will transmit an audible beep and flash a red LED for a period of 30 seconds until the users estimated core temperature returns below the alarm threshold. - See more at: http://sportandindustrysafetydevices.com/?page_id=209#sthash.pGG6XxvY.dpuf</a:t>
            </a:r>
          </a:p>
          <a:p>
            <a:endParaRPr lang="en-US" dirty="0" smtClean="0">
              <a:effectLst/>
            </a:endParaRPr>
          </a:p>
          <a:p>
            <a:r>
              <a:rPr lang="en-US" dirty="0" smtClean="0">
                <a:effectLst/>
              </a:rPr>
              <a:t>See more at: http://sportandindustrysafetydevices.com/?page_id=209#sthash.pGG6XxvY.dpuf</a:t>
            </a:r>
            <a:endParaRPr lang="en-US"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71</a:t>
            </a:fld>
            <a:endParaRPr lang="en-US" dirty="0"/>
          </a:p>
        </p:txBody>
      </p:sp>
    </p:spTree>
    <p:extLst>
      <p:ext uri="{BB962C8B-B14F-4D97-AF65-F5344CB8AC3E}">
        <p14:creationId xmlns:p14="http://schemas.microsoft.com/office/powerpoint/2010/main" val="2194026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They were also younger than you might expect.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Some were less than 20 years old, while others were 65 and older.</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median age of the group was in the range of 35-44 years.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least 74% of those who died were younger than 55.</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During heat waves, it’s not uncommon to hear of elderly citizens succumbing to heat-related illnesses in their homes.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It’s important to note however that in occupational settings younger workers often fall victim to excessive heat exposure as well.</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6CB28AC-5F44-484A-9577-0C89DCA45535}" type="slidenum">
              <a:rPr lang="en-US" smtClean="0"/>
              <a:t>8</a:t>
            </a:fld>
            <a:endParaRPr lang="en-US" dirty="0"/>
          </a:p>
        </p:txBody>
      </p:sp>
    </p:spTree>
    <p:extLst>
      <p:ext uri="{BB962C8B-B14F-4D97-AF65-F5344CB8AC3E}">
        <p14:creationId xmlns:p14="http://schemas.microsoft.com/office/powerpoint/2010/main" val="33080372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smtClean="0">
              <a:ln>
                <a:noFill/>
              </a:ln>
              <a:solidFill>
                <a:schemeClr val="tx1"/>
              </a:solidFill>
              <a:effectLst/>
              <a:uLnTx/>
              <a:uFillTx/>
              <a:latin typeface="Calibri" panose="020F0502020204030204" pitchFamily="34" charset="0"/>
              <a:cs typeface="Arial" pitchFamily="34" charset="0"/>
              <a:hlinkClick r:id=""/>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smtClean="0">
              <a:ln>
                <a:noFill/>
              </a:ln>
              <a:solidFill>
                <a:schemeClr val="tx1"/>
              </a:solidFill>
              <a:effectLst/>
              <a:uLnTx/>
              <a:uFillTx/>
              <a:latin typeface="Calibri" panose="020F0502020204030204" pitchFamily="34" charset="0"/>
              <a:cs typeface="Arial" pitchFamily="34" charset="0"/>
              <a:hlinkClick r:id=""/>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smtClean="0">
                <a:ln>
                  <a:noFill/>
                </a:ln>
                <a:solidFill>
                  <a:schemeClr val="tx1"/>
                </a:solidFill>
                <a:effectLst/>
                <a:uLnTx/>
                <a:uFillTx/>
                <a:latin typeface="Calibri" panose="020F0502020204030204" pitchFamily="34" charset="0"/>
                <a:cs typeface="Arial" pitchFamily="34" charset="0"/>
                <a:hlinkClick r:id=""/>
              </a:rPr>
              <a:t>Thermal imaging for screening traveling populations for pandemic flu outbreak made the news during the HIN1 scare a few years ago and it appears that thermal imaging cameras may become a useful tool in heat stress monitoring.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smtClean="0">
              <a:ln>
                <a:noFill/>
              </a:ln>
              <a:solidFill>
                <a:schemeClr val="tx1"/>
              </a:solidFill>
              <a:effectLst/>
              <a:uLnTx/>
              <a:uFillTx/>
              <a:latin typeface="Calibri" panose="020F0502020204030204" pitchFamily="34" charset="0"/>
              <a:cs typeface="Arial" pitchFamily="34" charset="0"/>
              <a:hlinkClick r:id=""/>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smtClean="0">
              <a:ln>
                <a:noFill/>
              </a:ln>
              <a:solidFill>
                <a:schemeClr val="tx1"/>
              </a:solidFill>
              <a:effectLst/>
              <a:uLnTx/>
              <a:uFillTx/>
              <a:latin typeface="Calibri" panose="020F0502020204030204" pitchFamily="34" charset="0"/>
              <a:cs typeface="Arial" pitchFamily="34" charset="0"/>
              <a:hlinkClick r:id=""/>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smtClean="0">
                <a:ln>
                  <a:noFill/>
                </a:ln>
                <a:solidFill>
                  <a:schemeClr val="tx1"/>
                </a:solidFill>
                <a:effectLst/>
                <a:uLnTx/>
                <a:uFillTx/>
                <a:latin typeface="Calibri" panose="020F0502020204030204" pitchFamily="34" charset="0"/>
                <a:cs typeface="Arial" pitchFamily="34" charset="0"/>
                <a:hlinkClick r:id=""/>
              </a:rPr>
              <a:t>A recent study by </a:t>
            </a:r>
            <a:r>
              <a:rPr kumimoji="0" lang="en-US" sz="1200" b="1" i="0" u="none" strike="noStrike" kern="1200" cap="none" spc="0" normalizeH="0" baseline="0" noProof="0" dirty="0" smtClean="0">
                <a:ln>
                  <a:noFill/>
                </a:ln>
                <a:solidFill>
                  <a:schemeClr val="tx1"/>
                </a:solidFill>
                <a:effectLst/>
                <a:uLnTx/>
                <a:uFillTx/>
                <a:latin typeface="Calibri" panose="020F0502020204030204" pitchFamily="34" charset="0"/>
                <a:cs typeface="Arial" pitchFamily="34" charset="0"/>
                <a:hlinkClick r:id="rId3" tooltip="Prehospital emergency care : official journal of the National Association of EMS Physicians and the National Association of State EMS Directors."/>
              </a:rPr>
              <a:t>Bourlai et all of wildland firefighters had encouraging results based on the small population that they screened.  </a:t>
            </a:r>
          </a:p>
          <a:p>
            <a:endParaRPr lang="en-US" sz="1200" dirty="0" smtClean="0">
              <a:solidFill>
                <a:schemeClr val="tx1"/>
              </a:solidFill>
              <a:latin typeface="Calibri" panose="020F0502020204030204" pitchFamily="34" charset="0"/>
            </a:endParaRPr>
          </a:p>
          <a:p>
            <a:endParaRPr lang="en-US" dirty="0" smtClean="0"/>
          </a:p>
          <a:p>
            <a:r>
              <a:rPr lang="en-US" baseline="0" dirty="0" smtClean="0"/>
              <a:t>By way of disclaimer, I do not endorse or promote any of the these items.  They were easy found through general search terms on the web.  I’m sure there are many </a:t>
            </a:r>
            <a:r>
              <a:rPr lang="en-US" dirty="0" smtClean="0"/>
              <a:t>more tools to</a:t>
            </a:r>
            <a:r>
              <a:rPr lang="en-US" baseline="0" dirty="0" smtClean="0"/>
              <a:t> use in our tool box that I can keep talking about them all day.  For now, I will turn the presentation back over the Gavin West so he can share with you some of the great solutions that are available for controlling heat stress.  Thank you.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chemeClr val="tx1"/>
                </a:solidFill>
                <a:effectLst/>
                <a:uLnTx/>
                <a:uFillTx/>
                <a:latin typeface="Calibri" panose="020F0502020204030204" pitchFamily="34" charset="0"/>
                <a:cs typeface="Arial" pitchFamily="34" charset="0"/>
                <a:hlinkClick r:id="rId3" tooltip="Prehospital emergency care : official journal of the National Association of EMS Physicians and the National Association of State EMS Directors."/>
              </a:rPr>
              <a:t>One study titled </a:t>
            </a:r>
            <a:r>
              <a:rPr kumimoji="0" lang="en-US" sz="1200" b="1" i="0" u="none" strike="noStrike" kern="1200" cap="none" spc="0" normalizeH="0" baseline="0" noProof="0" dirty="0" smtClean="0">
                <a:ln>
                  <a:noFill/>
                </a:ln>
                <a:solidFill>
                  <a:schemeClr val="tx1"/>
                </a:solidFill>
                <a:effectLst/>
                <a:uLnTx/>
                <a:uFillTx/>
                <a:latin typeface="Calibri" panose="020F0502020204030204" pitchFamily="34" charset="0"/>
                <a:cs typeface="Arial" pitchFamily="34" charset="0"/>
              </a:rPr>
              <a:t>Use of thermal imagery for estimation of core body temperature during precooling, exertion, and recovery in wildland firefighter protective clothing.</a:t>
            </a:r>
          </a:p>
          <a:p>
            <a:endParaRPr lang="en-US"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72</a:t>
            </a:fld>
            <a:endParaRPr lang="en-US" dirty="0"/>
          </a:p>
        </p:txBody>
      </p:sp>
    </p:spTree>
    <p:extLst>
      <p:ext uri="{BB962C8B-B14F-4D97-AF65-F5344CB8AC3E}">
        <p14:creationId xmlns:p14="http://schemas.microsoft.com/office/powerpoint/2010/main" val="402649516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so much, Michele, for your thoughtful explanation of the</a:t>
            </a:r>
            <a:r>
              <a:rPr lang="en-US" baseline="0" dirty="0" smtClean="0"/>
              <a:t> physiological and more technical aspects of heat stress, heat strain, and heat-related injuries. </a:t>
            </a:r>
            <a:endParaRPr lang="en-US" dirty="0"/>
          </a:p>
        </p:txBody>
      </p:sp>
      <p:sp>
        <p:nvSpPr>
          <p:cNvPr id="4" name="Slide Number Placeholder 3"/>
          <p:cNvSpPr>
            <a:spLocks noGrp="1"/>
          </p:cNvSpPr>
          <p:nvPr>
            <p:ph type="sldNum" sz="quarter" idx="10"/>
          </p:nvPr>
        </p:nvSpPr>
        <p:spPr/>
        <p:txBody>
          <a:bodyPr/>
          <a:lstStyle/>
          <a:p>
            <a:fld id="{C8BAE838-05CB-4A58-A325-486FB3922FA5}" type="slidenum">
              <a:rPr lang="en-US" smtClean="0"/>
              <a:pPr/>
              <a:t>73</a:t>
            </a:fld>
            <a:endParaRPr lang="en-US" dirty="0"/>
          </a:p>
        </p:txBody>
      </p:sp>
    </p:spTree>
    <p:extLst>
      <p:ext uri="{BB962C8B-B14F-4D97-AF65-F5344CB8AC3E}">
        <p14:creationId xmlns:p14="http://schemas.microsoft.com/office/powerpoint/2010/main" val="21896216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sure all of you are</a:t>
            </a:r>
            <a:r>
              <a:rPr lang="en-US" baseline="0" dirty="0" smtClean="0"/>
              <a:t> familiar with the hierarchy of controls.  </a:t>
            </a:r>
          </a:p>
          <a:p>
            <a:endParaRPr lang="en-US" baseline="0" dirty="0" smtClean="0"/>
          </a:p>
          <a:p>
            <a:r>
              <a:rPr lang="en-US" baseline="0" dirty="0" smtClean="0"/>
              <a:t>I’d like to spend the next portion of the talk discussing control technologies for preventing HRI in the context of this hierarchy.</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74</a:t>
            </a:fld>
            <a:endParaRPr lang="en-US" dirty="0"/>
          </a:p>
        </p:txBody>
      </p:sp>
    </p:spTree>
    <p:extLst>
      <p:ext uri="{BB962C8B-B14F-4D97-AF65-F5344CB8AC3E}">
        <p14:creationId xmlns:p14="http://schemas.microsoft.com/office/powerpoint/2010/main" val="37353234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LEV</a:t>
            </a:r>
            <a:r>
              <a:rPr lang="en-US" baseline="0" dirty="0" smtClean="0"/>
              <a:t> = Local Exhaust Ventilation</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77</a:t>
            </a:fld>
            <a:endParaRPr lang="en-US" dirty="0"/>
          </a:p>
        </p:txBody>
      </p:sp>
    </p:spTree>
    <p:extLst>
      <p:ext uri="{BB962C8B-B14F-4D97-AF65-F5344CB8AC3E}">
        <p14:creationId xmlns:p14="http://schemas.microsoft.com/office/powerpoint/2010/main" val="18139113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Image of </a:t>
            </a:r>
            <a:r>
              <a:rPr lang="en-US" sz="1200" b="0" i="0" u="none" kern="1200" dirty="0" smtClean="0">
                <a:solidFill>
                  <a:schemeClr val="tx1"/>
                </a:solidFill>
                <a:effectLst/>
                <a:latin typeface="+mn-lt"/>
                <a:ea typeface="+mn-ea"/>
                <a:cs typeface="+mn-cs"/>
              </a:rPr>
              <a:t>Big Fogg Cool Blue Misting Fan from CPWR Construction Solutions website.</a:t>
            </a:r>
          </a:p>
          <a:p>
            <a:endParaRPr lang="en-US" sz="1200" b="0" i="0" u="none"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kern="1200" dirty="0" smtClean="0">
                <a:solidFill>
                  <a:schemeClr val="tx1"/>
                </a:solidFill>
                <a:effectLst/>
                <a:latin typeface="+mn-lt"/>
                <a:ea typeface="+mn-ea"/>
                <a:cs typeface="+mn-cs"/>
              </a:rPr>
              <a:t>Image of MovinCool OfficePro24 Portable Air Conditioner from CPWR Construction Solutions website.</a:t>
            </a:r>
          </a:p>
          <a:p>
            <a:endParaRPr lang="en-US" b="0" u="none" dirty="0"/>
          </a:p>
        </p:txBody>
      </p:sp>
      <p:sp>
        <p:nvSpPr>
          <p:cNvPr id="4" name="Slide Number Placeholder 3"/>
          <p:cNvSpPr>
            <a:spLocks noGrp="1"/>
          </p:cNvSpPr>
          <p:nvPr>
            <p:ph type="sldNum" sz="quarter" idx="10"/>
          </p:nvPr>
        </p:nvSpPr>
        <p:spPr/>
        <p:txBody>
          <a:bodyPr/>
          <a:lstStyle/>
          <a:p>
            <a:fld id="{56CB28AC-5F44-484A-9577-0C89DCA45535}" type="slidenum">
              <a:rPr lang="en-US" smtClean="0"/>
              <a:t>78</a:t>
            </a:fld>
            <a:endParaRPr lang="en-US" dirty="0"/>
          </a:p>
        </p:txBody>
      </p:sp>
    </p:spTree>
    <p:extLst>
      <p:ext uri="{BB962C8B-B14F-4D97-AF65-F5344CB8AC3E}">
        <p14:creationId xmlns:p14="http://schemas.microsoft.com/office/powerpoint/2010/main" val="20212570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stressed acclimatization,</a:t>
            </a:r>
            <a:r>
              <a:rPr lang="en-US" baseline="0" dirty="0" smtClean="0"/>
              <a:t> but w</a:t>
            </a:r>
            <a:r>
              <a:rPr lang="en-US" dirty="0" smtClean="0"/>
              <a:t>ater,</a:t>
            </a:r>
            <a:r>
              <a:rPr lang="en-US" baseline="0" dirty="0" smtClean="0"/>
              <a:t> rest, and shade are equally important and have been a major focus of OSHA’s nationwide campaign to prevent HRI.</a:t>
            </a:r>
          </a:p>
          <a:p>
            <a:endParaRPr lang="en-US" baseline="0" dirty="0" smtClean="0"/>
          </a:p>
          <a:p>
            <a:r>
              <a:rPr lang="en-US" baseline="0" dirty="0" smtClean="0"/>
              <a:t>A 2003 study of underground mine workers </a:t>
            </a:r>
            <a:r>
              <a:rPr lang="en-US" sz="1200" b="0" i="0" u="none" strike="noStrike" kern="1200" baseline="0" dirty="0" smtClean="0">
                <a:solidFill>
                  <a:schemeClr val="tx1"/>
                </a:solidFill>
                <a:latin typeface="+mn-lt"/>
                <a:ea typeface="+mn-ea"/>
                <a:cs typeface="+mn-cs"/>
              </a:rPr>
              <a:t>found that “involuntary dehydration” did not occur in well informed workers (Brake &amp; Bates, 2003), which underscores the importance of training and education.</a:t>
            </a:r>
            <a:endParaRPr lang="en-US" baseline="0" dirty="0" smtClean="0"/>
          </a:p>
          <a:p>
            <a:endParaRPr lang="en-US" baseline="0" dirty="0" smtClean="0"/>
          </a:p>
          <a:p>
            <a:r>
              <a:rPr lang="en-US" sz="1200" b="0" i="0" kern="1200" dirty="0" smtClean="0">
                <a:solidFill>
                  <a:schemeClr val="tx1"/>
                </a:solidFill>
                <a:effectLst/>
                <a:latin typeface="+mn-lt"/>
                <a:ea typeface="+mn-ea"/>
                <a:cs typeface="+mn-cs"/>
              </a:rPr>
              <a:t>“Involuntary</a:t>
            </a:r>
            <a:r>
              <a:rPr lang="en-US" sz="1200" b="0" i="0" kern="1200" baseline="0" dirty="0" smtClean="0">
                <a:solidFill>
                  <a:schemeClr val="tx1"/>
                </a:solidFill>
                <a:effectLst/>
                <a:latin typeface="+mn-lt"/>
                <a:ea typeface="+mn-ea"/>
                <a:cs typeface="+mn-cs"/>
              </a:rPr>
              <a:t> dehydration” is </a:t>
            </a:r>
            <a:r>
              <a:rPr lang="en-US" sz="1200" b="0" i="0" kern="1200" dirty="0" smtClean="0">
                <a:solidFill>
                  <a:schemeClr val="tx1"/>
                </a:solidFill>
                <a:effectLst/>
                <a:latin typeface="+mn-lt"/>
                <a:ea typeface="+mn-ea"/>
                <a:cs typeface="+mn-cs"/>
              </a:rPr>
              <a:t>the delay in full restoration of a body water deficit by drinking.</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79</a:t>
            </a:fld>
            <a:endParaRPr lang="en-US" dirty="0"/>
          </a:p>
        </p:txBody>
      </p:sp>
    </p:spTree>
    <p:extLst>
      <p:ext uri="{BB962C8B-B14F-4D97-AF65-F5344CB8AC3E}">
        <p14:creationId xmlns:p14="http://schemas.microsoft.com/office/powerpoint/2010/main" val="8046032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80</a:t>
            </a:fld>
            <a:endParaRPr lang="en-US" dirty="0"/>
          </a:p>
        </p:txBody>
      </p:sp>
    </p:spTree>
    <p:extLst>
      <p:ext uri="{BB962C8B-B14F-4D97-AF65-F5344CB8AC3E}">
        <p14:creationId xmlns:p14="http://schemas.microsoft.com/office/powerpoint/2010/main" val="28954350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forget </a:t>
            </a:r>
            <a:r>
              <a:rPr lang="en-US" baseline="0" dirty="0" smtClean="0"/>
              <a:t>that PPE can also be a significant risk factor for HRI.</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6CB28AC-5F44-484A-9577-0C89DCA45535}" type="slidenum">
              <a:rPr lang="en-US" smtClean="0"/>
              <a:t>81</a:t>
            </a:fld>
            <a:endParaRPr lang="en-US" dirty="0"/>
          </a:p>
        </p:txBody>
      </p:sp>
    </p:spTree>
    <p:extLst>
      <p:ext uri="{BB962C8B-B14F-4D97-AF65-F5344CB8AC3E}">
        <p14:creationId xmlns:p14="http://schemas.microsoft.com/office/powerpoint/2010/main" val="42526603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tx2"/>
                </a:solidFill>
              </a:rPr>
              <a:t>I strongly encourage you to explore additional resources to help you develop effective strategies for preventing HRI.</a:t>
            </a:r>
          </a:p>
          <a:p>
            <a:endParaRPr lang="en-US" sz="1200" b="1" dirty="0" smtClean="0">
              <a:solidFill>
                <a:schemeClr val="tx2"/>
              </a:solidFill>
            </a:endParaRPr>
          </a:p>
          <a:p>
            <a:r>
              <a:rPr lang="en-US" sz="1200" b="1" dirty="0" smtClean="0">
                <a:solidFill>
                  <a:schemeClr val="tx2"/>
                </a:solidFill>
              </a:rPr>
              <a:t>Let’s review some</a:t>
            </a:r>
            <a:r>
              <a:rPr lang="en-US" sz="1200" b="1" baseline="0" dirty="0" smtClean="0">
                <a:solidFill>
                  <a:schemeClr val="tx2"/>
                </a:solidFill>
              </a:rPr>
              <a:t> of what’s out there.</a:t>
            </a:r>
            <a:endParaRPr lang="en-US" b="1" dirty="0"/>
          </a:p>
        </p:txBody>
      </p:sp>
      <p:sp>
        <p:nvSpPr>
          <p:cNvPr id="4" name="Slide Number Placeholder 3"/>
          <p:cNvSpPr>
            <a:spLocks noGrp="1"/>
          </p:cNvSpPr>
          <p:nvPr>
            <p:ph type="sldNum" sz="quarter" idx="10"/>
          </p:nvPr>
        </p:nvSpPr>
        <p:spPr/>
        <p:txBody>
          <a:bodyPr/>
          <a:lstStyle/>
          <a:p>
            <a:fld id="{56CB28AC-5F44-484A-9577-0C89DCA45535}" type="slidenum">
              <a:rPr lang="en-US" smtClean="0"/>
              <a:t>82</a:t>
            </a:fld>
            <a:endParaRPr lang="en-US" dirty="0"/>
          </a:p>
        </p:txBody>
      </p:sp>
    </p:spTree>
    <p:extLst>
      <p:ext uri="{BB962C8B-B14F-4D97-AF65-F5344CB8AC3E}">
        <p14:creationId xmlns:p14="http://schemas.microsoft.com/office/powerpoint/2010/main" val="33589878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2010, Cal/OSHA initiated a statewide education campaign to reduce heat-related illnesses and fatalities and increase awareness of California’s heat standard requirements.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 Michele mentioned, there is no Federal OSHA Standard that is specific to heat stress.</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Popular education, organizational capacity building, and community-based outreach using community health promoters or </a:t>
            </a:r>
            <a:r>
              <a:rPr lang="en-US" sz="1200" b="0" i="1" u="none" strike="noStrike" kern="1200" baseline="0" dirty="0" smtClean="0">
                <a:solidFill>
                  <a:schemeClr val="tx1"/>
                </a:solidFill>
                <a:latin typeface="+mn-lt"/>
                <a:ea typeface="+mn-ea"/>
                <a:cs typeface="+mn-cs"/>
              </a:rPr>
              <a:t>promotores</a:t>
            </a:r>
            <a:r>
              <a:rPr lang="en-US" sz="1200" b="0" i="0" u="none" strike="noStrike" kern="1200" baseline="0" dirty="0" smtClean="0">
                <a:solidFill>
                  <a:schemeClr val="tx1"/>
                </a:solidFill>
                <a:latin typeface="+mn-lt"/>
                <a:ea typeface="+mn-ea"/>
                <a:cs typeface="+mn-cs"/>
              </a:rPr>
              <a:t> were key components of the CA campaign (Riley et al., 2012).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Success of the campaign in CA helped to bring about </a:t>
            </a:r>
            <a:r>
              <a:rPr lang="en-US" sz="1200" b="0" i="0" kern="1200" dirty="0" smtClean="0">
                <a:solidFill>
                  <a:schemeClr val="tx1"/>
                </a:solidFill>
                <a:effectLst/>
                <a:latin typeface="+mn-lt"/>
                <a:ea typeface="+mn-ea"/>
                <a:cs typeface="+mn-cs"/>
              </a:rPr>
              <a:t>OSHA's nationwide Heat Illness Prevention Campaign.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Tons</a:t>
            </a:r>
            <a:r>
              <a:rPr lang="en-US" sz="1200" b="0" i="0" kern="1200" baseline="0" dirty="0" smtClean="0">
                <a:solidFill>
                  <a:schemeClr val="tx1"/>
                </a:solidFill>
                <a:effectLst/>
                <a:latin typeface="+mn-lt"/>
                <a:ea typeface="+mn-ea"/>
                <a:cs typeface="+mn-cs"/>
              </a:rPr>
              <a:t> of useful educational, training, and other materials are available on their campaign website.</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6CB28AC-5F44-484A-9577-0C89DCA45535}" type="slidenum">
              <a:rPr lang="en-US" smtClean="0"/>
              <a:t>83</a:t>
            </a:fld>
            <a:endParaRPr lang="en-US" dirty="0"/>
          </a:p>
        </p:txBody>
      </p:sp>
    </p:spTree>
    <p:extLst>
      <p:ext uri="{BB962C8B-B14F-4D97-AF65-F5344CB8AC3E}">
        <p14:creationId xmlns:p14="http://schemas.microsoft.com/office/powerpoint/2010/main" val="3621511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Nearly half of the 196 were white-non-Hispanic workers (48%, N=95), at least 32% were Hispanic (N≥63), and 16% were black-non-Hispanic (N=31).</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To recap, workers who died of heat exposure in the US between 2003-2008 were predominantly male, mostly white, and usually less than 55 years old.  </a:t>
            </a:r>
          </a:p>
        </p:txBody>
      </p:sp>
      <p:sp>
        <p:nvSpPr>
          <p:cNvPr id="4" name="Slide Number Placeholder 3"/>
          <p:cNvSpPr>
            <a:spLocks noGrp="1"/>
          </p:cNvSpPr>
          <p:nvPr>
            <p:ph type="sldNum" sz="quarter" idx="10"/>
          </p:nvPr>
        </p:nvSpPr>
        <p:spPr/>
        <p:txBody>
          <a:bodyPr/>
          <a:lstStyle/>
          <a:p>
            <a:fld id="{56CB28AC-5F44-484A-9577-0C89DCA45535}" type="slidenum">
              <a:rPr lang="en-US" smtClean="0"/>
              <a:t>9</a:t>
            </a:fld>
            <a:endParaRPr lang="en-US" dirty="0"/>
          </a:p>
        </p:txBody>
      </p:sp>
    </p:spTree>
    <p:extLst>
      <p:ext uri="{BB962C8B-B14F-4D97-AF65-F5344CB8AC3E}">
        <p14:creationId xmlns:p14="http://schemas.microsoft.com/office/powerpoint/2010/main" val="33080372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App allows workers and supervisors to </a:t>
            </a:r>
            <a:r>
              <a:rPr lang="en-US" sz="1200" b="1" i="0" kern="1200" dirty="0" smtClean="0">
                <a:solidFill>
                  <a:schemeClr val="tx1"/>
                </a:solidFill>
                <a:effectLst/>
                <a:latin typeface="+mn-lt"/>
                <a:ea typeface="+mn-ea"/>
                <a:cs typeface="+mn-cs"/>
              </a:rPr>
              <a:t>calculate the</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heat index</a:t>
            </a:r>
            <a:r>
              <a:rPr lang="en-US" sz="1200" b="0" i="0" kern="1200" dirty="0" smtClean="0">
                <a:solidFill>
                  <a:schemeClr val="tx1"/>
                </a:solidFill>
                <a:effectLst/>
                <a:latin typeface="+mn-lt"/>
                <a:ea typeface="+mn-ea"/>
                <a:cs typeface="+mn-cs"/>
              </a:rPr>
              <a:t> for their worksite, and, based on the heat index, </a:t>
            </a:r>
            <a:r>
              <a:rPr lang="en-US" sz="1200" b="1" i="0" kern="1200" dirty="0" smtClean="0">
                <a:solidFill>
                  <a:schemeClr val="tx1"/>
                </a:solidFill>
                <a:effectLst/>
                <a:latin typeface="+mn-lt"/>
                <a:ea typeface="+mn-ea"/>
                <a:cs typeface="+mn-cs"/>
              </a:rPr>
              <a:t>displays a risk level</a:t>
            </a:r>
            <a:r>
              <a:rPr lang="en-US" sz="1200" b="0" i="0" kern="1200" dirty="0" smtClean="0">
                <a:solidFill>
                  <a:schemeClr val="tx1"/>
                </a:solidFill>
                <a:effectLst/>
                <a:latin typeface="+mn-lt"/>
                <a:ea typeface="+mn-ea"/>
                <a:cs typeface="+mn-cs"/>
              </a:rPr>
              <a:t> to outdoor workers.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Then, with a simple "click," you can get </a:t>
            </a:r>
            <a:r>
              <a:rPr lang="en-US" sz="1200" b="1" i="0" kern="1200" dirty="0" smtClean="0">
                <a:solidFill>
                  <a:schemeClr val="tx1"/>
                </a:solidFill>
                <a:effectLst/>
                <a:latin typeface="+mn-lt"/>
                <a:ea typeface="+mn-ea"/>
                <a:cs typeface="+mn-cs"/>
              </a:rPr>
              <a:t>reminders about the</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protective measures</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that should be taken at that risk level </a:t>
            </a:r>
            <a:r>
              <a:rPr lang="en-US" sz="1200" b="0" i="0" kern="1200" dirty="0" smtClean="0">
                <a:solidFill>
                  <a:schemeClr val="tx1"/>
                </a:solidFill>
                <a:effectLst/>
                <a:latin typeface="+mn-lt"/>
                <a:ea typeface="+mn-ea"/>
                <a:cs typeface="+mn-cs"/>
              </a:rPr>
              <a:t>to protect workers from heat-related illness.”</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84</a:t>
            </a:fld>
            <a:endParaRPr lang="en-US" dirty="0"/>
          </a:p>
        </p:txBody>
      </p:sp>
    </p:spTree>
    <p:extLst>
      <p:ext uri="{BB962C8B-B14F-4D97-AF65-F5344CB8AC3E}">
        <p14:creationId xmlns:p14="http://schemas.microsoft.com/office/powerpoint/2010/main" val="12977394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Industries covered are:</a:t>
            </a:r>
            <a:r>
              <a:rPr lang="en-US" baseline="0" dirty="0" smtClean="0"/>
              <a:t> </a:t>
            </a:r>
            <a:r>
              <a:rPr lang="en-US" dirty="0" smtClean="0"/>
              <a:t>Agriculture, Baggage Screeners, </a:t>
            </a:r>
            <a:r>
              <a:rPr lang="en-US" sz="1200" b="0" i="0" kern="1200" dirty="0" smtClean="0">
                <a:solidFill>
                  <a:schemeClr val="tx1"/>
                </a:solidFill>
                <a:effectLst/>
                <a:latin typeface="+mn-lt"/>
                <a:ea typeface="+mn-ea"/>
                <a:cs typeface="+mn-cs"/>
              </a:rPr>
              <a:t>Construction,</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Emergency Response and Cleanup,</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Foundries,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Health Care,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Military,</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Mining,</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Oil and Gas.</a:t>
            </a:r>
          </a:p>
        </p:txBody>
      </p:sp>
      <p:sp>
        <p:nvSpPr>
          <p:cNvPr id="4" name="Slide Number Placeholder 3"/>
          <p:cNvSpPr>
            <a:spLocks noGrp="1"/>
          </p:cNvSpPr>
          <p:nvPr>
            <p:ph type="sldNum" sz="quarter" idx="10"/>
          </p:nvPr>
        </p:nvSpPr>
        <p:spPr/>
        <p:txBody>
          <a:bodyPr/>
          <a:lstStyle/>
          <a:p>
            <a:fld id="{56CB28AC-5F44-484A-9577-0C89DCA45535}" type="slidenum">
              <a:rPr lang="en-US" smtClean="0"/>
              <a:t>85</a:t>
            </a:fld>
            <a:endParaRPr lang="en-US" dirty="0"/>
          </a:p>
        </p:txBody>
      </p:sp>
    </p:spTree>
    <p:extLst>
      <p:ext uri="{BB962C8B-B14F-4D97-AF65-F5344CB8AC3E}">
        <p14:creationId xmlns:p14="http://schemas.microsoft.com/office/powerpoint/2010/main" val="12468596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page shown here also has a comprehensive list of government and additional resources, such as a link to purchase the ACGIH TLV.</a:t>
            </a:r>
            <a:endParaRPr lang="en-US" dirty="0" smtClean="0"/>
          </a:p>
          <a:p>
            <a:endParaRPr lang="en-US" dirty="0" smtClean="0"/>
          </a:p>
          <a:p>
            <a:r>
              <a:rPr lang="en-US" dirty="0" smtClean="0"/>
              <a:t>NIOSH will be releasing a new guidance document on heat stress to update their prior version from</a:t>
            </a:r>
            <a:r>
              <a:rPr lang="en-US" baseline="0" dirty="0" smtClean="0"/>
              <a:t> </a:t>
            </a:r>
            <a:r>
              <a:rPr lang="en-US" dirty="0" smtClean="0"/>
              <a:t>1986.</a:t>
            </a:r>
          </a:p>
          <a:p>
            <a:endParaRPr lang="en-US" dirty="0" smtClean="0"/>
          </a:p>
          <a:p>
            <a:r>
              <a:rPr lang="en-US" sz="1200" b="0" i="0" kern="1200" dirty="0" smtClean="0">
                <a:solidFill>
                  <a:schemeClr val="tx1"/>
                </a:solidFill>
                <a:effectLst/>
                <a:latin typeface="+mn-lt"/>
                <a:ea typeface="+mn-ea"/>
                <a:cs typeface="+mn-cs"/>
              </a:rPr>
              <a:t>A public meeting for comment on the draft criteria document was held on February 13, 2014.</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You can access the draft</a:t>
            </a:r>
            <a:r>
              <a:rPr lang="en-US" sz="1200" b="0" i="0" kern="1200" baseline="0" dirty="0" smtClean="0">
                <a:solidFill>
                  <a:schemeClr val="tx1"/>
                </a:solidFill>
                <a:effectLst/>
                <a:latin typeface="+mn-lt"/>
                <a:ea typeface="+mn-ea"/>
                <a:cs typeface="+mn-cs"/>
              </a:rPr>
              <a:t> criteria document and related materials via the website and URL shown on this slide.</a:t>
            </a:r>
          </a:p>
          <a:p>
            <a:endParaRPr lang="en-US" sz="1200" b="0" i="0" kern="1200" baseline="0" dirty="0" smtClean="0">
              <a:solidFill>
                <a:schemeClr val="tx1"/>
              </a:solidFill>
              <a:effectLst/>
              <a:latin typeface="+mn-lt"/>
              <a:ea typeface="+mn-ea"/>
              <a:cs typeface="+mn-cs"/>
            </a:endParaRPr>
          </a:p>
          <a:p>
            <a:r>
              <a:rPr lang="en-US" dirty="0" smtClean="0"/>
              <a:t>As of now, updated topics in the draft</a:t>
            </a:r>
            <a:r>
              <a:rPr lang="en-US" baseline="0" dirty="0" smtClean="0"/>
              <a:t> document</a:t>
            </a:r>
            <a:r>
              <a:rPr lang="en-US" dirty="0" smtClean="0"/>
              <a:t> include hydration and fluid requirements, body fat, obesity, medications, caffeine usage, exertional heat stroke, HHE reports, case studies, and physiological monitoring among other updated items.</a:t>
            </a:r>
          </a:p>
          <a:p>
            <a:endParaRPr lang="en-US" dirty="0" smtClean="0"/>
          </a:p>
          <a:p>
            <a:r>
              <a:rPr lang="en-US" dirty="0" smtClean="0"/>
              <a:t>This will be</a:t>
            </a:r>
            <a:r>
              <a:rPr lang="en-US" baseline="0" dirty="0" smtClean="0"/>
              <a:t> a comprehensive and very useful document, so be sure to keep an eye out for the final version to be released in the near future.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6CB28AC-5F44-484A-9577-0C89DCA45535}" type="slidenum">
              <a:rPr lang="en-US" smtClean="0"/>
              <a:t>86</a:t>
            </a:fld>
            <a:endParaRPr lang="en-US" dirty="0"/>
          </a:p>
        </p:txBody>
      </p:sp>
    </p:spTree>
    <p:extLst>
      <p:ext uri="{BB962C8B-B14F-4D97-AF65-F5344CB8AC3E}">
        <p14:creationId xmlns:p14="http://schemas.microsoft.com/office/powerpoint/2010/main" val="8980230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US Army Corps of Engineers’ Safety and Health Requirements Manual, also known as the EM 385, has an informative section on heat and cold stress management.</a:t>
            </a:r>
          </a:p>
          <a:p>
            <a:endParaRPr lang="en-US" baseline="0" dirty="0" smtClean="0"/>
          </a:p>
          <a:p>
            <a:r>
              <a:rPr lang="en-US" baseline="0" dirty="0" smtClean="0"/>
              <a:t>It’s available at no cost online.</a:t>
            </a:r>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87</a:t>
            </a:fld>
            <a:endParaRPr lang="en-US" dirty="0"/>
          </a:p>
        </p:txBody>
      </p:sp>
    </p:spTree>
    <p:extLst>
      <p:ext uri="{BB962C8B-B14F-4D97-AF65-F5344CB8AC3E}">
        <p14:creationId xmlns:p14="http://schemas.microsoft.com/office/powerpoint/2010/main" val="6196976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hope you don’t view</a:t>
            </a:r>
            <a:r>
              <a:rPr lang="en-US" baseline="0" dirty="0" smtClean="0"/>
              <a:t> </a:t>
            </a:r>
            <a:r>
              <a:rPr lang="en-US" dirty="0" smtClean="0"/>
              <a:t>this as </a:t>
            </a:r>
            <a:r>
              <a:rPr lang="en-US" baseline="0" dirty="0" smtClean="0"/>
              <a:t>shameless</a:t>
            </a:r>
            <a:r>
              <a:rPr lang="en-US" dirty="0" smtClean="0"/>
              <a:t> self</a:t>
            </a:r>
            <a:r>
              <a:rPr lang="en-US" baseline="0" dirty="0" smtClean="0"/>
              <a:t>-promotion because I believe that CPWR, the non-profit organization I work for, offers materials that can help protect workers from the hazards of heat exposure.</a:t>
            </a:r>
          </a:p>
          <a:p>
            <a:endParaRPr lang="en-US" baseline="0" dirty="0" smtClean="0"/>
          </a:p>
          <a:p>
            <a:r>
              <a:rPr lang="en-US" baseline="0" dirty="0" smtClean="0"/>
              <a:t>These materials are available at no cost.</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6CB28AC-5F44-484A-9577-0C89DCA45535}" type="slidenum">
              <a:rPr lang="en-US" smtClean="0"/>
              <a:t>88</a:t>
            </a:fld>
            <a:endParaRPr lang="en-US" dirty="0"/>
          </a:p>
        </p:txBody>
      </p:sp>
    </p:spTree>
    <p:extLst>
      <p:ext uri="{BB962C8B-B14F-4D97-AF65-F5344CB8AC3E}">
        <p14:creationId xmlns:p14="http://schemas.microsoft.com/office/powerpoint/2010/main" val="26615378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CPWR has another website called elcosh, which is short for </a:t>
            </a:r>
            <a:r>
              <a:rPr lang="en-US" b="1" baseline="0" dirty="0" smtClean="0"/>
              <a:t>electronic library of construction occupational safety &amp; health.</a:t>
            </a:r>
          </a:p>
          <a:p>
            <a:endParaRPr lang="en-US" baseline="0" dirty="0" smtClean="0"/>
          </a:p>
          <a:p>
            <a:r>
              <a:rPr lang="en-US" baseline="0" dirty="0" smtClean="0"/>
              <a:t>This a screen shot of the elcosh homepage, where one can access free information and guidance on heat stress by browsing the hazards category and clicking on ‘weather conditions’.</a:t>
            </a:r>
          </a:p>
          <a:p>
            <a:endParaRPr lang="en-US" baseline="0" dirty="0" smtClean="0"/>
          </a:p>
          <a:p>
            <a:r>
              <a:rPr lang="en-US" baseline="0" dirty="0" smtClean="0"/>
              <a:t>The toolbox talk I showed on the last slide can also be accessed here.</a:t>
            </a:r>
          </a:p>
        </p:txBody>
      </p:sp>
      <p:sp>
        <p:nvSpPr>
          <p:cNvPr id="4" name="Slide Number Placeholder 3"/>
          <p:cNvSpPr>
            <a:spLocks noGrp="1"/>
          </p:cNvSpPr>
          <p:nvPr>
            <p:ph type="sldNum" sz="quarter" idx="10"/>
          </p:nvPr>
        </p:nvSpPr>
        <p:spPr/>
        <p:txBody>
          <a:bodyPr/>
          <a:lstStyle/>
          <a:p>
            <a:fld id="{56CB28AC-5F44-484A-9577-0C89DCA45535}" type="slidenum">
              <a:rPr lang="en-US" smtClean="0"/>
              <a:t>89</a:t>
            </a:fld>
            <a:endParaRPr lang="en-US" dirty="0"/>
          </a:p>
        </p:txBody>
      </p:sp>
    </p:spTree>
    <p:extLst>
      <p:ext uri="{BB962C8B-B14F-4D97-AF65-F5344CB8AC3E}">
        <p14:creationId xmlns:p14="http://schemas.microsoft.com/office/powerpoint/2010/main" val="15716379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Last but not least, CPWR’s Construction Solutions website can be a practical tool.</a:t>
            </a:r>
          </a:p>
          <a:p>
            <a:endParaRPr lang="en-US" dirty="0" smtClean="0"/>
          </a:p>
          <a:p>
            <a:r>
              <a:rPr lang="en-US" dirty="0" smtClean="0"/>
              <a:t>The site provides hazard analysis</a:t>
            </a:r>
            <a:r>
              <a:rPr lang="en-US" baseline="0" dirty="0" smtClean="0"/>
              <a:t> by hazard, line of work, and task.  </a:t>
            </a:r>
          </a:p>
          <a:p>
            <a:endParaRPr lang="en-US" baseline="0" dirty="0" smtClean="0"/>
          </a:p>
          <a:p>
            <a:r>
              <a:rPr lang="en-US" baseline="0" dirty="0" smtClean="0"/>
              <a:t>For example, a roofer could access a heat exposure hazard analysis for the task of installing an asphalt roof.</a:t>
            </a:r>
          </a:p>
          <a:p>
            <a:endParaRPr lang="en-US" baseline="0" dirty="0" smtClean="0"/>
          </a:p>
          <a:p>
            <a:r>
              <a:rPr lang="en-US" baseline="0" dirty="0" smtClean="0"/>
              <a:t>As the name implies, the site is primarily designed to provide solutions for construction hazards.</a:t>
            </a:r>
          </a:p>
          <a:p>
            <a:endParaRPr lang="en-US" baseline="0" dirty="0" smtClean="0"/>
          </a:p>
          <a:p>
            <a:r>
              <a:rPr lang="en-US" baseline="0" dirty="0" smtClean="0"/>
              <a:t>The solution partially shown on the left is a Heat Stress Program.</a:t>
            </a:r>
          </a:p>
          <a:p>
            <a:endParaRPr lang="en-US" baseline="0" dirty="0" smtClean="0"/>
          </a:p>
          <a:p>
            <a:r>
              <a:rPr lang="en-US" baseline="0" dirty="0" smtClean="0"/>
              <a:t>Shown on the right is part of a solution regarding the use of PPE for preventing heat stress.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90</a:t>
            </a:fld>
            <a:endParaRPr lang="en-US" dirty="0"/>
          </a:p>
        </p:txBody>
      </p:sp>
    </p:spTree>
    <p:extLst>
      <p:ext uri="{BB962C8B-B14F-4D97-AF65-F5344CB8AC3E}">
        <p14:creationId xmlns:p14="http://schemas.microsoft.com/office/powerpoint/2010/main" val="9544545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find information regarding the personal temperature monitor, hard hat liner, or cooling vest shown here, among many other solutions.</a:t>
            </a:r>
          </a:p>
          <a:p>
            <a:endParaRPr lang="en-US" baseline="0" dirty="0" smtClean="0"/>
          </a:p>
          <a:p>
            <a:r>
              <a:rPr lang="en-US" baseline="0" dirty="0" smtClean="0"/>
              <a:t>CPWR does not endorse any products or brands, but the site does review relevant research findings to help users understand what is known about the efficacy of heat stress controls.</a:t>
            </a:r>
          </a:p>
          <a:p>
            <a:endParaRPr lang="en-US" baseline="0" dirty="0" smtClean="0"/>
          </a:p>
          <a:p>
            <a:r>
              <a:rPr lang="en-US" baseline="0" dirty="0" smtClean="0"/>
              <a:t>For example, some of the literature cited suggests that cooling vests can be effective, intermittent regional cooling such as water misting even more so, and that neck-cooling alone could be potentially dangerous for workers.</a:t>
            </a:r>
          </a:p>
          <a:p>
            <a:endParaRPr lang="en-US" baseline="0" dirty="0" smtClean="0"/>
          </a:p>
          <a:p>
            <a:r>
              <a:rPr lang="en-US" baseline="0" dirty="0" smtClean="0"/>
              <a:t>The statement made about neck-cooling is based upon a 2011 study by Tyler and Sunderland looking at athletic performance with and without the use of cooling collars.  </a:t>
            </a:r>
          </a:p>
          <a:p>
            <a:endParaRPr lang="en-US" baseline="0" dirty="0" smtClean="0"/>
          </a:p>
          <a:p>
            <a:r>
              <a:rPr lang="en-US" baseline="0" dirty="0" smtClean="0"/>
              <a:t>Briefly stated, cooling the neck region enabled the study participants to push themselves farther than they would without the cooling collar, decreasing </a:t>
            </a:r>
            <a:r>
              <a:rPr lang="en-US" b="1" i="0" u="sng" baseline="0" dirty="0" smtClean="0"/>
              <a:t>perceived</a:t>
            </a:r>
            <a:r>
              <a:rPr lang="en-US" baseline="0" dirty="0" smtClean="0"/>
              <a:t> thermal strain while increasing actual measurements of thermal strain on the body.</a:t>
            </a:r>
          </a:p>
          <a:p>
            <a:endParaRPr lang="en-US" baseline="0" dirty="0" smtClean="0"/>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Excerpts from Construction Solutions website: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1988, the NAVY conducted a study of </a:t>
            </a:r>
            <a:r>
              <a:rPr lang="en-US" sz="1200" b="1" i="0" kern="1200" dirty="0" smtClean="0">
                <a:solidFill>
                  <a:schemeClr val="tx1"/>
                </a:solidFill>
                <a:effectLst/>
                <a:latin typeface="+mn-lt"/>
                <a:ea typeface="+mn-ea"/>
                <a:cs typeface="+mn-cs"/>
              </a:rPr>
              <a:t>cooling vests </a:t>
            </a:r>
            <a:r>
              <a:rPr lang="en-US" sz="1200" b="0" i="0" kern="1200" dirty="0" smtClean="0">
                <a:solidFill>
                  <a:schemeClr val="tx1"/>
                </a:solidFill>
                <a:effectLst/>
                <a:latin typeface="+mn-lt"/>
                <a:ea typeface="+mn-ea"/>
                <a:cs typeface="+mn-cs"/>
              </a:rPr>
              <a:t>including one that uses frozen gel packs. This vest was tested through several parameters including: rectal and skin temperature, heart rate, oxygen uptake and sweat rate. During work activities in hot environments, the vest proved to keep all parameters at statistically significant lower thresholds than the controls (Pimental, 1992).”</a:t>
            </a:r>
          </a:p>
          <a:p>
            <a:endParaRPr lang="en-US" sz="1200" b="0" i="0" kern="1200" dirty="0" smtClean="0">
              <a:solidFill>
                <a:schemeClr val="tx1"/>
              </a:solidFill>
              <a:effectLst/>
              <a:latin typeface="+mn-lt"/>
              <a:ea typeface="+mn-ea"/>
              <a:cs typeface="+mn-cs"/>
            </a:endParaRPr>
          </a:p>
          <a:p>
            <a:r>
              <a:rPr lang="en-US" dirty="0" smtClean="0"/>
              <a:t>“</a:t>
            </a:r>
            <a:r>
              <a:rPr lang="en-US" sz="1200" b="0" i="0" kern="1200" dirty="0" smtClean="0">
                <a:solidFill>
                  <a:schemeClr val="tx1"/>
                </a:solidFill>
                <a:effectLst/>
                <a:latin typeface="+mn-lt"/>
                <a:ea typeface="+mn-ea"/>
                <a:cs typeface="+mn-cs"/>
              </a:rPr>
              <a:t>A research study completed in 2008 tested the effects of </a:t>
            </a:r>
            <a:r>
              <a:rPr lang="en-US" sz="1200" b="1" i="0" kern="1200" dirty="0" smtClean="0">
                <a:solidFill>
                  <a:schemeClr val="tx1"/>
                </a:solidFill>
                <a:effectLst/>
                <a:latin typeface="+mn-lt"/>
                <a:ea typeface="+mn-ea"/>
                <a:cs typeface="+mn-cs"/>
              </a:rPr>
              <a:t>multiple personal cooling equipment devices </a:t>
            </a:r>
            <a:r>
              <a:rPr lang="en-US" sz="1200" b="0" i="0" kern="1200" dirty="0" smtClean="0">
                <a:solidFill>
                  <a:schemeClr val="tx1"/>
                </a:solidFill>
                <a:effectLst/>
                <a:latin typeface="+mn-lt"/>
                <a:ea typeface="+mn-ea"/>
                <a:cs typeface="+mn-cs"/>
              </a:rPr>
              <a:t>on the alleviation of heat strain in high temperature work areas. There were eight testing conditions: the control (wearing no cooling products), neck cooling scarf “A”, neck cooling scarf “B”, frozen gel-pack brimmed hat, cooling vest and various combinations of these items. Results showed that rectal temperature was effectively maintained and overall skin temperature and heart rate became more stable when participants wore personal cooling equipment. Researchers concluded that the combination of the cooling vest, a cooling scarf, and the brimmed gel-pack cooling hat showed a considerable amount of heat stress elimination, with a total cooling area of 4.2% of the body surface area, compared to only 3.3% when just a vest was worn (Choi, 2008).”</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more recent study indicated that </a:t>
            </a:r>
            <a:r>
              <a:rPr lang="en-US" sz="1200" b="1" i="0" kern="1200" dirty="0" smtClean="0">
                <a:solidFill>
                  <a:schemeClr val="tx1"/>
                </a:solidFill>
                <a:effectLst/>
                <a:latin typeface="+mn-lt"/>
                <a:ea typeface="+mn-ea"/>
                <a:cs typeface="+mn-cs"/>
              </a:rPr>
              <a:t>cooling collars alone</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could actually increase the risk</a:t>
            </a:r>
            <a:r>
              <a:rPr lang="en-US" sz="1200" b="0" i="0" kern="1200" dirty="0" smtClean="0">
                <a:solidFill>
                  <a:schemeClr val="tx1"/>
                </a:solidFill>
                <a:effectLst/>
                <a:latin typeface="+mn-lt"/>
                <a:ea typeface="+mn-ea"/>
                <a:cs typeface="+mn-cs"/>
              </a:rPr>
              <a:t>. Researchers tested the hypothesis that cooling the neck region improves exercise ability while working in hot environments. Athletes participating in the study completed four running tests inside an environmental chamber. The first set of participants wore a cooling-gel collar, while the second set of participants did not wear the collar. Time to exhaustion, heart rate, rectal temperature, neck skin temperature, rating of perceived exertion, and thermal sensation were measured. The researchers concluded that participants who wore the cooling-gel collars were able to exercise 13.5% longer on average before reaching their maximum level of exhaustion because the cooling collars dampened the perceived levels of thermal strain. Despite these perceptions of relief, their extended exertion did not reduce rectal temperatures or heart rates, potentially increasing the risk of heat-related illness (Tyler &amp; Sunderland, 2011).”</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 2003 study tested the hypothesis that </a:t>
            </a:r>
            <a:r>
              <a:rPr lang="en-US" sz="1200" b="1" i="0" kern="1200" dirty="0" smtClean="0">
                <a:solidFill>
                  <a:schemeClr val="tx1"/>
                </a:solidFill>
                <a:effectLst/>
                <a:latin typeface="+mn-lt"/>
                <a:ea typeface="+mn-ea"/>
                <a:cs typeface="+mn-cs"/>
              </a:rPr>
              <a:t>intermittent regional cooling, i.e. water misting or local evaporative cooling of one area of the body</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was more effective at increasing heat loss than constant cooling from techniques such as cool vests</a:t>
            </a:r>
            <a:r>
              <a:rPr lang="en-US" sz="1200" b="0" i="0" kern="1200" dirty="0" smtClean="0">
                <a:solidFill>
                  <a:schemeClr val="tx1"/>
                </a:solidFill>
                <a:effectLst/>
                <a:latin typeface="+mn-lt"/>
                <a:ea typeface="+mn-ea"/>
                <a:cs typeface="+mn-cs"/>
              </a:rPr>
              <a:t>, during heat stress. Four different intermittent tests were conducted to cool off different parts of the body at different time intervals into the test. The intermittent cooling was 164-215% more efficient at removing heat from the body than the constant cooling test (Cheuvront, 2003).”</a:t>
            </a:r>
          </a:p>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91</a:t>
            </a:fld>
            <a:endParaRPr lang="en-US" dirty="0"/>
          </a:p>
        </p:txBody>
      </p:sp>
    </p:spTree>
    <p:extLst>
      <p:ext uri="{BB962C8B-B14F-4D97-AF65-F5344CB8AC3E}">
        <p14:creationId xmlns:p14="http://schemas.microsoft.com/office/powerpoint/2010/main" val="29786701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92</a:t>
            </a:fld>
            <a:endParaRPr lang="en-US" dirty="0"/>
          </a:p>
        </p:txBody>
      </p:sp>
    </p:spTree>
    <p:extLst>
      <p:ext uri="{BB962C8B-B14F-4D97-AF65-F5344CB8AC3E}">
        <p14:creationId xmlns:p14="http://schemas.microsoft.com/office/powerpoint/2010/main" val="20904059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93</a:t>
            </a:fld>
            <a:endParaRPr lang="en-US" dirty="0"/>
          </a:p>
        </p:txBody>
      </p:sp>
    </p:spTree>
    <p:extLst>
      <p:ext uri="{BB962C8B-B14F-4D97-AF65-F5344CB8AC3E}">
        <p14:creationId xmlns:p14="http://schemas.microsoft.com/office/powerpoint/2010/main" val="2090405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10</a:t>
            </a:fld>
            <a:endParaRPr lang="en-US" dirty="0"/>
          </a:p>
        </p:txBody>
      </p:sp>
    </p:spTree>
    <p:extLst>
      <p:ext uri="{BB962C8B-B14F-4D97-AF65-F5344CB8AC3E}">
        <p14:creationId xmlns:p14="http://schemas.microsoft.com/office/powerpoint/2010/main" val="25705195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94</a:t>
            </a:fld>
            <a:endParaRPr lang="en-US" dirty="0"/>
          </a:p>
        </p:txBody>
      </p:sp>
    </p:spTree>
    <p:extLst>
      <p:ext uri="{BB962C8B-B14F-4D97-AF65-F5344CB8AC3E}">
        <p14:creationId xmlns:p14="http://schemas.microsoft.com/office/powerpoint/2010/main" val="20904059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B28AC-5F44-484A-9577-0C89DCA45535}" type="slidenum">
              <a:rPr lang="en-US" smtClean="0"/>
              <a:t>95</a:t>
            </a:fld>
            <a:endParaRPr lang="en-US" dirty="0"/>
          </a:p>
        </p:txBody>
      </p:sp>
    </p:spTree>
    <p:extLst>
      <p:ext uri="{BB962C8B-B14F-4D97-AF65-F5344CB8AC3E}">
        <p14:creationId xmlns:p14="http://schemas.microsoft.com/office/powerpoint/2010/main" val="2090405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10D760-1D46-481A-9FC7-708A7C396793}" type="datetimeFigureOut">
              <a:rPr lang="en-US" smtClean="0"/>
              <a:t>7/6/2015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A9E485-4335-491F-A75B-56CA40BA8756}" type="slidenum">
              <a:rPr lang="en-US" smtClean="0"/>
              <a:t>‹#›</a:t>
            </a:fld>
            <a:endParaRPr lang="en-US" dirty="0"/>
          </a:p>
        </p:txBody>
      </p:sp>
    </p:spTree>
    <p:extLst>
      <p:ext uri="{BB962C8B-B14F-4D97-AF65-F5344CB8AC3E}">
        <p14:creationId xmlns:p14="http://schemas.microsoft.com/office/powerpoint/2010/main" val="629665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10D760-1D46-481A-9FC7-708A7C396793}" type="datetimeFigureOut">
              <a:rPr lang="en-US" smtClean="0"/>
              <a:t>7/6/2015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A9E485-4335-491F-A75B-56CA40BA8756}" type="slidenum">
              <a:rPr lang="en-US" smtClean="0"/>
              <a:t>‹#›</a:t>
            </a:fld>
            <a:endParaRPr lang="en-US" dirty="0"/>
          </a:p>
        </p:txBody>
      </p:sp>
    </p:spTree>
    <p:extLst>
      <p:ext uri="{BB962C8B-B14F-4D97-AF65-F5344CB8AC3E}">
        <p14:creationId xmlns:p14="http://schemas.microsoft.com/office/powerpoint/2010/main" val="3501909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10D760-1D46-481A-9FC7-708A7C396793}" type="datetimeFigureOut">
              <a:rPr lang="en-US" smtClean="0"/>
              <a:t>7/6/2015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A9E485-4335-491F-A75B-56CA40BA8756}" type="slidenum">
              <a:rPr lang="en-US" smtClean="0"/>
              <a:t>‹#›</a:t>
            </a:fld>
            <a:endParaRPr lang="en-US" dirty="0"/>
          </a:p>
        </p:txBody>
      </p:sp>
    </p:spTree>
    <p:extLst>
      <p:ext uri="{BB962C8B-B14F-4D97-AF65-F5344CB8AC3E}">
        <p14:creationId xmlns:p14="http://schemas.microsoft.com/office/powerpoint/2010/main" val="511373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10D760-1D46-481A-9FC7-708A7C396793}" type="datetimeFigureOut">
              <a:rPr lang="en-US" smtClean="0"/>
              <a:t>7/6/2015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A9E485-4335-491F-A75B-56CA40BA8756}" type="slidenum">
              <a:rPr lang="en-US" smtClean="0"/>
              <a:t>‹#›</a:t>
            </a:fld>
            <a:endParaRPr lang="en-US" dirty="0"/>
          </a:p>
        </p:txBody>
      </p:sp>
    </p:spTree>
    <p:extLst>
      <p:ext uri="{BB962C8B-B14F-4D97-AF65-F5344CB8AC3E}">
        <p14:creationId xmlns:p14="http://schemas.microsoft.com/office/powerpoint/2010/main" val="1880405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10D760-1D46-481A-9FC7-708A7C396793}" type="datetimeFigureOut">
              <a:rPr lang="en-US" smtClean="0"/>
              <a:t>7/6/2015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7A9E485-4335-491F-A75B-56CA40BA8756}" type="slidenum">
              <a:rPr lang="en-US" smtClean="0"/>
              <a:t>‹#›</a:t>
            </a:fld>
            <a:endParaRPr lang="en-US" dirty="0"/>
          </a:p>
        </p:txBody>
      </p:sp>
    </p:spTree>
    <p:extLst>
      <p:ext uri="{BB962C8B-B14F-4D97-AF65-F5344CB8AC3E}">
        <p14:creationId xmlns:p14="http://schemas.microsoft.com/office/powerpoint/2010/main" val="3102942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10D760-1D46-481A-9FC7-708A7C396793}" type="datetimeFigureOut">
              <a:rPr lang="en-US" smtClean="0"/>
              <a:t>7/6/2015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A9E485-4335-491F-A75B-56CA40BA8756}" type="slidenum">
              <a:rPr lang="en-US" smtClean="0"/>
              <a:t>‹#›</a:t>
            </a:fld>
            <a:endParaRPr lang="en-US" dirty="0"/>
          </a:p>
        </p:txBody>
      </p:sp>
    </p:spTree>
    <p:extLst>
      <p:ext uri="{BB962C8B-B14F-4D97-AF65-F5344CB8AC3E}">
        <p14:creationId xmlns:p14="http://schemas.microsoft.com/office/powerpoint/2010/main" val="4020951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10D760-1D46-481A-9FC7-708A7C396793}" type="datetimeFigureOut">
              <a:rPr lang="en-US" smtClean="0"/>
              <a:t>7/6/2015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7A9E485-4335-491F-A75B-56CA40BA8756}" type="slidenum">
              <a:rPr lang="en-US" smtClean="0"/>
              <a:t>‹#›</a:t>
            </a:fld>
            <a:endParaRPr lang="en-US" dirty="0"/>
          </a:p>
        </p:txBody>
      </p:sp>
    </p:spTree>
    <p:extLst>
      <p:ext uri="{BB962C8B-B14F-4D97-AF65-F5344CB8AC3E}">
        <p14:creationId xmlns:p14="http://schemas.microsoft.com/office/powerpoint/2010/main" val="1580885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10D760-1D46-481A-9FC7-708A7C396793}" type="datetimeFigureOut">
              <a:rPr lang="en-US" smtClean="0"/>
              <a:t>7/6/2015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7A9E485-4335-491F-A75B-56CA40BA8756}" type="slidenum">
              <a:rPr lang="en-US" smtClean="0"/>
              <a:t>‹#›</a:t>
            </a:fld>
            <a:endParaRPr lang="en-US" dirty="0"/>
          </a:p>
        </p:txBody>
      </p:sp>
    </p:spTree>
    <p:extLst>
      <p:ext uri="{BB962C8B-B14F-4D97-AF65-F5344CB8AC3E}">
        <p14:creationId xmlns:p14="http://schemas.microsoft.com/office/powerpoint/2010/main" val="3259559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10D760-1D46-481A-9FC7-708A7C396793}" type="datetimeFigureOut">
              <a:rPr lang="en-US" smtClean="0"/>
              <a:t>7/6/2015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7A9E485-4335-491F-A75B-56CA40BA8756}" type="slidenum">
              <a:rPr lang="en-US" smtClean="0"/>
              <a:t>‹#›</a:t>
            </a:fld>
            <a:endParaRPr lang="en-US" dirty="0"/>
          </a:p>
        </p:txBody>
      </p:sp>
    </p:spTree>
    <p:extLst>
      <p:ext uri="{BB962C8B-B14F-4D97-AF65-F5344CB8AC3E}">
        <p14:creationId xmlns:p14="http://schemas.microsoft.com/office/powerpoint/2010/main" val="717560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10D760-1D46-481A-9FC7-708A7C396793}" type="datetimeFigureOut">
              <a:rPr lang="en-US" smtClean="0"/>
              <a:t>7/6/2015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A9E485-4335-491F-A75B-56CA40BA8756}" type="slidenum">
              <a:rPr lang="en-US" smtClean="0"/>
              <a:t>‹#›</a:t>
            </a:fld>
            <a:endParaRPr lang="en-US" dirty="0"/>
          </a:p>
        </p:txBody>
      </p:sp>
    </p:spTree>
    <p:extLst>
      <p:ext uri="{BB962C8B-B14F-4D97-AF65-F5344CB8AC3E}">
        <p14:creationId xmlns:p14="http://schemas.microsoft.com/office/powerpoint/2010/main" val="3212036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10D760-1D46-481A-9FC7-708A7C396793}" type="datetimeFigureOut">
              <a:rPr lang="en-US" smtClean="0"/>
              <a:t>7/6/2015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A9E485-4335-491F-A75B-56CA40BA8756}" type="slidenum">
              <a:rPr lang="en-US" smtClean="0"/>
              <a:t>‹#›</a:t>
            </a:fld>
            <a:endParaRPr lang="en-US" dirty="0"/>
          </a:p>
        </p:txBody>
      </p:sp>
    </p:spTree>
    <p:extLst>
      <p:ext uri="{BB962C8B-B14F-4D97-AF65-F5344CB8AC3E}">
        <p14:creationId xmlns:p14="http://schemas.microsoft.com/office/powerpoint/2010/main" val="1128662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10D760-1D46-481A-9FC7-708A7C396793}" type="datetimeFigureOut">
              <a:rPr lang="en-US" smtClean="0"/>
              <a:t>7/6/2015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A9E485-4335-491F-A75B-56CA40BA8756}" type="slidenum">
              <a:rPr lang="en-US" smtClean="0"/>
              <a:t>‹#›</a:t>
            </a:fld>
            <a:endParaRPr lang="en-US" dirty="0"/>
          </a:p>
        </p:txBody>
      </p:sp>
    </p:spTree>
    <p:extLst>
      <p:ext uri="{BB962C8B-B14F-4D97-AF65-F5344CB8AC3E}">
        <p14:creationId xmlns:p14="http://schemas.microsoft.com/office/powerpoint/2010/main" val="2061869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osha.gov/SLTC/heatillness/map.htm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s://www.osha.gov/SLTC/heatillness/map.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osha.gov/SLTC/heatillness/map.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3.wmf"/><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osha.gov/SLTC/heatillness/heat_index/pdfs/all_in_one.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osha.gov/SLTC/heatillness/heat_index/index.html"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hyperlink" Target="https://www.osha.gov/SLTC/heatillness/"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hyperlink" Target="https://www.osha.gov/SLTC/heatillness/heat_index/heat_app.html" TargetMode="External"/><Relationship Id="rId4" Type="http://schemas.openxmlformats.org/officeDocument/2006/relationships/image" Target="../media/image70.png"/></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s://www.osha.gov/SLTC/heatstress/index.html"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hyperlink" Target="http://www.cdc.gov/niosh/topics/heatstress/"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hyperlink" Target="http://www.usace.army.mil/SafetyandOccupationalHealth/SafetyandHealthRequirementsManual.aspx"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hyperlink" Target="http://www.cpwr.com/publications/handouts-toolbox-talks" TargetMode="External"/><Relationship Id="rId4" Type="http://schemas.openxmlformats.org/officeDocument/2006/relationships/image" Target="../media/image75.png"/></Relationships>
</file>

<file path=ppt/slides/_rels/slide89.xml.rels><?xml version="1.0" encoding="UTF-8" standalone="yes"?>
<Relationships xmlns="http://schemas.openxmlformats.org/package/2006/relationships"><Relationship Id="rId3" Type="http://schemas.openxmlformats.org/officeDocument/2006/relationships/hyperlink" Target="http://www.elcosh.org/"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90.xml.rels><?xml version="1.0" encoding="UTF-8" standalone="yes"?>
<Relationships xmlns="http://schemas.openxmlformats.org/package/2006/relationships"><Relationship Id="rId3" Type="http://schemas.openxmlformats.org/officeDocument/2006/relationships/hyperlink" Target="http://www.cpwrconstructionsolutions.org/"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hyperlink" Target="http://www.cpwrconstructionsolutions.org/"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078549"/>
            <a:ext cx="3832601" cy="2874451"/>
          </a:xfrm>
          <a:prstGeom prst="rect">
            <a:avLst/>
          </a:prstGeom>
          <a:ln>
            <a:noFill/>
          </a:ln>
          <a:effectLst>
            <a:softEdge rad="112500"/>
          </a:effectLst>
        </p:spPr>
      </p:pic>
      <p:sp>
        <p:nvSpPr>
          <p:cNvPr id="2" name="Title 1"/>
          <p:cNvSpPr>
            <a:spLocks noGrp="1"/>
          </p:cNvSpPr>
          <p:nvPr>
            <p:ph type="ctrTitle"/>
          </p:nvPr>
        </p:nvSpPr>
        <p:spPr>
          <a:xfrm>
            <a:off x="685800" y="-228600"/>
            <a:ext cx="7772400" cy="1470025"/>
          </a:xfrm>
        </p:spPr>
        <p:txBody>
          <a:bodyPr>
            <a:normAutofit/>
          </a:bodyPr>
          <a:lstStyle/>
          <a:p>
            <a:r>
              <a:rPr lang="en-US" sz="4800" b="1" dirty="0" smtClean="0">
                <a:solidFill>
                  <a:srgbClr val="C00000"/>
                </a:solidFill>
              </a:rPr>
              <a:t>Heat Stress in Construction</a:t>
            </a:r>
            <a:endParaRPr lang="en-US" sz="4800" b="1" dirty="0">
              <a:solidFill>
                <a:srgbClr val="C00000"/>
              </a:solidFill>
            </a:endParaRPr>
          </a:p>
        </p:txBody>
      </p:sp>
      <p:sp>
        <p:nvSpPr>
          <p:cNvPr id="3" name="Subtitle 2"/>
          <p:cNvSpPr>
            <a:spLocks noGrp="1"/>
          </p:cNvSpPr>
          <p:nvPr>
            <p:ph type="subTitle" idx="1"/>
          </p:nvPr>
        </p:nvSpPr>
        <p:spPr>
          <a:xfrm>
            <a:off x="1371600" y="1011749"/>
            <a:ext cx="6400800" cy="838200"/>
          </a:xfrm>
        </p:spPr>
        <p:txBody>
          <a:bodyPr/>
          <a:lstStyle/>
          <a:p>
            <a:pPr>
              <a:defRPr/>
            </a:pPr>
            <a:r>
              <a:rPr lang="en-US" sz="2400" b="1" spc="50" dirty="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latin typeface="Tahoma" pitchFamily="34" charset="0"/>
                <a:ea typeface="Tahoma" pitchFamily="34" charset="0"/>
                <a:cs typeface="Tahoma" pitchFamily="34" charset="0"/>
              </a:rPr>
              <a:t>Chesapeake Region Safety Council Annual Conference </a:t>
            </a:r>
            <a:r>
              <a:rPr lang="en-US" sz="2400" b="1" spc="50" dirty="0" smtClean="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latin typeface="Tahoma" pitchFamily="34" charset="0"/>
                <a:ea typeface="Tahoma" pitchFamily="34" charset="0"/>
                <a:cs typeface="Tahoma" pitchFamily="34" charset="0"/>
              </a:rPr>
              <a:t>XXV, April 8, 2014</a:t>
            </a:r>
            <a:endParaRPr lang="en-US" sz="2400" b="1" spc="50" dirty="0">
              <a:ln w="13500">
                <a:solidFill>
                  <a:schemeClr val="accent1">
                    <a:shade val="2500"/>
                    <a:alpha val="6500"/>
                  </a:schemeClr>
                </a:solidFill>
                <a:prstDash val="solid"/>
              </a:ln>
              <a:solidFill>
                <a:schemeClr val="tx2"/>
              </a:solidFill>
              <a:effectLst>
                <a:innerShdw blurRad="50900" dist="38500" dir="13500000">
                  <a:srgbClr val="000000">
                    <a:alpha val="60000"/>
                  </a:srgbClr>
                </a:innerShdw>
              </a:effectLst>
              <a:latin typeface="Tahoma" pitchFamily="34" charset="0"/>
              <a:ea typeface="Tahoma" pitchFamily="34" charset="0"/>
              <a:cs typeface="Tahoma" pitchFamily="34" charset="0"/>
            </a:endParaRPr>
          </a:p>
          <a:p>
            <a:endParaRPr lang="en-US" dirty="0"/>
          </a:p>
        </p:txBody>
      </p:sp>
      <p:sp>
        <p:nvSpPr>
          <p:cNvPr id="4" name="TextBox 3"/>
          <p:cNvSpPr txBox="1"/>
          <p:nvPr/>
        </p:nvSpPr>
        <p:spPr>
          <a:xfrm>
            <a:off x="190500" y="5067254"/>
            <a:ext cx="4648200" cy="769441"/>
          </a:xfrm>
          <a:prstGeom prst="rect">
            <a:avLst/>
          </a:prstGeom>
          <a:noFill/>
        </p:spPr>
        <p:txBody>
          <a:bodyPr wrap="square" rtlCol="0">
            <a:spAutoFit/>
          </a:bodyPr>
          <a:lstStyle/>
          <a:p>
            <a:pPr fontAlgn="base">
              <a:spcBef>
                <a:spcPct val="20000"/>
              </a:spcBef>
              <a:spcAft>
                <a:spcPct val="0"/>
              </a:spcAft>
            </a:pPr>
            <a:r>
              <a:rPr lang="en-US" sz="2000" b="1" dirty="0">
                <a:solidFill>
                  <a:schemeClr val="tx2"/>
                </a:solidFill>
                <a:latin typeface="Arial" charset="0"/>
                <a:ea typeface="ＭＳ Ｐゴシック" charset="0"/>
                <a:cs typeface="ＭＳ Ｐゴシック" charset="0"/>
              </a:rPr>
              <a:t>Michele M. Twilley, DrPH, CIH</a:t>
            </a:r>
          </a:p>
          <a:p>
            <a:pPr fontAlgn="base">
              <a:spcBef>
                <a:spcPct val="20000"/>
              </a:spcBef>
              <a:spcAft>
                <a:spcPct val="0"/>
              </a:spcAft>
            </a:pPr>
            <a:r>
              <a:rPr lang="en-US" sz="2000" b="1" dirty="0">
                <a:solidFill>
                  <a:schemeClr val="tx2"/>
                </a:solidFill>
                <a:latin typeface="Arial" charset="0"/>
                <a:ea typeface="ＭＳ Ｐゴシック" charset="0"/>
                <a:cs typeface="ＭＳ Ｐゴシック" charset="0"/>
              </a:rPr>
              <a:t>President, Aria Environmental Inc</a:t>
            </a:r>
            <a:r>
              <a:rPr lang="en-US" sz="2000" b="1" dirty="0" smtClean="0">
                <a:solidFill>
                  <a:schemeClr val="tx1">
                    <a:lumMod val="50000"/>
                    <a:lumOff val="50000"/>
                  </a:schemeClr>
                </a:solidFill>
                <a:latin typeface="Arial" charset="0"/>
                <a:ea typeface="ＭＳ Ｐゴシック" charset="0"/>
                <a:cs typeface="ＭＳ Ｐゴシック" charset="0"/>
              </a:rPr>
              <a:t>.</a:t>
            </a:r>
            <a:endParaRPr lang="en-US" sz="2000" b="1" dirty="0">
              <a:solidFill>
                <a:schemeClr val="tx1">
                  <a:lumMod val="50000"/>
                  <a:lumOff val="50000"/>
                </a:schemeClr>
              </a:solidFill>
              <a:latin typeface="Arial" charset="0"/>
              <a:ea typeface="ＭＳ Ｐゴシック" charset="0"/>
              <a:cs typeface="ＭＳ Ｐゴシック"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943600"/>
            <a:ext cx="2590800" cy="794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904764"/>
            <a:ext cx="2128356" cy="872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38800" y="5067254"/>
            <a:ext cx="3505200" cy="1046440"/>
          </a:xfrm>
          <a:prstGeom prst="rect">
            <a:avLst/>
          </a:prstGeom>
          <a:noFill/>
        </p:spPr>
        <p:txBody>
          <a:bodyPr wrap="square" rtlCol="0">
            <a:spAutoFit/>
          </a:bodyPr>
          <a:lstStyle/>
          <a:p>
            <a:pPr fontAlgn="base">
              <a:spcBef>
                <a:spcPct val="20000"/>
              </a:spcBef>
              <a:spcAft>
                <a:spcPct val="0"/>
              </a:spcAft>
            </a:pPr>
            <a:r>
              <a:rPr lang="en-US" sz="2000" b="1" dirty="0" smtClean="0">
                <a:solidFill>
                  <a:schemeClr val="tx2"/>
                </a:solidFill>
                <a:latin typeface="Arial" charset="0"/>
                <a:ea typeface="ＭＳ Ｐゴシック" charset="0"/>
                <a:cs typeface="ＭＳ Ｐゴシック" charset="0"/>
              </a:rPr>
              <a:t>Gavin H. West, MPH</a:t>
            </a:r>
          </a:p>
          <a:p>
            <a:pPr fontAlgn="base">
              <a:spcBef>
                <a:spcPct val="20000"/>
              </a:spcBef>
              <a:spcAft>
                <a:spcPct val="0"/>
              </a:spcAft>
            </a:pPr>
            <a:r>
              <a:rPr lang="en-US" sz="2000" b="1" dirty="0" smtClean="0">
                <a:solidFill>
                  <a:schemeClr val="tx2"/>
                </a:solidFill>
                <a:latin typeface="Arial" charset="0"/>
                <a:ea typeface="ＭＳ Ｐゴシック" charset="0"/>
                <a:cs typeface="ＭＳ Ｐゴシック" charset="0"/>
              </a:rPr>
              <a:t>Research Analyst, CPWR</a:t>
            </a:r>
          </a:p>
          <a:p>
            <a:endParaRPr lang="en-US" dirty="0"/>
          </a:p>
        </p:txBody>
      </p:sp>
    </p:spTree>
    <p:extLst>
      <p:ext uri="{BB962C8B-B14F-4D97-AF65-F5344CB8AC3E}">
        <p14:creationId xmlns:p14="http://schemas.microsoft.com/office/powerpoint/2010/main" val="24648243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3581400"/>
          </a:xfrm>
        </p:spPr>
        <p:txBody>
          <a:bodyPr>
            <a:noAutofit/>
          </a:bodyPr>
          <a:lstStyle/>
          <a:p>
            <a:pPr algn="l"/>
            <a:r>
              <a:rPr lang="en-US" sz="5400" b="1" dirty="0" smtClean="0">
                <a:solidFill>
                  <a:schemeClr val="tx2"/>
                </a:solidFill>
              </a:rPr>
              <a:t>We’ve covered </a:t>
            </a:r>
            <a:r>
              <a:rPr lang="en-US" sz="5400" b="1" u="sng" dirty="0" smtClean="0">
                <a:solidFill>
                  <a:schemeClr val="tx2"/>
                </a:solidFill>
              </a:rPr>
              <a:t>who </a:t>
            </a:r>
            <a:r>
              <a:rPr lang="en-US" sz="5400" b="1" dirty="0" smtClean="0">
                <a:solidFill>
                  <a:schemeClr val="tx2"/>
                </a:solidFill>
              </a:rPr>
              <a:t>and </a:t>
            </a:r>
            <a:r>
              <a:rPr lang="en-US" sz="5400" b="1" u="sng" dirty="0" smtClean="0">
                <a:solidFill>
                  <a:schemeClr val="tx2"/>
                </a:solidFill>
              </a:rPr>
              <a:t>how many</a:t>
            </a:r>
            <a:r>
              <a:rPr lang="en-US" sz="5400" b="1" dirty="0">
                <a:solidFill>
                  <a:schemeClr val="tx2"/>
                </a:solidFill>
              </a:rPr>
              <a:t> </a:t>
            </a:r>
            <a:r>
              <a:rPr lang="en-US" sz="5400" b="1" dirty="0" smtClean="0">
                <a:solidFill>
                  <a:schemeClr val="tx2"/>
                </a:solidFill>
              </a:rPr>
              <a:t>have died on the job due to heat exposure, but what about </a:t>
            </a:r>
            <a:r>
              <a:rPr lang="en-US" sz="5400" b="1" i="1" u="sng" dirty="0" smtClean="0">
                <a:solidFill>
                  <a:schemeClr val="tx2"/>
                </a:solidFill>
              </a:rPr>
              <a:t>where</a:t>
            </a:r>
            <a:r>
              <a:rPr lang="en-US" sz="5400" b="1" dirty="0" smtClean="0">
                <a:solidFill>
                  <a:schemeClr val="tx2"/>
                </a:solidFill>
              </a:rPr>
              <a:t>? </a:t>
            </a:r>
            <a:endParaRPr lang="en-US" sz="5400" b="1" dirty="0">
              <a:solidFill>
                <a:schemeClr val="tx2"/>
              </a:solidFill>
            </a:endParaRPr>
          </a:p>
        </p:txBody>
      </p:sp>
    </p:spTree>
    <p:extLst>
      <p:ext uri="{BB962C8B-B14F-4D97-AF65-F5344CB8AC3E}">
        <p14:creationId xmlns:p14="http://schemas.microsoft.com/office/powerpoint/2010/main" val="1679783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1143000"/>
          </a:xfrm>
        </p:spPr>
        <p:txBody>
          <a:bodyPr>
            <a:normAutofit/>
          </a:bodyPr>
          <a:lstStyle/>
          <a:p>
            <a:pPr algn="l"/>
            <a:r>
              <a:rPr lang="en-US" sz="4000" b="1" dirty="0">
                <a:solidFill>
                  <a:schemeClr val="tx2"/>
                </a:solidFill>
              </a:rPr>
              <a:t>OSHA’s heat fatality map, 2008-2013</a:t>
            </a:r>
          </a:p>
        </p:txBody>
      </p:sp>
      <p:sp>
        <p:nvSpPr>
          <p:cNvPr id="5" name="TextBox 4"/>
          <p:cNvSpPr txBox="1"/>
          <p:nvPr/>
        </p:nvSpPr>
        <p:spPr>
          <a:xfrm>
            <a:off x="21771" y="6183124"/>
            <a:ext cx="7481279" cy="523220"/>
          </a:xfrm>
          <a:prstGeom prst="rect">
            <a:avLst/>
          </a:prstGeom>
          <a:noFill/>
        </p:spPr>
        <p:txBody>
          <a:bodyPr wrap="none" rtlCol="0">
            <a:spAutoFit/>
          </a:bodyPr>
          <a:lstStyle/>
          <a:p>
            <a:r>
              <a:rPr lang="en-US" sz="2800" dirty="0">
                <a:hlinkClick r:id="rId3"/>
              </a:rPr>
              <a:t>https://www.osha.gov/SLTC/heatillness/map.html</a:t>
            </a:r>
            <a:endParaRPr lang="en-US" sz="2800" dirty="0"/>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771" y="1295400"/>
            <a:ext cx="9034195" cy="4572000"/>
          </a:xfrm>
        </p:spPr>
      </p:pic>
    </p:spTree>
    <p:extLst>
      <p:ext uri="{BB962C8B-B14F-4D97-AF65-F5344CB8AC3E}">
        <p14:creationId xmlns:p14="http://schemas.microsoft.com/office/powerpoint/2010/main" val="632478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1143000"/>
          </a:xfrm>
        </p:spPr>
        <p:txBody>
          <a:bodyPr>
            <a:normAutofit/>
          </a:bodyPr>
          <a:lstStyle/>
          <a:p>
            <a:pPr algn="l"/>
            <a:r>
              <a:rPr lang="en-US" sz="4000" b="1" dirty="0">
                <a:solidFill>
                  <a:schemeClr val="tx2"/>
                </a:solidFill>
              </a:rPr>
              <a:t>OSHA’s heat fatality map, 2008-2013</a:t>
            </a:r>
          </a:p>
        </p:txBody>
      </p:sp>
      <p:sp>
        <p:nvSpPr>
          <p:cNvPr id="5" name="TextBox 4"/>
          <p:cNvSpPr txBox="1"/>
          <p:nvPr/>
        </p:nvSpPr>
        <p:spPr>
          <a:xfrm>
            <a:off x="21771" y="6183124"/>
            <a:ext cx="7481279" cy="523220"/>
          </a:xfrm>
          <a:prstGeom prst="rect">
            <a:avLst/>
          </a:prstGeom>
          <a:noFill/>
        </p:spPr>
        <p:txBody>
          <a:bodyPr wrap="none" rtlCol="0">
            <a:spAutoFit/>
          </a:bodyPr>
          <a:lstStyle/>
          <a:p>
            <a:r>
              <a:rPr lang="en-US" sz="2800" dirty="0">
                <a:hlinkClick r:id="rId3"/>
              </a:rPr>
              <a:t>https://www.osha.gov/SLTC/heatillness/map.html</a:t>
            </a:r>
            <a:endParaRPr lang="en-US" sz="2800" dirty="0"/>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771" y="1295400"/>
            <a:ext cx="9034195" cy="4572000"/>
          </a:xfrm>
        </p:spPr>
      </p:pic>
      <p:sp>
        <p:nvSpPr>
          <p:cNvPr id="4" name="Right Arrow 3"/>
          <p:cNvSpPr/>
          <p:nvPr/>
        </p:nvSpPr>
        <p:spPr>
          <a:xfrm rot="20160036">
            <a:off x="459830" y="3926411"/>
            <a:ext cx="685800" cy="5334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159492">
            <a:off x="4748558" y="5146019"/>
            <a:ext cx="7191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956721" y="1371166"/>
            <a:ext cx="4368717" cy="3115466"/>
          </a:xfrm>
          <a:custGeom>
            <a:avLst/>
            <a:gdLst>
              <a:gd name="connsiteX0" fmla="*/ 606608 w 4368717"/>
              <a:gd name="connsiteY0" fmla="*/ 74176 h 3115466"/>
              <a:gd name="connsiteX1" fmla="*/ 16673 w 4368717"/>
              <a:gd name="connsiteY1" fmla="*/ 973828 h 3115466"/>
              <a:gd name="connsiteX2" fmla="*/ 296892 w 4368717"/>
              <a:gd name="connsiteY2" fmla="*/ 1578511 h 3115466"/>
              <a:gd name="connsiteX3" fmla="*/ 1638995 w 4368717"/>
              <a:gd name="connsiteY3" fmla="*/ 2787879 h 3115466"/>
              <a:gd name="connsiteX4" fmla="*/ 2494402 w 4368717"/>
              <a:gd name="connsiteY4" fmla="*/ 3112344 h 3115466"/>
              <a:gd name="connsiteX5" fmla="*/ 2981098 w 4368717"/>
              <a:gd name="connsiteY5" fmla="*/ 2905866 h 3115466"/>
              <a:gd name="connsiteX6" fmla="*/ 3467795 w 4368717"/>
              <a:gd name="connsiteY6" fmla="*/ 2197944 h 3115466"/>
              <a:gd name="connsiteX7" fmla="*/ 4116724 w 4368717"/>
              <a:gd name="connsiteY7" fmla="*/ 1696499 h 3115466"/>
              <a:gd name="connsiteX8" fmla="*/ 4367447 w 4368717"/>
              <a:gd name="connsiteY8" fmla="*/ 1327789 h 3115466"/>
              <a:gd name="connsiteX9" fmla="*/ 4028234 w 4368717"/>
              <a:gd name="connsiteY9" fmla="*/ 959079 h 3115466"/>
              <a:gd name="connsiteX10" fmla="*/ 3394053 w 4368717"/>
              <a:gd name="connsiteY10" fmla="*/ 295402 h 3115466"/>
              <a:gd name="connsiteX11" fmla="*/ 2612389 w 4368717"/>
              <a:gd name="connsiteY11" fmla="*/ 59428 h 3115466"/>
              <a:gd name="connsiteX12" fmla="*/ 1447266 w 4368717"/>
              <a:gd name="connsiteY12" fmla="*/ 29931 h 3115466"/>
              <a:gd name="connsiteX13" fmla="*/ 680350 w 4368717"/>
              <a:gd name="connsiteY13" fmla="*/ 44679 h 3115466"/>
              <a:gd name="connsiteX14" fmla="*/ 606608 w 4368717"/>
              <a:gd name="connsiteY14" fmla="*/ 74176 h 311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68717" h="3115466">
                <a:moveTo>
                  <a:pt x="606608" y="74176"/>
                </a:moveTo>
                <a:cubicBezTo>
                  <a:pt x="495995" y="229034"/>
                  <a:pt x="68292" y="723105"/>
                  <a:pt x="16673" y="973828"/>
                </a:cubicBezTo>
                <a:cubicBezTo>
                  <a:pt x="-34946" y="1224551"/>
                  <a:pt x="26505" y="1276169"/>
                  <a:pt x="296892" y="1578511"/>
                </a:cubicBezTo>
                <a:cubicBezTo>
                  <a:pt x="567279" y="1880853"/>
                  <a:pt x="1272743" y="2532240"/>
                  <a:pt x="1638995" y="2787879"/>
                </a:cubicBezTo>
                <a:cubicBezTo>
                  <a:pt x="2005247" y="3043518"/>
                  <a:pt x="2270718" y="3092680"/>
                  <a:pt x="2494402" y="3112344"/>
                </a:cubicBezTo>
                <a:cubicBezTo>
                  <a:pt x="2718086" y="3132009"/>
                  <a:pt x="2818866" y="3058266"/>
                  <a:pt x="2981098" y="2905866"/>
                </a:cubicBezTo>
                <a:cubicBezTo>
                  <a:pt x="3143330" y="2753466"/>
                  <a:pt x="3278524" y="2399505"/>
                  <a:pt x="3467795" y="2197944"/>
                </a:cubicBezTo>
                <a:cubicBezTo>
                  <a:pt x="3657066" y="1996383"/>
                  <a:pt x="3966782" y="1841525"/>
                  <a:pt x="4116724" y="1696499"/>
                </a:cubicBezTo>
                <a:cubicBezTo>
                  <a:pt x="4266666" y="1551473"/>
                  <a:pt x="4382195" y="1450692"/>
                  <a:pt x="4367447" y="1327789"/>
                </a:cubicBezTo>
                <a:cubicBezTo>
                  <a:pt x="4352699" y="1204886"/>
                  <a:pt x="4190466" y="1131143"/>
                  <a:pt x="4028234" y="959079"/>
                </a:cubicBezTo>
                <a:cubicBezTo>
                  <a:pt x="3866002" y="787015"/>
                  <a:pt x="3630027" y="445344"/>
                  <a:pt x="3394053" y="295402"/>
                </a:cubicBezTo>
                <a:cubicBezTo>
                  <a:pt x="3158079" y="145460"/>
                  <a:pt x="2936853" y="103673"/>
                  <a:pt x="2612389" y="59428"/>
                </a:cubicBezTo>
                <a:cubicBezTo>
                  <a:pt x="2287925" y="15183"/>
                  <a:pt x="1769272" y="32389"/>
                  <a:pt x="1447266" y="29931"/>
                </a:cubicBezTo>
                <a:cubicBezTo>
                  <a:pt x="1125260" y="27473"/>
                  <a:pt x="825376" y="32389"/>
                  <a:pt x="680350" y="44679"/>
                </a:cubicBezTo>
                <a:cubicBezTo>
                  <a:pt x="535324" y="56969"/>
                  <a:pt x="717221" y="-80682"/>
                  <a:pt x="606608" y="74176"/>
                </a:cubicBezTo>
                <a:close/>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257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6631675" y="6359012"/>
            <a:ext cx="2514600" cy="461665"/>
          </a:xfrm>
          <a:prstGeom prst="rect">
            <a:avLst/>
          </a:prstGeom>
          <a:noFill/>
        </p:spPr>
        <p:txBody>
          <a:bodyPr wrap="square" rtlCol="0">
            <a:spAutoFit/>
          </a:bodyPr>
          <a:lstStyle/>
          <a:p>
            <a:r>
              <a:rPr lang="en-US" sz="2400" dirty="0" smtClean="0"/>
              <a:t>(</a:t>
            </a:r>
            <a:r>
              <a:rPr lang="en-US" sz="2400" i="1" dirty="0" smtClean="0"/>
              <a:t>Hyatt et al., 2011</a:t>
            </a:r>
            <a:r>
              <a:rPr lang="en-US" sz="2400" dirty="0" smtClean="0"/>
              <a:t>)</a:t>
            </a:r>
            <a:endParaRPr lang="en-US" sz="2400" dirty="0"/>
          </a:p>
        </p:txBody>
      </p:sp>
    </p:spTree>
    <p:extLst>
      <p:ext uri="{BB962C8B-B14F-4D97-AF65-F5344CB8AC3E}">
        <p14:creationId xmlns:p14="http://schemas.microsoft.com/office/powerpoint/2010/main" val="18747534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1143000"/>
          </a:xfrm>
        </p:spPr>
        <p:txBody>
          <a:bodyPr>
            <a:noAutofit/>
          </a:bodyPr>
          <a:lstStyle/>
          <a:p>
            <a:pPr algn="l"/>
            <a:r>
              <a:rPr lang="en-US" sz="3200" b="1" dirty="0" smtClean="0">
                <a:solidFill>
                  <a:schemeClr val="tx2"/>
                </a:solidFill>
              </a:rPr>
              <a:t>Despite cooler climates, </a:t>
            </a:r>
            <a:r>
              <a:rPr lang="en-US" sz="3200" b="1" dirty="0">
                <a:solidFill>
                  <a:schemeClr val="tx2"/>
                </a:solidFill>
              </a:rPr>
              <a:t>outdoor workers </a:t>
            </a:r>
            <a:r>
              <a:rPr lang="en-US" sz="3200" b="1" dirty="0" smtClean="0">
                <a:solidFill>
                  <a:schemeClr val="tx2"/>
                </a:solidFill>
              </a:rPr>
              <a:t>still die of heat exposure in northern states</a:t>
            </a:r>
            <a:endParaRPr lang="en-US" sz="3200" b="1" dirty="0">
              <a:solidFill>
                <a:schemeClr val="tx2"/>
              </a:solidFill>
            </a:endParaRP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1399678"/>
            <a:ext cx="8893629" cy="5458322"/>
          </a:xfrm>
        </p:spPr>
      </p:pic>
      <p:sp>
        <p:nvSpPr>
          <p:cNvPr id="11" name="TextBox 10"/>
          <p:cNvSpPr txBox="1"/>
          <p:nvPr/>
        </p:nvSpPr>
        <p:spPr>
          <a:xfrm>
            <a:off x="0" y="6550223"/>
            <a:ext cx="3886199" cy="307777"/>
          </a:xfrm>
          <a:prstGeom prst="rect">
            <a:avLst/>
          </a:prstGeom>
          <a:noFill/>
        </p:spPr>
        <p:txBody>
          <a:bodyPr wrap="square" rtlCol="0">
            <a:spAutoFit/>
          </a:bodyPr>
          <a:lstStyle/>
          <a:p>
            <a:r>
              <a:rPr lang="en-US" sz="1400" dirty="0">
                <a:hlinkClick r:id="rId4"/>
              </a:rPr>
              <a:t>https://www.osha.gov/SLTC/heatillness/map.html</a:t>
            </a:r>
            <a:endParaRPr lang="en-US" sz="1400" dirty="0"/>
          </a:p>
        </p:txBody>
      </p:sp>
    </p:spTree>
    <p:extLst>
      <p:ext uri="{BB962C8B-B14F-4D97-AF65-F5344CB8AC3E}">
        <p14:creationId xmlns:p14="http://schemas.microsoft.com/office/powerpoint/2010/main" val="12284223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cano_final.png"/>
          <p:cNvPicPr>
            <a:picLocks noChangeAspect="1"/>
          </p:cNvPicPr>
          <p:nvPr/>
        </p:nvPicPr>
        <p:blipFill>
          <a:blip r:embed="rId3" cstate="print"/>
          <a:stretch>
            <a:fillRect/>
          </a:stretch>
        </p:blipFill>
        <p:spPr>
          <a:xfrm>
            <a:off x="609600" y="1580321"/>
            <a:ext cx="7772400" cy="4646417"/>
          </a:xfrm>
          <a:prstGeom prst="rect">
            <a:avLst/>
          </a:prstGeom>
        </p:spPr>
      </p:pic>
      <p:sp>
        <p:nvSpPr>
          <p:cNvPr id="3" name="Title 2"/>
          <p:cNvSpPr>
            <a:spLocks noGrp="1"/>
          </p:cNvSpPr>
          <p:nvPr>
            <p:ph type="title"/>
          </p:nvPr>
        </p:nvSpPr>
        <p:spPr/>
        <p:txBody>
          <a:bodyPr>
            <a:noAutofit/>
          </a:bodyPr>
          <a:lstStyle/>
          <a:p>
            <a:pPr algn="l"/>
            <a:r>
              <a:rPr lang="en-US" sz="4000" b="1" dirty="0">
                <a:solidFill>
                  <a:schemeClr val="tx2"/>
                </a:solidFill>
              </a:rPr>
              <a:t>Heat Stress can be like a volcano - explosive and deadly</a:t>
            </a:r>
          </a:p>
        </p:txBody>
      </p:sp>
      <p:sp>
        <p:nvSpPr>
          <p:cNvPr id="4" name="TextBox 3"/>
          <p:cNvSpPr txBox="1"/>
          <p:nvPr/>
        </p:nvSpPr>
        <p:spPr>
          <a:xfrm>
            <a:off x="575534" y="6325704"/>
            <a:ext cx="5234609" cy="400110"/>
          </a:xfrm>
          <a:prstGeom prst="rect">
            <a:avLst/>
          </a:prstGeom>
          <a:noFill/>
        </p:spPr>
        <p:txBody>
          <a:bodyPr wrap="square" rtlCol="0">
            <a:spAutoFit/>
          </a:bodyPr>
          <a:lstStyle/>
          <a:p>
            <a:r>
              <a:rPr lang="en-US" sz="2000" b="1" i="1" dirty="0" smtClean="0"/>
              <a:t>Slide content courtesy: </a:t>
            </a:r>
            <a:r>
              <a:rPr lang="en-US" sz="2000" b="1" i="1" dirty="0">
                <a:cs typeface="Arial" pitchFamily="34" charset="0"/>
              </a:rPr>
              <a:t>Bernard Mizula</a:t>
            </a:r>
            <a:endParaRPr lang="en-US" sz="2000" b="1" i="1" dirty="0"/>
          </a:p>
        </p:txBody>
      </p:sp>
    </p:spTree>
    <p:extLst>
      <p:ext uri="{BB962C8B-B14F-4D97-AF65-F5344CB8AC3E}">
        <p14:creationId xmlns:p14="http://schemas.microsoft.com/office/powerpoint/2010/main" val="41742793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5334000"/>
          </a:xfrm>
        </p:spPr>
        <p:txBody>
          <a:bodyPr>
            <a:noAutofit/>
          </a:bodyPr>
          <a:lstStyle/>
          <a:p>
            <a:pPr algn="l"/>
            <a:r>
              <a:rPr lang="en-US" sz="4800" b="1" dirty="0" smtClean="0">
                <a:solidFill>
                  <a:schemeClr val="tx2"/>
                </a:solidFill>
              </a:rPr>
              <a:t>“</a:t>
            </a:r>
            <a:r>
              <a:rPr lang="en-US" sz="4800" b="1" dirty="0">
                <a:solidFill>
                  <a:schemeClr val="tx2"/>
                </a:solidFill>
              </a:rPr>
              <a:t>The incidence of occupational </a:t>
            </a:r>
            <a:r>
              <a:rPr lang="en-US" sz="4800" b="1" dirty="0" smtClean="0">
                <a:solidFill>
                  <a:schemeClr val="tx2"/>
                </a:solidFill>
              </a:rPr>
              <a:t>heat-related disorders </a:t>
            </a:r>
            <a:r>
              <a:rPr lang="en-US" sz="4800" b="1" dirty="0">
                <a:solidFill>
                  <a:schemeClr val="tx2"/>
                </a:solidFill>
              </a:rPr>
              <a:t>in the US is not known although millions of </a:t>
            </a:r>
            <a:r>
              <a:rPr lang="en-US" sz="4800" b="1" dirty="0" smtClean="0">
                <a:solidFill>
                  <a:schemeClr val="tx2"/>
                </a:solidFill>
              </a:rPr>
              <a:t>workers have </a:t>
            </a:r>
            <a:r>
              <a:rPr lang="en-US" sz="4800" b="1" dirty="0">
                <a:solidFill>
                  <a:schemeClr val="tx2"/>
                </a:solidFill>
              </a:rPr>
              <a:t>some level of exposure to hot environments</a:t>
            </a:r>
            <a:r>
              <a:rPr lang="en-US" sz="4800" b="1" dirty="0" smtClean="0">
                <a:solidFill>
                  <a:schemeClr val="tx2"/>
                </a:solidFill>
              </a:rPr>
              <a:t>.”</a:t>
            </a:r>
            <a:r>
              <a:rPr lang="en-US" sz="4000" b="1" dirty="0">
                <a:solidFill>
                  <a:schemeClr val="tx2"/>
                </a:solidFill>
              </a:rPr>
              <a:t/>
            </a:r>
            <a:br>
              <a:rPr lang="en-US" sz="4000" b="1" dirty="0">
                <a:solidFill>
                  <a:schemeClr val="tx2"/>
                </a:solidFill>
              </a:rPr>
            </a:br>
            <a:r>
              <a:rPr lang="en-US" sz="4000" b="1" dirty="0" smtClean="0">
                <a:solidFill>
                  <a:schemeClr val="tx2"/>
                </a:solidFill>
              </a:rPr>
              <a:t/>
            </a:r>
            <a:br>
              <a:rPr lang="en-US" sz="4000" b="1" dirty="0" smtClean="0">
                <a:solidFill>
                  <a:schemeClr val="tx2"/>
                </a:solidFill>
              </a:rPr>
            </a:br>
            <a:r>
              <a:rPr lang="en-US" sz="2400" i="1" dirty="0"/>
              <a:t>Gubernot DM, Anderson GB, Hunting KL (2013) The epidemiology </a:t>
            </a:r>
            <a:r>
              <a:rPr lang="en-US" sz="2400" i="1" dirty="0" smtClean="0"/>
              <a:t>of </a:t>
            </a:r>
            <a:r>
              <a:rPr lang="en-US" sz="2400" i="1" dirty="0"/>
              <a:t>occupational heat exposure in the United States: a </a:t>
            </a:r>
            <a:r>
              <a:rPr lang="en-US" sz="2400" i="1" dirty="0" smtClean="0"/>
              <a:t>review </a:t>
            </a:r>
            <a:r>
              <a:rPr lang="en-US" sz="2400" i="1" dirty="0"/>
              <a:t>of the literature and assessment of research needs </a:t>
            </a:r>
            <a:r>
              <a:rPr lang="en-US" sz="2400" i="1" dirty="0" smtClean="0"/>
              <a:t>in </a:t>
            </a:r>
            <a:r>
              <a:rPr lang="en-US" sz="2400" i="1" dirty="0"/>
              <a:t>a changing climate. Int J Biometeorol.</a:t>
            </a:r>
          </a:p>
        </p:txBody>
      </p:sp>
    </p:spTree>
    <p:extLst>
      <p:ext uri="{BB962C8B-B14F-4D97-AF65-F5344CB8AC3E}">
        <p14:creationId xmlns:p14="http://schemas.microsoft.com/office/powerpoint/2010/main" val="20577546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447800"/>
          </a:xfrm>
        </p:spPr>
        <p:txBody>
          <a:bodyPr>
            <a:noAutofit/>
          </a:bodyPr>
          <a:lstStyle/>
          <a:p>
            <a:pPr algn="l"/>
            <a:r>
              <a:rPr lang="en-US" sz="4000" b="1" dirty="0" smtClean="0">
                <a:solidFill>
                  <a:schemeClr val="tx2"/>
                </a:solidFill>
              </a:rPr>
              <a:t>The US Military collects some of the best data on work-related HRIs</a:t>
            </a:r>
            <a:endParaRPr lang="en-US" sz="4000" b="1" dirty="0">
              <a:solidFill>
                <a:schemeClr val="tx2"/>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524000"/>
            <a:ext cx="7467600" cy="4960976"/>
          </a:xfrm>
          <a:prstGeom prst="rect">
            <a:avLst/>
          </a:prstGeom>
        </p:spPr>
      </p:pic>
      <p:sp>
        <p:nvSpPr>
          <p:cNvPr id="4" name="TextBox 3"/>
          <p:cNvSpPr txBox="1"/>
          <p:nvPr/>
        </p:nvSpPr>
        <p:spPr>
          <a:xfrm>
            <a:off x="533400" y="6536962"/>
            <a:ext cx="2926314" cy="369332"/>
          </a:xfrm>
          <a:prstGeom prst="rect">
            <a:avLst/>
          </a:prstGeom>
          <a:noFill/>
        </p:spPr>
        <p:txBody>
          <a:bodyPr wrap="none" rtlCol="0">
            <a:spAutoFit/>
          </a:bodyPr>
          <a:lstStyle/>
          <a:p>
            <a:r>
              <a:rPr lang="en-US" b="1" dirty="0" smtClean="0"/>
              <a:t>Photo by FEMA/Mike Moore</a:t>
            </a:r>
            <a:endParaRPr lang="en-US" b="1" dirty="0"/>
          </a:p>
        </p:txBody>
      </p:sp>
    </p:spTree>
    <p:extLst>
      <p:ext uri="{BB962C8B-B14F-4D97-AF65-F5344CB8AC3E}">
        <p14:creationId xmlns:p14="http://schemas.microsoft.com/office/powerpoint/2010/main" val="4145972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 y="6488668"/>
            <a:ext cx="4717317" cy="369332"/>
          </a:xfrm>
          <a:prstGeom prst="rect">
            <a:avLst/>
          </a:prstGeom>
          <a:noFill/>
        </p:spPr>
        <p:txBody>
          <a:bodyPr wrap="none" rtlCol="0">
            <a:spAutoFit/>
          </a:bodyPr>
          <a:lstStyle/>
          <a:p>
            <a:r>
              <a:rPr lang="en-US" i="1" dirty="0" smtClean="0"/>
              <a:t>(Armed </a:t>
            </a:r>
            <a:r>
              <a:rPr lang="en-US" i="1" dirty="0"/>
              <a:t>Forces Health Surveillance Center</a:t>
            </a:r>
            <a:r>
              <a:rPr lang="en-US" i="1" dirty="0" smtClean="0"/>
              <a:t>, 2011)</a:t>
            </a:r>
            <a:endParaRPr lang="en-US" i="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 y="-1"/>
            <a:ext cx="9117330" cy="6372256"/>
          </a:xfrm>
          <a:prstGeom prst="rect">
            <a:avLst/>
          </a:prstGeom>
        </p:spPr>
      </p:pic>
      <p:sp>
        <p:nvSpPr>
          <p:cNvPr id="11" name="TextBox 10"/>
          <p:cNvSpPr txBox="1"/>
          <p:nvPr/>
        </p:nvSpPr>
        <p:spPr>
          <a:xfrm>
            <a:off x="6214352" y="6471553"/>
            <a:ext cx="2929648" cy="369332"/>
          </a:xfrm>
          <a:prstGeom prst="rect">
            <a:avLst/>
          </a:prstGeom>
          <a:noFill/>
        </p:spPr>
        <p:txBody>
          <a:bodyPr wrap="none" rtlCol="0">
            <a:spAutoFit/>
          </a:bodyPr>
          <a:lstStyle/>
          <a:p>
            <a:r>
              <a:rPr lang="en-US" baseline="30000" dirty="0"/>
              <a:t>a </a:t>
            </a:r>
            <a:r>
              <a:rPr lang="en-US" dirty="0"/>
              <a:t>Rate per 1,000 person-years</a:t>
            </a:r>
          </a:p>
        </p:txBody>
      </p:sp>
      <p:grpSp>
        <p:nvGrpSpPr>
          <p:cNvPr id="5" name="Group 4"/>
          <p:cNvGrpSpPr/>
          <p:nvPr/>
        </p:nvGrpSpPr>
        <p:grpSpPr>
          <a:xfrm>
            <a:off x="838200" y="1447800"/>
            <a:ext cx="1905000" cy="915296"/>
            <a:chOff x="838200" y="1447800"/>
            <a:chExt cx="1905000" cy="915296"/>
          </a:xfrm>
        </p:grpSpPr>
        <p:sp>
          <p:nvSpPr>
            <p:cNvPr id="2" name="Rectangular Callout 1"/>
            <p:cNvSpPr/>
            <p:nvPr/>
          </p:nvSpPr>
          <p:spPr>
            <a:xfrm>
              <a:off x="838200" y="1447800"/>
              <a:ext cx="1905000" cy="914400"/>
            </a:xfrm>
            <a:prstGeom prst="wedgeRectCallout">
              <a:avLst>
                <a:gd name="adj1" fmla="val 98885"/>
                <a:gd name="adj2" fmla="val 118971"/>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229488" y="1532099"/>
              <a:ext cx="1122423" cy="830997"/>
            </a:xfrm>
            <a:prstGeom prst="rect">
              <a:avLst/>
            </a:prstGeom>
            <a:noFill/>
          </p:spPr>
          <p:txBody>
            <a:bodyPr wrap="none" rtlCol="0">
              <a:spAutoFit/>
            </a:bodyPr>
            <a:lstStyle/>
            <a:p>
              <a:r>
                <a:rPr lang="en-US" sz="4800" b="1" dirty="0" smtClean="0"/>
                <a:t>311</a:t>
              </a:r>
              <a:endParaRPr lang="en-US" sz="4800" b="1" dirty="0"/>
            </a:p>
          </p:txBody>
        </p:sp>
      </p:grpSp>
      <p:grpSp>
        <p:nvGrpSpPr>
          <p:cNvPr id="9" name="Group 8"/>
          <p:cNvGrpSpPr/>
          <p:nvPr/>
        </p:nvGrpSpPr>
        <p:grpSpPr>
          <a:xfrm>
            <a:off x="1700145" y="3260636"/>
            <a:ext cx="1767641" cy="914400"/>
            <a:chOff x="1790699" y="3309769"/>
            <a:chExt cx="1767641" cy="914400"/>
          </a:xfrm>
        </p:grpSpPr>
        <p:sp>
          <p:nvSpPr>
            <p:cNvPr id="6" name="Rectangular Callout 5"/>
            <p:cNvSpPr/>
            <p:nvPr/>
          </p:nvSpPr>
          <p:spPr>
            <a:xfrm>
              <a:off x="1790699" y="3309769"/>
              <a:ext cx="1767641" cy="914400"/>
            </a:xfrm>
            <a:prstGeom prst="wedgeRectCallout">
              <a:avLst>
                <a:gd name="adj1" fmla="val 211648"/>
                <a:gd name="adj2" fmla="val -66912"/>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877666" y="3393172"/>
              <a:ext cx="1593706" cy="830997"/>
            </a:xfrm>
            <a:prstGeom prst="rect">
              <a:avLst/>
            </a:prstGeom>
            <a:noFill/>
          </p:spPr>
          <p:txBody>
            <a:bodyPr wrap="none" rtlCol="0">
              <a:spAutoFit/>
            </a:bodyPr>
            <a:lstStyle/>
            <a:p>
              <a:r>
                <a:rPr lang="en-US" sz="4800" b="1" dirty="0" smtClean="0"/>
                <a:t>2,576</a:t>
              </a:r>
              <a:endParaRPr lang="en-US" sz="4800" b="1" dirty="0"/>
            </a:p>
          </p:txBody>
        </p:sp>
      </p:grpSp>
      <p:sp>
        <p:nvSpPr>
          <p:cNvPr id="17" name="Left Brace 16"/>
          <p:cNvSpPr/>
          <p:nvPr/>
        </p:nvSpPr>
        <p:spPr>
          <a:xfrm>
            <a:off x="26670" y="3743661"/>
            <a:ext cx="354330" cy="1186031"/>
          </a:xfrm>
          <a:prstGeom prst="leftBrace">
            <a:avLst/>
          </a:prstGeom>
          <a:ln w="508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Rectangle 17"/>
          <p:cNvSpPr/>
          <p:nvPr/>
        </p:nvSpPr>
        <p:spPr>
          <a:xfrm>
            <a:off x="3725732" y="3717836"/>
            <a:ext cx="5257800" cy="1211856"/>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793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819400"/>
          </a:xfrm>
        </p:spPr>
        <p:txBody>
          <a:bodyPr>
            <a:normAutofit/>
          </a:bodyPr>
          <a:lstStyle/>
          <a:p>
            <a:pPr algn="l"/>
            <a:r>
              <a:rPr lang="en-US" b="1" dirty="0">
                <a:solidFill>
                  <a:schemeClr val="tx2"/>
                </a:solidFill>
              </a:rPr>
              <a:t>More accurate </a:t>
            </a:r>
            <a:r>
              <a:rPr lang="en-US" b="1" dirty="0" smtClean="0">
                <a:solidFill>
                  <a:schemeClr val="tx2"/>
                </a:solidFill>
              </a:rPr>
              <a:t>estimates of construction HRIs are </a:t>
            </a:r>
            <a:r>
              <a:rPr lang="en-US" b="1" dirty="0">
                <a:solidFill>
                  <a:schemeClr val="tx2"/>
                </a:solidFill>
              </a:rPr>
              <a:t>available for some </a:t>
            </a:r>
            <a:r>
              <a:rPr lang="en-US" b="1" dirty="0" smtClean="0">
                <a:solidFill>
                  <a:schemeClr val="tx2"/>
                </a:solidFill>
              </a:rPr>
              <a:t>states</a:t>
            </a:r>
            <a:r>
              <a:rPr lang="en-US" dirty="0"/>
              <a:t/>
            </a:r>
            <a:br>
              <a:rPr lang="en-US" dirty="0"/>
            </a:br>
            <a:endParaRPr lang="en-US" dirty="0"/>
          </a:p>
        </p:txBody>
      </p:sp>
      <p:pic>
        <p:nvPicPr>
          <p:cNvPr id="6146" name="Picture 2" descr="C:\Users\gwest\AppData\Local\Microsoft\Windows\Temporary Internet Files\Content.IE5\SETNW4WT\MC90018963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2209800"/>
            <a:ext cx="5923621"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5811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1">
                    <a:lumMod val="75000"/>
                  </a:schemeClr>
                </a:solidFill>
              </a:rPr>
              <a:t>Acknowledgements</a:t>
            </a:r>
          </a:p>
        </p:txBody>
      </p:sp>
      <p:sp>
        <p:nvSpPr>
          <p:cNvPr id="3" name="Content Placeholder 2"/>
          <p:cNvSpPr>
            <a:spLocks noGrp="1"/>
          </p:cNvSpPr>
          <p:nvPr>
            <p:ph idx="1"/>
          </p:nvPr>
        </p:nvSpPr>
        <p:spPr/>
        <p:txBody>
          <a:bodyPr>
            <a:normAutofit/>
          </a:bodyPr>
          <a:lstStyle/>
          <a:p>
            <a:r>
              <a:rPr lang="en-US" sz="3600" b="1" dirty="0" smtClean="0"/>
              <a:t>Dr. Bruce Lippy, CPWR</a:t>
            </a:r>
          </a:p>
          <a:p>
            <a:r>
              <a:rPr lang="en-US" sz="3600" b="1" dirty="0" smtClean="0"/>
              <a:t>Dr. Laura Welch, CPWR</a:t>
            </a:r>
          </a:p>
          <a:p>
            <a:r>
              <a:rPr lang="en-US" sz="3600" b="1" dirty="0" smtClean="0"/>
              <a:t>Dr. Rosemary Sokas, Georgetown University</a:t>
            </a:r>
          </a:p>
          <a:p>
            <a:r>
              <a:rPr lang="en-US" sz="3600" b="1" dirty="0" smtClean="0"/>
              <a:t>Bernard Mizula, Mizula LLC</a:t>
            </a:r>
            <a:endParaRPr lang="en-US" sz="3600" b="1" dirty="0"/>
          </a:p>
        </p:txBody>
      </p:sp>
    </p:spTree>
    <p:extLst>
      <p:ext uri="{BB962C8B-B14F-4D97-AF65-F5344CB8AC3E}">
        <p14:creationId xmlns:p14="http://schemas.microsoft.com/office/powerpoint/2010/main" val="37440306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76200"/>
            <a:ext cx="8229600" cy="1524000"/>
          </a:xfrm>
        </p:spPr>
        <p:txBody>
          <a:bodyPr>
            <a:normAutofit/>
          </a:bodyPr>
          <a:lstStyle/>
          <a:p>
            <a:pPr algn="l"/>
            <a:r>
              <a:rPr lang="en-US" sz="3600" b="1" dirty="0">
                <a:solidFill>
                  <a:schemeClr val="tx2"/>
                </a:solidFill>
              </a:rPr>
              <a:t>Several industries stood out for </a:t>
            </a:r>
            <a:r>
              <a:rPr lang="en-US" sz="3600" b="1" dirty="0" smtClean="0">
                <a:solidFill>
                  <a:schemeClr val="tx2"/>
                </a:solidFill>
              </a:rPr>
              <a:t>rates of HRI (WA </a:t>
            </a:r>
            <a:r>
              <a:rPr lang="en-US" sz="3600" b="1" dirty="0">
                <a:solidFill>
                  <a:schemeClr val="tx2"/>
                </a:solidFill>
              </a:rPr>
              <a:t>state comp data, 1995-2005)</a:t>
            </a:r>
            <a:endParaRPr lang="en-US" sz="36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900848153"/>
              </p:ext>
            </p:extLst>
          </p:nvPr>
        </p:nvGraphicFramePr>
        <p:xfrm>
          <a:off x="228600" y="1676400"/>
          <a:ext cx="86106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228600" y="6384355"/>
            <a:ext cx="7708970" cy="461665"/>
          </a:xfrm>
          <a:prstGeom prst="rect">
            <a:avLst/>
          </a:prstGeom>
          <a:noFill/>
        </p:spPr>
        <p:txBody>
          <a:bodyPr wrap="none" rtlCol="0">
            <a:spAutoFit/>
          </a:bodyPr>
          <a:lstStyle/>
          <a:p>
            <a:r>
              <a:rPr lang="en-US" sz="2400" dirty="0" smtClean="0"/>
              <a:t>Incidence rates  per 100,000 FTE from </a:t>
            </a:r>
            <a:r>
              <a:rPr lang="en-US" sz="2400" i="1" dirty="0" smtClean="0"/>
              <a:t>Bonauto et al. (2007)</a:t>
            </a:r>
            <a:endParaRPr lang="en-US" sz="2400" i="1" dirty="0"/>
          </a:p>
        </p:txBody>
      </p:sp>
    </p:spTree>
    <p:extLst>
      <p:ext uri="{BB962C8B-B14F-4D97-AF65-F5344CB8AC3E}">
        <p14:creationId xmlns:p14="http://schemas.microsoft.com/office/powerpoint/2010/main" val="20475980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b="1" dirty="0" smtClean="0">
                <a:solidFill>
                  <a:schemeClr val="tx2"/>
                </a:solidFill>
              </a:rPr>
              <a:t>So there </a:t>
            </a:r>
            <a:r>
              <a:rPr lang="en-US" sz="4000" b="1" dirty="0">
                <a:solidFill>
                  <a:schemeClr val="tx2"/>
                </a:solidFill>
              </a:rPr>
              <a:t>are lots of non-fatal HRIs, but </a:t>
            </a:r>
            <a:r>
              <a:rPr lang="en-US" sz="4000" b="1" u="sng" dirty="0">
                <a:solidFill>
                  <a:schemeClr val="tx2"/>
                </a:solidFill>
              </a:rPr>
              <a:t>what’s the big concern?</a:t>
            </a:r>
          </a:p>
        </p:txBody>
      </p:sp>
      <p:sp>
        <p:nvSpPr>
          <p:cNvPr id="3" name="Content Placeholder 2"/>
          <p:cNvSpPr>
            <a:spLocks noGrp="1"/>
          </p:cNvSpPr>
          <p:nvPr>
            <p:ph idx="1"/>
          </p:nvPr>
        </p:nvSpPr>
        <p:spPr/>
        <p:txBody>
          <a:bodyPr>
            <a:normAutofit/>
          </a:bodyPr>
          <a:lstStyle/>
          <a:p>
            <a:r>
              <a:rPr lang="en-US" sz="3600" b="1" dirty="0" smtClean="0"/>
              <a:t>Potential for heat stroke</a:t>
            </a:r>
          </a:p>
          <a:p>
            <a:r>
              <a:rPr lang="en-US" sz="3600" b="1" dirty="0" smtClean="0"/>
              <a:t>Related health effects</a:t>
            </a:r>
          </a:p>
          <a:p>
            <a:r>
              <a:rPr lang="en-US" sz="3600" b="1" dirty="0" smtClean="0"/>
              <a:t>Decreased productivity</a:t>
            </a:r>
          </a:p>
          <a:p>
            <a:r>
              <a:rPr lang="en-US" sz="3600" b="1" dirty="0" smtClean="0"/>
              <a:t>Increased risk of injury</a:t>
            </a:r>
          </a:p>
          <a:p>
            <a:r>
              <a:rPr lang="en-US" sz="3600" b="1" dirty="0" smtClean="0"/>
              <a:t>Synergism</a:t>
            </a:r>
          </a:p>
        </p:txBody>
      </p:sp>
    </p:spTree>
    <p:extLst>
      <p:ext uri="{BB962C8B-B14F-4D97-AF65-F5344CB8AC3E}">
        <p14:creationId xmlns:p14="http://schemas.microsoft.com/office/powerpoint/2010/main" val="37787988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Autofit/>
          </a:bodyPr>
          <a:lstStyle/>
          <a:p>
            <a:pPr algn="l"/>
            <a:r>
              <a:rPr lang="en-US" b="1" dirty="0" smtClean="0">
                <a:solidFill>
                  <a:schemeClr val="tx2"/>
                </a:solidFill>
              </a:rPr>
              <a:t>Workers exposed to heat may be at increased risk for:</a:t>
            </a:r>
            <a:endParaRPr lang="en-US" b="1" dirty="0">
              <a:solidFill>
                <a:schemeClr val="tx2"/>
              </a:solidFill>
            </a:endParaRPr>
          </a:p>
        </p:txBody>
      </p:sp>
      <p:sp>
        <p:nvSpPr>
          <p:cNvPr id="3" name="Content Placeholder 2"/>
          <p:cNvSpPr>
            <a:spLocks noGrp="1"/>
          </p:cNvSpPr>
          <p:nvPr>
            <p:ph idx="1"/>
          </p:nvPr>
        </p:nvSpPr>
        <p:spPr>
          <a:xfrm>
            <a:off x="457200" y="2133600"/>
            <a:ext cx="8229600" cy="4648200"/>
          </a:xfrm>
        </p:spPr>
        <p:txBody>
          <a:bodyPr>
            <a:normAutofit/>
          </a:bodyPr>
          <a:lstStyle/>
          <a:p>
            <a:r>
              <a:rPr lang="en-US" sz="4000" b="1" dirty="0" smtClean="0"/>
              <a:t>Death from ischemic heart disease         </a:t>
            </a:r>
            <a:r>
              <a:rPr lang="en-US" sz="2000" i="1" dirty="0" smtClean="0"/>
              <a:t>(Wild et al., 1995)</a:t>
            </a:r>
          </a:p>
          <a:p>
            <a:r>
              <a:rPr lang="en-US" sz="4000" b="1" dirty="0"/>
              <a:t>Compromised blood pressure control </a:t>
            </a:r>
            <a:r>
              <a:rPr lang="en-US" sz="4000" b="1" dirty="0" smtClean="0"/>
              <a:t> </a:t>
            </a:r>
            <a:r>
              <a:rPr lang="en-US" sz="2000" i="1" dirty="0" smtClean="0"/>
              <a:t>(</a:t>
            </a:r>
            <a:r>
              <a:rPr lang="en-US" sz="2000" i="1" dirty="0"/>
              <a:t>Ganio et al. </a:t>
            </a:r>
            <a:r>
              <a:rPr lang="en-US" sz="2000" i="1" dirty="0" smtClean="0"/>
              <a:t>2012; </a:t>
            </a:r>
            <a:r>
              <a:rPr lang="en-US" sz="2000" i="1" dirty="0"/>
              <a:t>Crandall et al. 2010</a:t>
            </a:r>
            <a:r>
              <a:rPr lang="en-US" sz="2000" i="1" dirty="0" smtClean="0"/>
              <a:t>)</a:t>
            </a:r>
          </a:p>
          <a:p>
            <a:r>
              <a:rPr lang="en-US" sz="4000" b="1" dirty="0" smtClean="0"/>
              <a:t>Kidney disease, particularly stones  </a:t>
            </a:r>
            <a:r>
              <a:rPr lang="en-US" sz="2000" i="1" dirty="0" smtClean="0"/>
              <a:t>(Tawatsupa et al., 2012; Atan et al., 2005; Borghi et al., 1993)</a:t>
            </a:r>
          </a:p>
          <a:p>
            <a:pPr marL="0" indent="0">
              <a:buNone/>
            </a:pPr>
            <a:endParaRPr lang="en-US" dirty="0"/>
          </a:p>
        </p:txBody>
      </p:sp>
    </p:spTree>
    <p:extLst>
      <p:ext uri="{BB962C8B-B14F-4D97-AF65-F5344CB8AC3E}">
        <p14:creationId xmlns:p14="http://schemas.microsoft.com/office/powerpoint/2010/main" val="35576498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378347"/>
            <a:ext cx="8001000" cy="5314097"/>
          </a:xfrm>
        </p:spPr>
      </p:pic>
      <p:sp>
        <p:nvSpPr>
          <p:cNvPr id="2" name="Title 1"/>
          <p:cNvSpPr>
            <a:spLocks noGrp="1"/>
          </p:cNvSpPr>
          <p:nvPr>
            <p:ph type="title"/>
          </p:nvPr>
        </p:nvSpPr>
        <p:spPr>
          <a:xfrm>
            <a:off x="457200" y="274638"/>
            <a:ext cx="8229600" cy="868362"/>
          </a:xfrm>
        </p:spPr>
        <p:txBody>
          <a:bodyPr>
            <a:noAutofit/>
          </a:bodyPr>
          <a:lstStyle/>
          <a:p>
            <a:pPr algn="l"/>
            <a:r>
              <a:rPr lang="en-US" sz="3600" b="1" dirty="0" smtClean="0">
                <a:solidFill>
                  <a:schemeClr val="tx2"/>
                </a:solidFill>
              </a:rPr>
              <a:t>Staying hydrated can help avoid having to pass one of these through your system</a:t>
            </a:r>
            <a:endParaRPr lang="en-US" sz="3600" b="1" dirty="0">
              <a:solidFill>
                <a:schemeClr val="tx2"/>
              </a:solidFill>
            </a:endParaRPr>
          </a:p>
        </p:txBody>
      </p:sp>
      <p:sp>
        <p:nvSpPr>
          <p:cNvPr id="5" name="TextBox 4"/>
          <p:cNvSpPr txBox="1"/>
          <p:nvPr/>
        </p:nvSpPr>
        <p:spPr>
          <a:xfrm>
            <a:off x="673767" y="6304184"/>
            <a:ext cx="4450385" cy="369332"/>
          </a:xfrm>
          <a:prstGeom prst="rect">
            <a:avLst/>
          </a:prstGeom>
          <a:noFill/>
        </p:spPr>
        <p:txBody>
          <a:bodyPr wrap="none" rtlCol="0">
            <a:spAutoFit/>
          </a:bodyPr>
          <a:lstStyle/>
          <a:p>
            <a:r>
              <a:rPr lang="en-US" b="1" dirty="0" smtClean="0">
                <a:solidFill>
                  <a:schemeClr val="bg1"/>
                </a:solidFill>
              </a:rPr>
              <a:t>Image by Wilfredor via Wikimedia Commons</a:t>
            </a:r>
            <a:endParaRPr lang="en-US" b="1" dirty="0">
              <a:solidFill>
                <a:schemeClr val="bg1"/>
              </a:solidFill>
            </a:endParaRPr>
          </a:p>
        </p:txBody>
      </p:sp>
    </p:spTree>
    <p:extLst>
      <p:ext uri="{BB962C8B-B14F-4D97-AF65-F5344CB8AC3E}">
        <p14:creationId xmlns:p14="http://schemas.microsoft.com/office/powerpoint/2010/main" val="8102561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828800"/>
          </a:xfrm>
        </p:spPr>
        <p:txBody>
          <a:bodyPr>
            <a:noAutofit/>
          </a:bodyPr>
          <a:lstStyle/>
          <a:p>
            <a:pPr algn="l"/>
            <a:r>
              <a:rPr lang="en-US" sz="3200" b="1" dirty="0">
                <a:solidFill>
                  <a:schemeClr val="tx2"/>
                </a:solidFill>
              </a:rPr>
              <a:t>NASA </a:t>
            </a:r>
            <a:r>
              <a:rPr lang="en-US" sz="3200" b="1" dirty="0" smtClean="0">
                <a:solidFill>
                  <a:schemeClr val="tx2"/>
                </a:solidFill>
              </a:rPr>
              <a:t>study, </a:t>
            </a:r>
            <a:r>
              <a:rPr lang="en-US" sz="3200" b="1" i="1" u="sng" dirty="0" smtClean="0">
                <a:solidFill>
                  <a:schemeClr val="tx2"/>
                </a:solidFill>
              </a:rPr>
              <a:t>A </a:t>
            </a:r>
            <a:r>
              <a:rPr lang="en-US" sz="3200" b="1" i="1" u="sng" dirty="0">
                <a:solidFill>
                  <a:schemeClr val="tx2"/>
                </a:solidFill>
              </a:rPr>
              <a:t>Compendium of Human Responses to the Aerospace </a:t>
            </a:r>
            <a:r>
              <a:rPr lang="en-US" sz="3200" b="1" i="1" u="sng" dirty="0" smtClean="0">
                <a:solidFill>
                  <a:schemeClr val="tx2"/>
                </a:solidFill>
              </a:rPr>
              <a:t>Environment</a:t>
            </a:r>
            <a:r>
              <a:rPr lang="en-US" sz="3200" b="1" dirty="0">
                <a:solidFill>
                  <a:schemeClr val="tx2"/>
                </a:solidFill>
              </a:rPr>
              <a:t> </a:t>
            </a:r>
            <a:r>
              <a:rPr lang="en-US" sz="3200" b="1" dirty="0" smtClean="0">
                <a:solidFill>
                  <a:schemeClr val="tx2"/>
                </a:solidFill>
              </a:rPr>
              <a:t>found that as temperatures rise, </a:t>
            </a:r>
            <a:r>
              <a:rPr lang="en-US" sz="3200" b="1" dirty="0">
                <a:solidFill>
                  <a:schemeClr val="tx2"/>
                </a:solidFill>
              </a:rPr>
              <a:t>work quality </a:t>
            </a:r>
            <a:r>
              <a:rPr lang="en-US" sz="3200" b="1" dirty="0" smtClean="0">
                <a:solidFill>
                  <a:schemeClr val="tx2"/>
                </a:solidFill>
              </a:rPr>
              <a:t>suffers</a:t>
            </a:r>
            <a:endParaRPr lang="en-US" sz="3200" b="1" dirty="0">
              <a:solidFill>
                <a:schemeClr val="tx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032844464"/>
              </p:ext>
            </p:extLst>
          </p:nvPr>
        </p:nvGraphicFramePr>
        <p:xfrm>
          <a:off x="178190" y="2133600"/>
          <a:ext cx="8610599" cy="3803582"/>
        </p:xfrm>
        <a:graphic>
          <a:graphicData uri="http://schemas.openxmlformats.org/drawingml/2006/table">
            <a:tbl>
              <a:tblPr>
                <a:tableStyleId>{284E427A-3D55-4303-BF80-6455036E1DE7}</a:tableStyleId>
              </a:tblPr>
              <a:tblGrid>
                <a:gridCol w="2983870"/>
                <a:gridCol w="754940"/>
                <a:gridCol w="809268"/>
                <a:gridCol w="809268"/>
                <a:gridCol w="809268"/>
                <a:gridCol w="809268"/>
                <a:gridCol w="971120"/>
                <a:gridCol w="663597"/>
              </a:tblGrid>
              <a:tr h="920335">
                <a:tc gridSpan="8">
                  <a:txBody>
                    <a:bodyPr/>
                    <a:lstStyle/>
                    <a:p>
                      <a:pPr marL="0" marR="0" algn="ctr">
                        <a:lnSpc>
                          <a:spcPct val="115000"/>
                        </a:lnSpc>
                        <a:spcBef>
                          <a:spcPts val="0"/>
                        </a:spcBef>
                        <a:spcAft>
                          <a:spcPts val="0"/>
                        </a:spcAft>
                      </a:pPr>
                      <a:r>
                        <a:rPr lang="en-US" sz="3200" b="1" dirty="0" smtClean="0">
                          <a:latin typeface="Arial" pitchFamily="34" charset="0"/>
                          <a:cs typeface="Arial" pitchFamily="34" charset="0"/>
                        </a:rPr>
                        <a:t>NASA CR-1205-1 </a:t>
                      </a:r>
                      <a:endParaRPr lang="en-US" sz="3200" b="1" dirty="0">
                        <a:latin typeface="Arial" pitchFamily="34" charset="0"/>
                        <a:ea typeface="Calibri"/>
                        <a:cs typeface="Arial" pitchFamily="34" charset="0"/>
                      </a:endParaRPr>
                    </a:p>
                  </a:txBody>
                  <a:tcPr marL="68580" marR="68580" marT="0" marB="0" anchor="ctr" anchorCtr="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20335">
                <a:tc>
                  <a:txBody>
                    <a:bodyPr/>
                    <a:lstStyle/>
                    <a:p>
                      <a:pPr marL="0" marR="0">
                        <a:lnSpc>
                          <a:spcPct val="115000"/>
                        </a:lnSpc>
                        <a:spcBef>
                          <a:spcPts val="0"/>
                        </a:spcBef>
                        <a:spcAft>
                          <a:spcPts val="0"/>
                        </a:spcAft>
                      </a:pPr>
                      <a:r>
                        <a:rPr lang="en-US" sz="2800" b="1" dirty="0">
                          <a:latin typeface="Arial" pitchFamily="34" charset="0"/>
                          <a:cs typeface="Arial" pitchFamily="34" charset="0"/>
                        </a:rPr>
                        <a:t>Temperature </a:t>
                      </a:r>
                      <a:r>
                        <a:rPr lang="en-US" sz="2800" b="1" dirty="0" smtClean="0">
                          <a:latin typeface="Arial" pitchFamily="34" charset="0"/>
                          <a:cs typeface="Arial" pitchFamily="34" charset="0"/>
                        </a:rPr>
                        <a:t>(</a:t>
                      </a:r>
                      <a:r>
                        <a:rPr lang="en-US" sz="2800" b="1" baseline="30000" dirty="0" smtClean="0">
                          <a:latin typeface="Arial" pitchFamily="34" charset="0"/>
                          <a:cs typeface="Arial" pitchFamily="34" charset="0"/>
                        </a:rPr>
                        <a:t>o</a:t>
                      </a:r>
                      <a:r>
                        <a:rPr lang="en-US" sz="2800" b="1" dirty="0" smtClean="0">
                          <a:latin typeface="Arial" pitchFamily="34" charset="0"/>
                          <a:cs typeface="Arial" pitchFamily="34" charset="0"/>
                        </a:rPr>
                        <a:t>F)</a:t>
                      </a:r>
                      <a:endParaRPr lang="en-US" sz="2800" b="1"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2800" b="1" dirty="0">
                          <a:latin typeface="Arial" pitchFamily="34" charset="0"/>
                          <a:cs typeface="Arial" pitchFamily="34" charset="0"/>
                        </a:rPr>
                        <a:t>75</a:t>
                      </a: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r>
                        <a:rPr lang="en-US" sz="2800" b="1" dirty="0">
                          <a:latin typeface="Arial" pitchFamily="34" charset="0"/>
                          <a:cs typeface="Arial" pitchFamily="34" charset="0"/>
                        </a:rPr>
                        <a:t>80</a:t>
                      </a: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r>
                        <a:rPr lang="en-US" sz="2800" b="1" dirty="0">
                          <a:latin typeface="Arial" pitchFamily="34" charset="0"/>
                          <a:cs typeface="Arial" pitchFamily="34" charset="0"/>
                        </a:rPr>
                        <a:t>85</a:t>
                      </a: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r>
                        <a:rPr lang="en-US" sz="2800" b="1" dirty="0">
                          <a:latin typeface="Arial" pitchFamily="34" charset="0"/>
                          <a:cs typeface="Arial" pitchFamily="34" charset="0"/>
                        </a:rPr>
                        <a:t>90</a:t>
                      </a: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r>
                        <a:rPr lang="en-US" sz="2800" b="1" dirty="0">
                          <a:latin typeface="Arial" pitchFamily="34" charset="0"/>
                          <a:cs typeface="Arial" pitchFamily="34" charset="0"/>
                        </a:rPr>
                        <a:t>95</a:t>
                      </a: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r>
                        <a:rPr lang="en-US" sz="2800" b="1" dirty="0">
                          <a:latin typeface="Arial" pitchFamily="34" charset="0"/>
                          <a:cs typeface="Arial" pitchFamily="34" charset="0"/>
                        </a:rPr>
                        <a:t>100</a:t>
                      </a: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r>
                        <a:rPr lang="en-US" sz="2400" b="1" dirty="0">
                          <a:latin typeface="Arial" pitchFamily="34" charset="0"/>
                          <a:cs typeface="Arial" pitchFamily="34" charset="0"/>
                        </a:rPr>
                        <a:t>105</a:t>
                      </a:r>
                      <a:endParaRPr lang="en-US" sz="2400" b="1" dirty="0">
                        <a:latin typeface="Arial" pitchFamily="34" charset="0"/>
                        <a:ea typeface="Calibri"/>
                        <a:cs typeface="Arial" pitchFamily="34" charset="0"/>
                      </a:endParaRPr>
                    </a:p>
                  </a:txBody>
                  <a:tcPr marL="68580" marR="68580" marT="0" marB="0" anchor="ctr" anchorCtr="1"/>
                </a:tc>
              </a:tr>
              <a:tr h="972794">
                <a:tc>
                  <a:txBody>
                    <a:bodyPr/>
                    <a:lstStyle/>
                    <a:p>
                      <a:pPr marL="0" marR="0">
                        <a:lnSpc>
                          <a:spcPct val="115000"/>
                        </a:lnSpc>
                        <a:spcBef>
                          <a:spcPts val="0"/>
                        </a:spcBef>
                        <a:spcAft>
                          <a:spcPts val="0"/>
                        </a:spcAft>
                      </a:pPr>
                      <a:r>
                        <a:rPr lang="en-US" sz="2800" b="1" dirty="0">
                          <a:latin typeface="Arial" pitchFamily="34" charset="0"/>
                          <a:cs typeface="Arial" pitchFamily="34" charset="0"/>
                        </a:rPr>
                        <a:t>% Loss </a:t>
                      </a:r>
                      <a:r>
                        <a:rPr lang="en-US" sz="2800" b="1" dirty="0" smtClean="0">
                          <a:latin typeface="Arial" pitchFamily="34" charset="0"/>
                          <a:cs typeface="Arial" pitchFamily="34" charset="0"/>
                        </a:rPr>
                        <a:t>in work          output </a:t>
                      </a:r>
                      <a:endParaRPr lang="en-US" sz="2800" b="1"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2800" b="1" dirty="0">
                          <a:latin typeface="Arial" pitchFamily="34" charset="0"/>
                          <a:cs typeface="Arial" pitchFamily="34" charset="0"/>
                        </a:rPr>
                        <a:t>3</a:t>
                      </a: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r>
                        <a:rPr lang="en-US" sz="2800" b="1" dirty="0">
                          <a:latin typeface="Arial" pitchFamily="34" charset="0"/>
                          <a:cs typeface="Arial" pitchFamily="34" charset="0"/>
                        </a:rPr>
                        <a:t>8</a:t>
                      </a: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r>
                        <a:rPr lang="en-US" sz="2800" b="1" dirty="0">
                          <a:latin typeface="Arial" pitchFamily="34" charset="0"/>
                          <a:cs typeface="Arial" pitchFamily="34" charset="0"/>
                        </a:rPr>
                        <a:t>18</a:t>
                      </a: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r>
                        <a:rPr lang="en-US" sz="2800" b="1" dirty="0">
                          <a:latin typeface="Arial" pitchFamily="34" charset="0"/>
                          <a:cs typeface="Arial" pitchFamily="34" charset="0"/>
                        </a:rPr>
                        <a:t>29</a:t>
                      </a: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r>
                        <a:rPr lang="en-US" sz="2800" b="1" dirty="0">
                          <a:latin typeface="Arial" pitchFamily="34" charset="0"/>
                          <a:cs typeface="Arial" pitchFamily="34" charset="0"/>
                        </a:rPr>
                        <a:t>45</a:t>
                      </a: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r>
                        <a:rPr lang="en-US" sz="2800" b="1" dirty="0">
                          <a:latin typeface="Arial" pitchFamily="34" charset="0"/>
                          <a:cs typeface="Arial" pitchFamily="34" charset="0"/>
                        </a:rPr>
                        <a:t>62</a:t>
                      </a: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r>
                        <a:rPr lang="en-US" sz="2800" b="1" dirty="0">
                          <a:latin typeface="Arial" pitchFamily="34" charset="0"/>
                          <a:cs typeface="Arial" pitchFamily="34" charset="0"/>
                        </a:rPr>
                        <a:t>79</a:t>
                      </a:r>
                      <a:endParaRPr lang="en-US" sz="2800" b="1" dirty="0">
                        <a:latin typeface="Arial" pitchFamily="34" charset="0"/>
                        <a:ea typeface="Calibri"/>
                        <a:cs typeface="Arial" pitchFamily="34" charset="0"/>
                      </a:endParaRPr>
                    </a:p>
                  </a:txBody>
                  <a:tcPr marL="68580" marR="68580" marT="0" marB="0" anchor="ctr" anchorCtr="1"/>
                </a:tc>
              </a:tr>
              <a:tr h="920335">
                <a:tc>
                  <a:txBody>
                    <a:bodyPr/>
                    <a:lstStyle/>
                    <a:p>
                      <a:pPr marL="0" marR="0">
                        <a:lnSpc>
                          <a:spcPct val="115000"/>
                        </a:lnSpc>
                        <a:spcBef>
                          <a:spcPts val="0"/>
                        </a:spcBef>
                        <a:spcAft>
                          <a:spcPts val="0"/>
                        </a:spcAft>
                      </a:pPr>
                      <a:r>
                        <a:rPr lang="en-US" sz="2800" b="1" dirty="0">
                          <a:latin typeface="Arial" pitchFamily="34" charset="0"/>
                          <a:cs typeface="Arial" pitchFamily="34" charset="0"/>
                        </a:rPr>
                        <a:t>% Loss in accuracy </a:t>
                      </a:r>
                      <a:endParaRPr lang="en-US" sz="2800" b="1"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r>
                        <a:rPr lang="en-US" sz="2800" b="1" dirty="0">
                          <a:latin typeface="Arial" pitchFamily="34" charset="0"/>
                          <a:cs typeface="Arial" pitchFamily="34" charset="0"/>
                        </a:rPr>
                        <a:t>5</a:t>
                      </a: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r>
                        <a:rPr lang="en-US" sz="2800" b="1" dirty="0">
                          <a:latin typeface="Arial" pitchFamily="34" charset="0"/>
                          <a:cs typeface="Arial" pitchFamily="34" charset="0"/>
                        </a:rPr>
                        <a:t>40</a:t>
                      </a: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r>
                        <a:rPr lang="en-US" sz="2800" b="1" dirty="0">
                          <a:latin typeface="Arial" pitchFamily="34" charset="0"/>
                          <a:cs typeface="Arial" pitchFamily="34" charset="0"/>
                        </a:rPr>
                        <a:t>300</a:t>
                      </a: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r>
                        <a:rPr lang="en-US" sz="2800" b="1" dirty="0">
                          <a:latin typeface="Arial" pitchFamily="34" charset="0"/>
                          <a:cs typeface="Arial" pitchFamily="34" charset="0"/>
                        </a:rPr>
                        <a:t>700</a:t>
                      </a: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endParaRPr lang="en-US" sz="2800" b="1" dirty="0">
                        <a:latin typeface="Arial" pitchFamily="34" charset="0"/>
                        <a:ea typeface="Calibri"/>
                        <a:cs typeface="Arial" pitchFamily="34" charset="0"/>
                      </a:endParaRPr>
                    </a:p>
                  </a:txBody>
                  <a:tcPr marL="68580" marR="68580" marT="0" marB="0" anchor="ctr" anchorCtr="1"/>
                </a:tc>
                <a:tc>
                  <a:txBody>
                    <a:bodyPr/>
                    <a:lstStyle/>
                    <a:p>
                      <a:pPr marL="0" marR="0" algn="ctr">
                        <a:lnSpc>
                          <a:spcPct val="115000"/>
                        </a:lnSpc>
                        <a:spcBef>
                          <a:spcPts val="0"/>
                        </a:spcBef>
                        <a:spcAft>
                          <a:spcPts val="0"/>
                        </a:spcAft>
                      </a:pPr>
                      <a:endParaRPr lang="en-US" sz="2800" b="1" dirty="0">
                        <a:latin typeface="Arial" pitchFamily="34" charset="0"/>
                        <a:ea typeface="Calibri"/>
                        <a:cs typeface="Arial" pitchFamily="34" charset="0"/>
                      </a:endParaRPr>
                    </a:p>
                  </a:txBody>
                  <a:tcPr marL="68580" marR="68580" marT="0" marB="0" anchor="ctr" anchorCtr="1"/>
                </a:tc>
              </a:tr>
            </a:tbl>
          </a:graphicData>
        </a:graphic>
      </p:graphicFrame>
      <p:sp>
        <p:nvSpPr>
          <p:cNvPr id="3" name="TextBox 2"/>
          <p:cNvSpPr txBox="1"/>
          <p:nvPr/>
        </p:nvSpPr>
        <p:spPr>
          <a:xfrm>
            <a:off x="178190" y="6290603"/>
            <a:ext cx="6375010" cy="677108"/>
          </a:xfrm>
          <a:prstGeom prst="rect">
            <a:avLst/>
          </a:prstGeom>
          <a:noFill/>
        </p:spPr>
        <p:txBody>
          <a:bodyPr wrap="square" rtlCol="0">
            <a:spAutoFit/>
          </a:bodyPr>
          <a:lstStyle/>
          <a:p>
            <a:r>
              <a:rPr lang="en-US" sz="2000" b="1" i="1" dirty="0"/>
              <a:t>Slide </a:t>
            </a:r>
            <a:r>
              <a:rPr lang="en-US" sz="2000" b="1" i="1" dirty="0" smtClean="0"/>
              <a:t>content courtesy </a:t>
            </a:r>
            <a:r>
              <a:rPr lang="en-US" sz="2000" b="1" i="1" dirty="0"/>
              <a:t>of: </a:t>
            </a:r>
            <a:r>
              <a:rPr lang="en-US" sz="2000" b="1" i="1" dirty="0">
                <a:cs typeface="Arial" pitchFamily="34" charset="0"/>
              </a:rPr>
              <a:t>Bernard Mizula</a:t>
            </a:r>
            <a:endParaRPr lang="en-US" sz="2000" b="1" i="1" dirty="0"/>
          </a:p>
          <a:p>
            <a:endParaRPr lang="en-US" dirty="0"/>
          </a:p>
        </p:txBody>
      </p:sp>
    </p:spTree>
    <p:extLst>
      <p:ext uri="{BB962C8B-B14F-4D97-AF65-F5344CB8AC3E}">
        <p14:creationId xmlns:p14="http://schemas.microsoft.com/office/powerpoint/2010/main" val="29315773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b="1" dirty="0" smtClean="0">
                <a:solidFill>
                  <a:schemeClr val="tx2"/>
                </a:solidFill>
              </a:rPr>
              <a:t>Heat </a:t>
            </a:r>
            <a:r>
              <a:rPr lang="en-US" sz="4000" b="1" dirty="0">
                <a:solidFill>
                  <a:schemeClr val="tx2"/>
                </a:solidFill>
              </a:rPr>
              <a:t>exposure increases risk of accidents and </a:t>
            </a:r>
            <a:r>
              <a:rPr lang="en-US" sz="4000" b="1" dirty="0" smtClean="0">
                <a:solidFill>
                  <a:schemeClr val="tx2"/>
                </a:solidFill>
              </a:rPr>
              <a:t>injuries</a:t>
            </a:r>
            <a:endParaRPr lang="en-US" sz="4000" b="1" dirty="0">
              <a:solidFill>
                <a:schemeClr val="tx2"/>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59573" y="1600200"/>
            <a:ext cx="3403599" cy="5105400"/>
          </a:xfrm>
        </p:spPr>
      </p:pic>
      <p:sp>
        <p:nvSpPr>
          <p:cNvPr id="5" name="TextBox 4"/>
          <p:cNvSpPr txBox="1"/>
          <p:nvPr/>
        </p:nvSpPr>
        <p:spPr>
          <a:xfrm>
            <a:off x="6248400" y="1613338"/>
            <a:ext cx="2721194" cy="523220"/>
          </a:xfrm>
          <a:prstGeom prst="rect">
            <a:avLst/>
          </a:prstGeom>
          <a:noFill/>
        </p:spPr>
        <p:txBody>
          <a:bodyPr wrap="none" rtlCol="0">
            <a:spAutoFit/>
          </a:bodyPr>
          <a:lstStyle/>
          <a:p>
            <a:r>
              <a:rPr lang="en-US" sz="1400" b="1" dirty="0" smtClean="0">
                <a:solidFill>
                  <a:schemeClr val="bg1"/>
                </a:solidFill>
              </a:rPr>
              <a:t>Image by </a:t>
            </a:r>
            <a:r>
              <a:rPr lang="en-US" sz="1400" b="1" dirty="0">
                <a:solidFill>
                  <a:schemeClr val="bg1"/>
                </a:solidFill>
              </a:rPr>
              <a:t>OSHA Training </a:t>
            </a:r>
            <a:r>
              <a:rPr lang="en-US" sz="1400" b="1" dirty="0" smtClean="0">
                <a:solidFill>
                  <a:schemeClr val="bg1"/>
                </a:solidFill>
              </a:rPr>
              <a:t>Institute</a:t>
            </a:r>
            <a:r>
              <a:rPr lang="en-US" sz="1400" b="1" dirty="0">
                <a:solidFill>
                  <a:schemeClr val="bg1"/>
                </a:solidFill>
              </a:rPr>
              <a:t>, </a:t>
            </a:r>
            <a:endParaRPr lang="en-US" sz="1400" b="1" dirty="0" smtClean="0">
              <a:solidFill>
                <a:schemeClr val="bg1"/>
              </a:solidFill>
            </a:endParaRPr>
          </a:p>
          <a:p>
            <a:r>
              <a:rPr lang="en-US" sz="1400" b="1" dirty="0" smtClean="0">
                <a:solidFill>
                  <a:schemeClr val="bg1"/>
                </a:solidFill>
              </a:rPr>
              <a:t>Southwest Education </a:t>
            </a:r>
            <a:r>
              <a:rPr lang="en-US" sz="1400" b="1" dirty="0">
                <a:solidFill>
                  <a:schemeClr val="bg1"/>
                </a:solidFill>
              </a:rPr>
              <a:t>Center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600200"/>
            <a:ext cx="5257800" cy="3890772"/>
          </a:xfrm>
          <a:prstGeom prst="rect">
            <a:avLst/>
          </a:prstGeom>
        </p:spPr>
      </p:pic>
      <p:sp>
        <p:nvSpPr>
          <p:cNvPr id="8" name="TextBox 7"/>
          <p:cNvSpPr txBox="1"/>
          <p:nvPr/>
        </p:nvSpPr>
        <p:spPr>
          <a:xfrm>
            <a:off x="0" y="5750004"/>
            <a:ext cx="5560881" cy="1107996"/>
          </a:xfrm>
          <a:prstGeom prst="rect">
            <a:avLst/>
          </a:prstGeom>
          <a:noFill/>
        </p:spPr>
        <p:txBody>
          <a:bodyPr wrap="none" rtlCol="0">
            <a:spAutoFit/>
          </a:bodyPr>
          <a:lstStyle/>
          <a:p>
            <a:r>
              <a:rPr lang="en-US" sz="2400" b="1" dirty="0"/>
              <a:t>As a side note, can you spot the bad work </a:t>
            </a:r>
            <a:endParaRPr lang="en-US" sz="2400" b="1" dirty="0" smtClean="0"/>
          </a:p>
          <a:p>
            <a:r>
              <a:rPr lang="en-US" sz="2400" b="1" dirty="0" smtClean="0"/>
              <a:t>practices </a:t>
            </a:r>
            <a:r>
              <a:rPr lang="en-US" sz="2400" b="1" dirty="0"/>
              <a:t>shown </a:t>
            </a:r>
            <a:r>
              <a:rPr lang="en-US" sz="2400" b="1" dirty="0" smtClean="0"/>
              <a:t>here?</a:t>
            </a:r>
            <a:endParaRPr lang="en-US" sz="2400" b="1" dirty="0"/>
          </a:p>
          <a:p>
            <a:endParaRPr lang="en-US" dirty="0"/>
          </a:p>
        </p:txBody>
      </p:sp>
      <p:sp>
        <p:nvSpPr>
          <p:cNvPr id="9" name="TextBox 8"/>
          <p:cNvSpPr txBox="1"/>
          <p:nvPr/>
        </p:nvSpPr>
        <p:spPr>
          <a:xfrm>
            <a:off x="152400" y="1600200"/>
            <a:ext cx="4821576" cy="307777"/>
          </a:xfrm>
          <a:prstGeom prst="rect">
            <a:avLst/>
          </a:prstGeom>
          <a:noFill/>
        </p:spPr>
        <p:txBody>
          <a:bodyPr wrap="none" rtlCol="0">
            <a:spAutoFit/>
          </a:bodyPr>
          <a:lstStyle/>
          <a:p>
            <a:r>
              <a:rPr lang="en-US" sz="1400" b="1" dirty="0" smtClean="0">
                <a:solidFill>
                  <a:schemeClr val="bg1"/>
                </a:solidFill>
              </a:rPr>
              <a:t>Image by </a:t>
            </a:r>
            <a:r>
              <a:rPr lang="en-US" sz="1400" b="1" dirty="0">
                <a:solidFill>
                  <a:schemeClr val="bg1"/>
                </a:solidFill>
              </a:rPr>
              <a:t>OSHA Training Institute, </a:t>
            </a:r>
            <a:r>
              <a:rPr lang="en-US" sz="1400" b="1" dirty="0" smtClean="0">
                <a:solidFill>
                  <a:schemeClr val="bg1"/>
                </a:solidFill>
              </a:rPr>
              <a:t>Southwest Education </a:t>
            </a:r>
            <a:r>
              <a:rPr lang="en-US" sz="1400" b="1" dirty="0">
                <a:solidFill>
                  <a:schemeClr val="bg1"/>
                </a:solidFill>
              </a:rPr>
              <a:t>Center</a:t>
            </a:r>
          </a:p>
        </p:txBody>
      </p:sp>
    </p:spTree>
    <p:extLst>
      <p:ext uri="{BB962C8B-B14F-4D97-AF65-F5344CB8AC3E}">
        <p14:creationId xmlns:p14="http://schemas.microsoft.com/office/powerpoint/2010/main" val="12803650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b="1" dirty="0" smtClean="0">
                <a:solidFill>
                  <a:schemeClr val="tx2"/>
                </a:solidFill>
              </a:rPr>
              <a:t>Synergism</a:t>
            </a:r>
            <a:r>
              <a:rPr lang="en-US" sz="4000" b="1" dirty="0">
                <a:solidFill>
                  <a:schemeClr val="tx2"/>
                </a:solidFill>
              </a:rPr>
              <a:t> </a:t>
            </a:r>
            <a:r>
              <a:rPr lang="en-US" sz="4000" b="1" dirty="0" smtClean="0">
                <a:solidFill>
                  <a:schemeClr val="tx2"/>
                </a:solidFill>
              </a:rPr>
              <a:t>– heat may magnify chemical exposures and vice versa</a:t>
            </a:r>
            <a:endParaRPr lang="en-US" sz="4000" b="1" dirty="0">
              <a:solidFill>
                <a:schemeClr val="tx2"/>
              </a:solidFill>
            </a:endParaRPr>
          </a:p>
        </p:txBody>
      </p:sp>
      <p:pic>
        <p:nvPicPr>
          <p:cNvPr id="7170" name="Picture 2" descr="C:\Users\gwest\AppData\Local\Microsoft\Windows\Temporary Internet Files\Content.IE5\E479IK3S\MP90043877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1" y="1957876"/>
            <a:ext cx="2971800" cy="445769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gwest\AppData\Local\Microsoft\Windows\Temporary Internet Files\Content.IE5\SETNW4WT\MP90032113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1064" y="1957876"/>
            <a:ext cx="3179826" cy="4457699"/>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gwest\AppData\Local\Microsoft\Windows\Temporary Internet Files\Content.IE5\E479IK3S\MC900441946[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869" y="3424725"/>
            <a:ext cx="2463869"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9240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533400"/>
            <a:ext cx="8382000" cy="5262979"/>
          </a:xfrm>
          <a:prstGeom prst="rect">
            <a:avLst/>
          </a:prstGeom>
          <a:noFill/>
        </p:spPr>
        <p:txBody>
          <a:bodyPr wrap="square" rtlCol="0">
            <a:spAutoFit/>
          </a:bodyPr>
          <a:lstStyle/>
          <a:p>
            <a:pPr>
              <a:spcBef>
                <a:spcPct val="0"/>
              </a:spcBef>
            </a:pPr>
            <a:r>
              <a:rPr lang="en-US" sz="4800" b="1" dirty="0">
                <a:solidFill>
                  <a:schemeClr val="tx2"/>
                </a:solidFill>
                <a:latin typeface="+mj-lt"/>
                <a:ea typeface="+mj-ea"/>
                <a:cs typeface="+mj-cs"/>
              </a:rPr>
              <a:t>“Awareness of the medical conditions, medications or</a:t>
            </a:r>
          </a:p>
          <a:p>
            <a:pPr>
              <a:spcBef>
                <a:spcPct val="0"/>
              </a:spcBef>
            </a:pPr>
            <a:r>
              <a:rPr lang="en-US" sz="4800" b="1" dirty="0">
                <a:solidFill>
                  <a:schemeClr val="tx2"/>
                </a:solidFill>
                <a:latin typeface="+mj-lt"/>
                <a:ea typeface="+mj-ea"/>
                <a:cs typeface="+mj-cs"/>
              </a:rPr>
              <a:t>personal risk factors that place an individual at risk for HRI</a:t>
            </a:r>
          </a:p>
          <a:p>
            <a:pPr>
              <a:spcBef>
                <a:spcPct val="0"/>
              </a:spcBef>
            </a:pPr>
            <a:r>
              <a:rPr lang="en-US" sz="4800" b="1" dirty="0">
                <a:solidFill>
                  <a:schemeClr val="tx2"/>
                </a:solidFill>
                <a:latin typeface="+mj-lt"/>
                <a:ea typeface="+mj-ea"/>
                <a:cs typeface="+mj-cs"/>
              </a:rPr>
              <a:t>should be a required component of a training program.” </a:t>
            </a:r>
            <a:r>
              <a:rPr lang="en-US" sz="3200" b="1" i="1" dirty="0">
                <a:solidFill>
                  <a:schemeClr val="tx2"/>
                </a:solidFill>
                <a:latin typeface="+mj-lt"/>
                <a:ea typeface="+mj-ea"/>
                <a:cs typeface="+mj-cs"/>
              </a:rPr>
              <a:t>(Bonauto et al., 2007)</a:t>
            </a:r>
          </a:p>
        </p:txBody>
      </p:sp>
    </p:spTree>
    <p:extLst>
      <p:ext uri="{BB962C8B-B14F-4D97-AF65-F5344CB8AC3E}">
        <p14:creationId xmlns:p14="http://schemas.microsoft.com/office/powerpoint/2010/main" val="41180283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lgn="l"/>
            <a:r>
              <a:rPr lang="en-US" sz="4800" b="1" dirty="0">
                <a:solidFill>
                  <a:schemeClr val="tx2"/>
                </a:solidFill>
              </a:rPr>
              <a:t>Personal risk factors for </a:t>
            </a:r>
            <a:r>
              <a:rPr lang="en-US" sz="4800" b="1" dirty="0" smtClean="0">
                <a:solidFill>
                  <a:schemeClr val="tx2"/>
                </a:solidFill>
              </a:rPr>
              <a:t>HRI</a:t>
            </a:r>
            <a:endParaRPr lang="en-US" sz="4800" b="1" dirty="0">
              <a:solidFill>
                <a:schemeClr val="tx2"/>
              </a:solidFill>
            </a:endParaRPr>
          </a:p>
        </p:txBody>
      </p:sp>
      <p:sp>
        <p:nvSpPr>
          <p:cNvPr id="3" name="Content Placeholder 2"/>
          <p:cNvSpPr>
            <a:spLocks noGrp="1"/>
          </p:cNvSpPr>
          <p:nvPr>
            <p:ph idx="1"/>
          </p:nvPr>
        </p:nvSpPr>
        <p:spPr>
          <a:xfrm>
            <a:off x="457200" y="1219200"/>
            <a:ext cx="8229600" cy="4906963"/>
          </a:xfrm>
        </p:spPr>
        <p:txBody>
          <a:bodyPr>
            <a:noAutofit/>
          </a:bodyPr>
          <a:lstStyle/>
          <a:p>
            <a:r>
              <a:rPr lang="en-US" sz="4800" dirty="0" smtClean="0"/>
              <a:t>Low physical fitness </a:t>
            </a:r>
            <a:r>
              <a:rPr lang="en-US" sz="2400" i="1" dirty="0" smtClean="0"/>
              <a:t>(Epstein, 1990)</a:t>
            </a:r>
          </a:p>
          <a:p>
            <a:r>
              <a:rPr lang="en-US" sz="4800" dirty="0" smtClean="0"/>
              <a:t>Obesity </a:t>
            </a:r>
            <a:r>
              <a:rPr lang="en-US" sz="2400" i="1" dirty="0" smtClean="0"/>
              <a:t>(Maeda et al., 2006)</a:t>
            </a:r>
          </a:p>
          <a:p>
            <a:r>
              <a:rPr lang="en-US" sz="4800" dirty="0" smtClean="0"/>
              <a:t>Clothing, PPE</a:t>
            </a:r>
          </a:p>
          <a:p>
            <a:r>
              <a:rPr lang="en-US" sz="4800" dirty="0" smtClean="0"/>
              <a:t>Age &gt; 65</a:t>
            </a:r>
            <a:endParaRPr lang="en-US" sz="2400" i="1" dirty="0"/>
          </a:p>
          <a:p>
            <a:r>
              <a:rPr lang="en-US" sz="4800" i="1" u="sng" dirty="0" smtClean="0"/>
              <a:t>Acclimatization</a:t>
            </a:r>
            <a:endParaRPr lang="en-US" sz="4800" i="1" u="sng"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399" y="2438400"/>
            <a:ext cx="3276601" cy="2197250"/>
          </a:xfrm>
          <a:prstGeom prst="rect">
            <a:avLst/>
          </a:prstGeom>
        </p:spPr>
      </p:pic>
      <p:sp>
        <p:nvSpPr>
          <p:cNvPr id="5" name="TextBox 4"/>
          <p:cNvSpPr txBox="1"/>
          <p:nvPr/>
        </p:nvSpPr>
        <p:spPr>
          <a:xfrm>
            <a:off x="4422381" y="6481741"/>
            <a:ext cx="4707764" cy="369332"/>
          </a:xfrm>
          <a:prstGeom prst="rect">
            <a:avLst/>
          </a:prstGeom>
          <a:noFill/>
        </p:spPr>
        <p:txBody>
          <a:bodyPr wrap="none" rtlCol="0">
            <a:spAutoFit/>
          </a:bodyPr>
          <a:lstStyle/>
          <a:p>
            <a:r>
              <a:rPr lang="en-US" i="1" dirty="0"/>
              <a:t>Image By Fj.toloza992 </a:t>
            </a:r>
            <a:r>
              <a:rPr lang="en-US" i="1" dirty="0" smtClean="0"/>
              <a:t>, via Wikimedia Commons</a:t>
            </a:r>
            <a:endParaRPr lang="en-US" i="1" dirty="0"/>
          </a:p>
        </p:txBody>
      </p:sp>
    </p:spTree>
    <p:extLst>
      <p:ext uri="{BB962C8B-B14F-4D97-AF65-F5344CB8AC3E}">
        <p14:creationId xmlns:p14="http://schemas.microsoft.com/office/powerpoint/2010/main" val="35897574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p:spPr>
        <p:txBody>
          <a:bodyPr>
            <a:noAutofit/>
          </a:bodyPr>
          <a:lstStyle/>
          <a:p>
            <a:pPr algn="l"/>
            <a:r>
              <a:rPr lang="en-US" sz="4800" b="1" dirty="0" smtClean="0">
                <a:solidFill>
                  <a:schemeClr val="tx2"/>
                </a:solidFill>
              </a:rPr>
              <a:t>HRIs happen early on the job among new workers</a:t>
            </a:r>
            <a:endParaRPr lang="en-US" sz="4800" b="1" u="sng" dirty="0">
              <a:solidFill>
                <a:schemeClr val="tx2"/>
              </a:solidFill>
            </a:endParaRPr>
          </a:p>
        </p:txBody>
      </p:sp>
      <p:sp>
        <p:nvSpPr>
          <p:cNvPr id="3" name="Content Placeholder 2"/>
          <p:cNvSpPr>
            <a:spLocks noGrp="1"/>
          </p:cNvSpPr>
          <p:nvPr>
            <p:ph idx="1"/>
          </p:nvPr>
        </p:nvSpPr>
        <p:spPr>
          <a:xfrm>
            <a:off x="457200" y="1905000"/>
            <a:ext cx="8229600" cy="4221163"/>
          </a:xfrm>
        </p:spPr>
        <p:txBody>
          <a:bodyPr>
            <a:noAutofit/>
          </a:bodyPr>
          <a:lstStyle/>
          <a:p>
            <a:r>
              <a:rPr lang="en-US" sz="4800" dirty="0" smtClean="0"/>
              <a:t>Cal/OSHA investigated HRI cases from 2005</a:t>
            </a:r>
            <a:endParaRPr lang="en-US" sz="4400" dirty="0" smtClean="0"/>
          </a:p>
          <a:p>
            <a:pPr lvl="1"/>
            <a:r>
              <a:rPr lang="en-US" sz="4000" dirty="0" smtClean="0"/>
              <a:t>   </a:t>
            </a:r>
            <a:r>
              <a:rPr lang="en-US" sz="4800" b="1" u="sng" dirty="0" smtClean="0"/>
              <a:t>46% on day 1</a:t>
            </a:r>
          </a:p>
          <a:p>
            <a:pPr lvl="1"/>
            <a:r>
              <a:rPr lang="en-US" sz="4800" dirty="0" smtClean="0"/>
              <a:t>  </a:t>
            </a:r>
            <a:r>
              <a:rPr lang="en-US" sz="4800" b="1" u="sng" dirty="0" smtClean="0"/>
              <a:t>80% on days 1-4</a:t>
            </a:r>
          </a:p>
        </p:txBody>
      </p:sp>
      <p:sp>
        <p:nvSpPr>
          <p:cNvPr id="6" name="TextBox 5"/>
          <p:cNvSpPr txBox="1"/>
          <p:nvPr/>
        </p:nvSpPr>
        <p:spPr>
          <a:xfrm>
            <a:off x="13855" y="6400800"/>
            <a:ext cx="6944465" cy="369332"/>
          </a:xfrm>
          <a:prstGeom prst="rect">
            <a:avLst/>
          </a:prstGeom>
          <a:noFill/>
        </p:spPr>
        <p:txBody>
          <a:bodyPr wrap="none" rtlCol="0">
            <a:spAutoFit/>
          </a:bodyPr>
          <a:lstStyle/>
          <a:p>
            <a:r>
              <a:rPr lang="en-US" dirty="0">
                <a:hlinkClick r:id="rId3"/>
              </a:rPr>
              <a:t>https://www.osha.gov/SLTC/heatillness/heat_index/pdfs/all_in_one.pdf</a:t>
            </a:r>
            <a:endParaRPr lang="en-US" dirty="0"/>
          </a:p>
        </p:txBody>
      </p:sp>
    </p:spTree>
    <p:extLst>
      <p:ext uri="{BB962C8B-B14F-4D97-AF65-F5344CB8AC3E}">
        <p14:creationId xmlns:p14="http://schemas.microsoft.com/office/powerpoint/2010/main" val="29162241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b="1" dirty="0" smtClean="0">
                <a:solidFill>
                  <a:schemeClr val="accent1">
                    <a:lumMod val="75000"/>
                  </a:schemeClr>
                </a:solidFill>
              </a:rPr>
              <a:t>By the end of this presentation you will be able to:</a:t>
            </a:r>
            <a:endParaRPr lang="en-US" sz="4000" b="1" dirty="0">
              <a:solidFill>
                <a:schemeClr val="accent1">
                  <a:lumMod val="75000"/>
                </a:schemeClr>
              </a:solidFill>
            </a:endParaRP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Provide a few facts and figures illustrating the burden of occupational heat stress</a:t>
            </a:r>
          </a:p>
          <a:p>
            <a:pPr marL="514350" indent="-514350">
              <a:buFont typeface="+mj-lt"/>
              <a:buAutoNum type="arabicPeriod"/>
            </a:pPr>
            <a:r>
              <a:rPr lang="en-US" dirty="0" smtClean="0"/>
              <a:t>Explain five reasons why non-fatal heat-related illnesses are still a major concern</a:t>
            </a:r>
          </a:p>
          <a:p>
            <a:pPr marL="514350" indent="-514350">
              <a:buFont typeface="+mj-lt"/>
              <a:buAutoNum type="arabicPeriod"/>
            </a:pPr>
            <a:r>
              <a:rPr lang="en-US" dirty="0"/>
              <a:t>Describe several personal, medical, and work-related risk factors for heat-related illness in </a:t>
            </a:r>
            <a:r>
              <a:rPr lang="en-US" dirty="0" smtClean="0"/>
              <a:t>construction</a:t>
            </a:r>
          </a:p>
          <a:p>
            <a:pPr marL="514350" indent="-514350">
              <a:buFont typeface="+mj-lt"/>
              <a:buAutoNum type="arabicPeriod"/>
            </a:pPr>
            <a:r>
              <a:rPr lang="en-US" dirty="0" smtClean="0"/>
              <a:t>Use the hierarchy of controls to implement effective heat stress solutions</a:t>
            </a:r>
          </a:p>
          <a:p>
            <a:pPr marL="514350" indent="-514350">
              <a:buFont typeface="+mj-lt"/>
              <a:buAutoNum type="arabicPeriod"/>
            </a:pPr>
            <a:r>
              <a:rPr lang="en-US" dirty="0" smtClean="0"/>
              <a:t>Access additional resources for effective heat stress management</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31983933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pPr algn="l"/>
            <a:r>
              <a:rPr lang="en-US" b="1" dirty="0">
                <a:solidFill>
                  <a:schemeClr val="tx2"/>
                </a:solidFill>
              </a:rPr>
              <a:t>NIOSH suggests </a:t>
            </a:r>
            <a:r>
              <a:rPr lang="en-US" b="1" dirty="0" smtClean="0">
                <a:solidFill>
                  <a:schemeClr val="tx2"/>
                </a:solidFill>
              </a:rPr>
              <a:t>limiting heat </a:t>
            </a:r>
            <a:r>
              <a:rPr lang="en-US" b="1" dirty="0">
                <a:solidFill>
                  <a:schemeClr val="tx2"/>
                </a:solidFill>
              </a:rPr>
              <a:t>exposures during acclimatization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49797757"/>
              </p:ext>
            </p:extLst>
          </p:nvPr>
        </p:nvGraphicFramePr>
        <p:xfrm>
          <a:off x="228600" y="1981200"/>
          <a:ext cx="8686800" cy="3886198"/>
        </p:xfrm>
        <a:graphic>
          <a:graphicData uri="http://schemas.openxmlformats.org/drawingml/2006/table">
            <a:tbl>
              <a:tblPr firstRow="1" bandRow="1">
                <a:tableStyleId>{5C22544A-7EE6-4342-B048-85BDC9FD1C3A}</a:tableStyleId>
              </a:tblPr>
              <a:tblGrid>
                <a:gridCol w="2895600"/>
                <a:gridCol w="2895600"/>
                <a:gridCol w="2895600"/>
              </a:tblGrid>
              <a:tr h="1038553">
                <a:tc>
                  <a:txBody>
                    <a:bodyPr/>
                    <a:lstStyle/>
                    <a:p>
                      <a:r>
                        <a:rPr lang="en-US" sz="2800" b="1" dirty="0" smtClean="0">
                          <a:latin typeface="Arial" pitchFamily="34" charset="0"/>
                          <a:cs typeface="Arial" pitchFamily="34" charset="0"/>
                        </a:rPr>
                        <a:t>Day Number</a:t>
                      </a:r>
                      <a:endParaRPr lang="en-US" sz="2800" b="1" dirty="0">
                        <a:latin typeface="Arial" pitchFamily="34" charset="0"/>
                        <a:cs typeface="Arial" pitchFamily="34" charset="0"/>
                      </a:endParaRPr>
                    </a:p>
                  </a:txBody>
                  <a:tcPr anchor="ctr" anchorCtr="1"/>
                </a:tc>
                <a:tc>
                  <a:txBody>
                    <a:bodyPr/>
                    <a:lstStyle/>
                    <a:p>
                      <a:r>
                        <a:rPr lang="en-US" sz="2800" b="1" kern="1200" baseline="0" dirty="0" smtClean="0">
                          <a:solidFill>
                            <a:schemeClr val="lt1"/>
                          </a:solidFill>
                          <a:latin typeface="Arial" pitchFamily="34" charset="0"/>
                          <a:ea typeface="+mn-ea"/>
                          <a:cs typeface="Arial" pitchFamily="34" charset="0"/>
                        </a:rPr>
                        <a:t>Experienced Heat Worker</a:t>
                      </a:r>
                      <a:endParaRPr lang="en-US" sz="2800" b="1" dirty="0">
                        <a:latin typeface="Arial" pitchFamily="34" charset="0"/>
                        <a:cs typeface="Arial" pitchFamily="34" charset="0"/>
                      </a:endParaRPr>
                    </a:p>
                  </a:txBody>
                  <a:tcPr anchor="ctr" anchorCtr="1"/>
                </a:tc>
                <a:tc>
                  <a:txBody>
                    <a:bodyPr/>
                    <a:lstStyle/>
                    <a:p>
                      <a:r>
                        <a:rPr lang="en-US" sz="2800" b="1" kern="1200" baseline="0" dirty="0" smtClean="0">
                          <a:solidFill>
                            <a:schemeClr val="lt1"/>
                          </a:solidFill>
                          <a:latin typeface="Arial" pitchFamily="34" charset="0"/>
                          <a:ea typeface="+mn-ea"/>
                          <a:cs typeface="Arial" pitchFamily="34" charset="0"/>
                        </a:rPr>
                        <a:t>New Worker</a:t>
                      </a:r>
                      <a:endParaRPr lang="en-US" sz="2800" b="1" dirty="0">
                        <a:latin typeface="Arial" pitchFamily="34" charset="0"/>
                        <a:cs typeface="Arial" pitchFamily="34" charset="0"/>
                      </a:endParaRPr>
                    </a:p>
                  </a:txBody>
                  <a:tcPr anchor="ctr" anchorCtr="1"/>
                </a:tc>
              </a:tr>
              <a:tr h="569529">
                <a:tc>
                  <a:txBody>
                    <a:bodyPr/>
                    <a:lstStyle/>
                    <a:p>
                      <a:r>
                        <a:rPr lang="en-US" sz="2800" b="1" dirty="0" smtClean="0">
                          <a:latin typeface="Arial" pitchFamily="34" charset="0"/>
                          <a:cs typeface="Arial" pitchFamily="34" charset="0"/>
                        </a:rPr>
                        <a:t>1</a:t>
                      </a:r>
                      <a:endParaRPr lang="en-US" sz="2800" b="1" dirty="0">
                        <a:latin typeface="Arial" pitchFamily="34" charset="0"/>
                        <a:cs typeface="Arial" pitchFamily="34" charset="0"/>
                      </a:endParaRPr>
                    </a:p>
                  </a:txBody>
                  <a:tcPr anchor="ctr" anchorCtr="1"/>
                </a:tc>
                <a:tc>
                  <a:txBody>
                    <a:bodyPr/>
                    <a:lstStyle/>
                    <a:p>
                      <a:r>
                        <a:rPr lang="en-US" sz="2800" b="1" dirty="0" smtClean="0">
                          <a:latin typeface="Arial" pitchFamily="34" charset="0"/>
                          <a:cs typeface="Arial" pitchFamily="34" charset="0"/>
                        </a:rPr>
                        <a:t>50%</a:t>
                      </a:r>
                      <a:endParaRPr lang="en-US" sz="2800" b="1" dirty="0">
                        <a:latin typeface="Arial" pitchFamily="34" charset="0"/>
                        <a:cs typeface="Arial" pitchFamily="34" charset="0"/>
                      </a:endParaRPr>
                    </a:p>
                  </a:txBody>
                  <a:tcPr anchor="ctr" anchorCtr="1"/>
                </a:tc>
                <a:tc>
                  <a:txBody>
                    <a:bodyPr/>
                    <a:lstStyle/>
                    <a:p>
                      <a:r>
                        <a:rPr lang="en-US" sz="2800" b="1" dirty="0" smtClean="0">
                          <a:latin typeface="Arial" pitchFamily="34" charset="0"/>
                          <a:cs typeface="Arial" pitchFamily="34" charset="0"/>
                        </a:rPr>
                        <a:t>20%</a:t>
                      </a:r>
                      <a:endParaRPr lang="en-US" sz="2800" b="1" dirty="0">
                        <a:latin typeface="Arial" pitchFamily="34" charset="0"/>
                        <a:cs typeface="Arial" pitchFamily="34" charset="0"/>
                      </a:endParaRPr>
                    </a:p>
                  </a:txBody>
                  <a:tcPr anchor="ctr" anchorCtr="1"/>
                </a:tc>
              </a:tr>
              <a:tr h="569529">
                <a:tc>
                  <a:txBody>
                    <a:bodyPr/>
                    <a:lstStyle/>
                    <a:p>
                      <a:r>
                        <a:rPr lang="en-US" sz="2800" b="1" dirty="0" smtClean="0">
                          <a:latin typeface="Arial" pitchFamily="34" charset="0"/>
                          <a:cs typeface="Arial" pitchFamily="34" charset="0"/>
                        </a:rPr>
                        <a:t>2</a:t>
                      </a:r>
                      <a:endParaRPr lang="en-US" sz="2800" b="1" dirty="0">
                        <a:latin typeface="Arial" pitchFamily="34" charset="0"/>
                        <a:cs typeface="Arial" pitchFamily="34" charset="0"/>
                      </a:endParaRPr>
                    </a:p>
                  </a:txBody>
                  <a:tcPr anchor="ctr" anchorCtr="1"/>
                </a:tc>
                <a:tc>
                  <a:txBody>
                    <a:bodyPr/>
                    <a:lstStyle/>
                    <a:p>
                      <a:r>
                        <a:rPr lang="en-US" sz="2800" b="1" dirty="0" smtClean="0">
                          <a:latin typeface="Arial" pitchFamily="34" charset="0"/>
                          <a:cs typeface="Arial" pitchFamily="34" charset="0"/>
                        </a:rPr>
                        <a:t>60%</a:t>
                      </a:r>
                      <a:endParaRPr lang="en-US" sz="2800" b="1" dirty="0">
                        <a:latin typeface="Arial" pitchFamily="34" charset="0"/>
                        <a:cs typeface="Arial" pitchFamily="34" charset="0"/>
                      </a:endParaRPr>
                    </a:p>
                  </a:txBody>
                  <a:tcPr anchor="ctr" anchorCtr="1"/>
                </a:tc>
                <a:tc>
                  <a:txBody>
                    <a:bodyPr/>
                    <a:lstStyle/>
                    <a:p>
                      <a:r>
                        <a:rPr lang="en-US" sz="2800" b="1" dirty="0" smtClean="0">
                          <a:latin typeface="Arial" pitchFamily="34" charset="0"/>
                          <a:cs typeface="Arial" pitchFamily="34" charset="0"/>
                        </a:rPr>
                        <a:t>40%</a:t>
                      </a:r>
                      <a:endParaRPr lang="en-US" sz="2800" b="1" dirty="0">
                        <a:latin typeface="Arial" pitchFamily="34" charset="0"/>
                        <a:cs typeface="Arial" pitchFamily="34" charset="0"/>
                      </a:endParaRPr>
                    </a:p>
                  </a:txBody>
                  <a:tcPr anchor="ctr" anchorCtr="1"/>
                </a:tc>
              </a:tr>
              <a:tr h="569529">
                <a:tc>
                  <a:txBody>
                    <a:bodyPr/>
                    <a:lstStyle/>
                    <a:p>
                      <a:r>
                        <a:rPr lang="en-US" sz="2800" b="1" dirty="0" smtClean="0">
                          <a:latin typeface="Arial" pitchFamily="34" charset="0"/>
                          <a:cs typeface="Arial" pitchFamily="34" charset="0"/>
                        </a:rPr>
                        <a:t>3</a:t>
                      </a:r>
                      <a:endParaRPr lang="en-US" sz="2800" b="1" dirty="0">
                        <a:latin typeface="Arial" pitchFamily="34" charset="0"/>
                        <a:cs typeface="Arial" pitchFamily="34" charset="0"/>
                      </a:endParaRPr>
                    </a:p>
                  </a:txBody>
                  <a:tcPr anchor="ctr" anchorCtr="1"/>
                </a:tc>
                <a:tc>
                  <a:txBody>
                    <a:bodyPr/>
                    <a:lstStyle/>
                    <a:p>
                      <a:r>
                        <a:rPr lang="en-US" sz="2800" b="1" dirty="0" smtClean="0">
                          <a:latin typeface="Arial" pitchFamily="34" charset="0"/>
                          <a:cs typeface="Arial" pitchFamily="34" charset="0"/>
                        </a:rPr>
                        <a:t>80%</a:t>
                      </a:r>
                      <a:endParaRPr lang="en-US" sz="2800" b="1" dirty="0">
                        <a:latin typeface="Arial" pitchFamily="34" charset="0"/>
                        <a:cs typeface="Arial" pitchFamily="34" charset="0"/>
                      </a:endParaRPr>
                    </a:p>
                  </a:txBody>
                  <a:tcPr anchor="ctr" anchorCtr="1"/>
                </a:tc>
                <a:tc>
                  <a:txBody>
                    <a:bodyPr/>
                    <a:lstStyle/>
                    <a:p>
                      <a:r>
                        <a:rPr lang="en-US" sz="2800" b="1" dirty="0" smtClean="0">
                          <a:latin typeface="Arial" pitchFamily="34" charset="0"/>
                          <a:cs typeface="Arial" pitchFamily="34" charset="0"/>
                        </a:rPr>
                        <a:t>60%</a:t>
                      </a:r>
                      <a:endParaRPr lang="en-US" sz="2800" b="1" dirty="0">
                        <a:latin typeface="Arial" pitchFamily="34" charset="0"/>
                        <a:cs typeface="Arial" pitchFamily="34" charset="0"/>
                      </a:endParaRPr>
                    </a:p>
                  </a:txBody>
                  <a:tcPr anchor="ctr" anchorCtr="1"/>
                </a:tc>
              </a:tr>
              <a:tr h="569529">
                <a:tc>
                  <a:txBody>
                    <a:bodyPr/>
                    <a:lstStyle/>
                    <a:p>
                      <a:r>
                        <a:rPr lang="en-US" sz="2800" b="1" dirty="0" smtClean="0">
                          <a:latin typeface="Arial" pitchFamily="34" charset="0"/>
                          <a:cs typeface="Arial" pitchFamily="34" charset="0"/>
                        </a:rPr>
                        <a:t>4</a:t>
                      </a:r>
                      <a:endParaRPr lang="en-US" sz="2800" b="1" dirty="0">
                        <a:latin typeface="Arial" pitchFamily="34" charset="0"/>
                        <a:cs typeface="Arial" pitchFamily="34" charset="0"/>
                      </a:endParaRPr>
                    </a:p>
                  </a:txBody>
                  <a:tcPr anchor="ctr" anchorCtr="1"/>
                </a:tc>
                <a:tc>
                  <a:txBody>
                    <a:bodyPr/>
                    <a:lstStyle/>
                    <a:p>
                      <a:r>
                        <a:rPr lang="en-US" sz="2800" b="1" dirty="0" smtClean="0">
                          <a:latin typeface="Arial" pitchFamily="34" charset="0"/>
                          <a:cs typeface="Arial" pitchFamily="34" charset="0"/>
                        </a:rPr>
                        <a:t>100%</a:t>
                      </a:r>
                      <a:endParaRPr lang="en-US" sz="2800" b="1" dirty="0">
                        <a:latin typeface="Arial" pitchFamily="34" charset="0"/>
                        <a:cs typeface="Arial" pitchFamily="34" charset="0"/>
                      </a:endParaRPr>
                    </a:p>
                  </a:txBody>
                  <a:tcPr anchor="ctr" anchorCtr="1"/>
                </a:tc>
                <a:tc>
                  <a:txBody>
                    <a:bodyPr/>
                    <a:lstStyle/>
                    <a:p>
                      <a:r>
                        <a:rPr lang="en-US" sz="2800" b="1" dirty="0" smtClean="0">
                          <a:latin typeface="Arial" pitchFamily="34" charset="0"/>
                          <a:cs typeface="Arial" pitchFamily="34" charset="0"/>
                        </a:rPr>
                        <a:t>80%</a:t>
                      </a:r>
                      <a:endParaRPr lang="en-US" sz="2800" b="1" dirty="0">
                        <a:latin typeface="Arial" pitchFamily="34" charset="0"/>
                        <a:cs typeface="Arial" pitchFamily="34" charset="0"/>
                      </a:endParaRPr>
                    </a:p>
                  </a:txBody>
                  <a:tcPr anchor="ctr" anchorCtr="1"/>
                </a:tc>
              </a:tr>
              <a:tr h="569529">
                <a:tc>
                  <a:txBody>
                    <a:bodyPr/>
                    <a:lstStyle/>
                    <a:p>
                      <a:r>
                        <a:rPr lang="en-US" sz="2800" b="1" dirty="0" smtClean="0">
                          <a:latin typeface="Arial" pitchFamily="34" charset="0"/>
                          <a:cs typeface="Arial" pitchFamily="34" charset="0"/>
                        </a:rPr>
                        <a:t>5</a:t>
                      </a:r>
                      <a:endParaRPr lang="en-US" sz="2800" b="1" dirty="0">
                        <a:latin typeface="Arial" pitchFamily="34" charset="0"/>
                        <a:cs typeface="Arial" pitchFamily="34" charset="0"/>
                      </a:endParaRPr>
                    </a:p>
                  </a:txBody>
                  <a:tcPr anchor="ctr" anchorCtr="1"/>
                </a:tc>
                <a:tc>
                  <a:txBody>
                    <a:bodyPr/>
                    <a:lstStyle/>
                    <a:p>
                      <a:r>
                        <a:rPr lang="en-US" sz="2800" b="1" dirty="0" smtClean="0">
                          <a:latin typeface="Arial" pitchFamily="34" charset="0"/>
                          <a:cs typeface="Arial" pitchFamily="34" charset="0"/>
                        </a:rPr>
                        <a:t>100%</a:t>
                      </a:r>
                      <a:endParaRPr lang="en-US" sz="2800" b="1" dirty="0">
                        <a:latin typeface="Arial" pitchFamily="34" charset="0"/>
                        <a:cs typeface="Arial" pitchFamily="34" charset="0"/>
                      </a:endParaRPr>
                    </a:p>
                  </a:txBody>
                  <a:tcPr anchor="ctr" anchorCtr="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latin typeface="Arial" pitchFamily="34" charset="0"/>
                          <a:cs typeface="Arial" pitchFamily="34" charset="0"/>
                        </a:rPr>
                        <a:t>100%</a:t>
                      </a:r>
                    </a:p>
                  </a:txBody>
                  <a:tcPr anchor="ctr" anchorCtr="1"/>
                </a:tc>
              </a:tr>
            </a:tbl>
          </a:graphicData>
        </a:graphic>
      </p:graphicFrame>
      <p:sp>
        <p:nvSpPr>
          <p:cNvPr id="3" name="TextBox 2"/>
          <p:cNvSpPr txBox="1"/>
          <p:nvPr/>
        </p:nvSpPr>
        <p:spPr>
          <a:xfrm>
            <a:off x="0" y="6444734"/>
            <a:ext cx="3700115" cy="400110"/>
          </a:xfrm>
          <a:prstGeom prst="rect">
            <a:avLst/>
          </a:prstGeom>
          <a:noFill/>
        </p:spPr>
        <p:txBody>
          <a:bodyPr wrap="none" rtlCol="0">
            <a:spAutoFit/>
          </a:bodyPr>
          <a:lstStyle/>
          <a:p>
            <a:r>
              <a:rPr lang="en-US" sz="2000" b="1" dirty="0" smtClean="0"/>
              <a:t>Slide courtesy of: Bernard Mizula</a:t>
            </a:r>
            <a:endParaRPr lang="en-US" sz="2000" b="1" dirty="0"/>
          </a:p>
        </p:txBody>
      </p:sp>
      <p:sp>
        <p:nvSpPr>
          <p:cNvPr id="7" name="TextBox 6"/>
          <p:cNvSpPr txBox="1"/>
          <p:nvPr/>
        </p:nvSpPr>
        <p:spPr>
          <a:xfrm>
            <a:off x="7086600" y="6412468"/>
            <a:ext cx="1828800" cy="400110"/>
          </a:xfrm>
          <a:prstGeom prst="rect">
            <a:avLst/>
          </a:prstGeom>
          <a:noFill/>
        </p:spPr>
        <p:txBody>
          <a:bodyPr wrap="square" rtlCol="0">
            <a:spAutoFit/>
          </a:bodyPr>
          <a:lstStyle/>
          <a:p>
            <a:r>
              <a:rPr lang="en-US" sz="2000" i="1" dirty="0" smtClean="0"/>
              <a:t>(NIOSH, 1986)</a:t>
            </a:r>
            <a:endParaRPr lang="en-US" sz="2000" i="1" dirty="0"/>
          </a:p>
        </p:txBody>
      </p:sp>
    </p:spTree>
    <p:extLst>
      <p:ext uri="{BB962C8B-B14F-4D97-AF65-F5344CB8AC3E}">
        <p14:creationId xmlns:p14="http://schemas.microsoft.com/office/powerpoint/2010/main" val="1181719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341438"/>
          </a:xfrm>
        </p:spPr>
        <p:txBody>
          <a:bodyPr>
            <a:normAutofit/>
          </a:bodyPr>
          <a:lstStyle/>
          <a:p>
            <a:pPr algn="l"/>
            <a:r>
              <a:rPr lang="en-US" sz="4800" b="1" dirty="0" smtClean="0">
                <a:solidFill>
                  <a:schemeClr val="tx2"/>
                </a:solidFill>
              </a:rPr>
              <a:t>Medical risk factors for HRI </a:t>
            </a:r>
            <a:endParaRPr lang="en-US" sz="4800" b="1" dirty="0">
              <a:solidFill>
                <a:schemeClr val="tx2"/>
              </a:solidFill>
            </a:endParaRPr>
          </a:p>
        </p:txBody>
      </p:sp>
      <p:sp>
        <p:nvSpPr>
          <p:cNvPr id="3" name="Content Placeholder 2"/>
          <p:cNvSpPr>
            <a:spLocks noGrp="1"/>
          </p:cNvSpPr>
          <p:nvPr>
            <p:ph idx="1"/>
          </p:nvPr>
        </p:nvSpPr>
        <p:spPr>
          <a:xfrm>
            <a:off x="457200" y="1219200"/>
            <a:ext cx="8229600" cy="4906963"/>
          </a:xfrm>
        </p:spPr>
        <p:txBody>
          <a:bodyPr>
            <a:normAutofit lnSpcReduction="10000"/>
          </a:bodyPr>
          <a:lstStyle/>
          <a:p>
            <a:r>
              <a:rPr lang="en-US" sz="3600" b="1" dirty="0"/>
              <a:t>Diabetes </a:t>
            </a:r>
            <a:r>
              <a:rPr lang="en-US" sz="1800" i="1" dirty="0"/>
              <a:t>(Yardley et al., 2013</a:t>
            </a:r>
            <a:r>
              <a:rPr lang="en-US" sz="1800" i="1" dirty="0" smtClean="0"/>
              <a:t>)</a:t>
            </a:r>
          </a:p>
          <a:p>
            <a:r>
              <a:rPr lang="en-US" sz="3600" b="1" dirty="0" smtClean="0"/>
              <a:t>Heart and lung diseases </a:t>
            </a:r>
            <a:r>
              <a:rPr lang="en-US" sz="1800" i="1" dirty="0" smtClean="0"/>
              <a:t>(Becker et al. 2011)</a:t>
            </a:r>
          </a:p>
          <a:p>
            <a:r>
              <a:rPr lang="en-US" sz="3600" b="1" dirty="0" smtClean="0"/>
              <a:t>Sickle cell trait </a:t>
            </a:r>
            <a:r>
              <a:rPr lang="en-US" sz="1800" i="1" dirty="0" smtClean="0"/>
              <a:t>(Becker et al., 2011)</a:t>
            </a:r>
          </a:p>
          <a:p>
            <a:r>
              <a:rPr lang="en-US" sz="3600" b="1" dirty="0" smtClean="0"/>
              <a:t>Fever </a:t>
            </a:r>
            <a:r>
              <a:rPr lang="en-US" sz="1800" i="1" dirty="0"/>
              <a:t>(Grogan &amp; Hopkins, 2002)</a:t>
            </a:r>
          </a:p>
          <a:p>
            <a:r>
              <a:rPr lang="en-US" sz="3600" b="1" dirty="0" smtClean="0"/>
              <a:t>Skin diseases </a:t>
            </a:r>
            <a:r>
              <a:rPr lang="en-US" sz="1800" i="1" dirty="0"/>
              <a:t>(Grogan &amp; Hopkins, 2002)</a:t>
            </a:r>
          </a:p>
          <a:p>
            <a:r>
              <a:rPr lang="en-US" sz="3600" b="1" dirty="0"/>
              <a:t>Prio</a:t>
            </a:r>
            <a:r>
              <a:rPr lang="en-US" sz="3600" b="1" dirty="0" smtClean="0"/>
              <a:t>r </a:t>
            </a:r>
            <a:r>
              <a:rPr lang="en-US" sz="3600" b="1" dirty="0"/>
              <a:t>heat stroke </a:t>
            </a:r>
            <a:r>
              <a:rPr lang="en-US" sz="1800" i="1" dirty="0"/>
              <a:t>(Epstein, 1990)</a:t>
            </a:r>
          </a:p>
          <a:p>
            <a:r>
              <a:rPr lang="en-US" sz="3600" b="1" dirty="0" smtClean="0"/>
              <a:t>Drugs, alcohol</a:t>
            </a:r>
          </a:p>
          <a:p>
            <a:r>
              <a:rPr lang="en-US" sz="3600" b="1" dirty="0" smtClean="0"/>
              <a:t>Meds</a:t>
            </a:r>
            <a:endParaRPr lang="en-US" sz="3600" b="1" dirty="0"/>
          </a:p>
        </p:txBody>
      </p:sp>
    </p:spTree>
    <p:extLst>
      <p:ext uri="{BB962C8B-B14F-4D97-AF65-F5344CB8AC3E}">
        <p14:creationId xmlns:p14="http://schemas.microsoft.com/office/powerpoint/2010/main" val="24156057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8015287" cy="6499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52753" y="6488668"/>
            <a:ext cx="2291653" cy="400110"/>
          </a:xfrm>
          <a:prstGeom prst="rect">
            <a:avLst/>
          </a:prstGeom>
          <a:noFill/>
        </p:spPr>
        <p:txBody>
          <a:bodyPr wrap="none" rtlCol="0">
            <a:spAutoFit/>
          </a:bodyPr>
          <a:lstStyle/>
          <a:p>
            <a:r>
              <a:rPr lang="en-US" sz="2000" b="1" i="1" dirty="0" smtClean="0"/>
              <a:t>(Becker et al., 2011)</a:t>
            </a:r>
            <a:endParaRPr lang="en-US" sz="2000" b="1" i="1" dirty="0"/>
          </a:p>
        </p:txBody>
      </p:sp>
    </p:spTree>
    <p:extLst>
      <p:ext uri="{BB962C8B-B14F-4D97-AF65-F5344CB8AC3E}">
        <p14:creationId xmlns:p14="http://schemas.microsoft.com/office/powerpoint/2010/main" val="31803669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b="1" dirty="0">
                <a:solidFill>
                  <a:schemeClr val="tx2"/>
                </a:solidFill>
              </a:rPr>
              <a:t>Work-related factors in construction </a:t>
            </a:r>
            <a:r>
              <a:rPr lang="en-US" sz="4000" b="1" dirty="0" smtClean="0">
                <a:solidFill>
                  <a:schemeClr val="tx2"/>
                </a:solidFill>
              </a:rPr>
              <a:t>also increase risk of HRIs</a:t>
            </a:r>
            <a:endParaRPr lang="en-US" sz="4000" b="1" dirty="0">
              <a:solidFill>
                <a:schemeClr val="tx2"/>
              </a:solidFill>
            </a:endParaRPr>
          </a:p>
        </p:txBody>
      </p:sp>
      <p:sp>
        <p:nvSpPr>
          <p:cNvPr id="3" name="Content Placeholder 2"/>
          <p:cNvSpPr>
            <a:spLocks noGrp="1"/>
          </p:cNvSpPr>
          <p:nvPr>
            <p:ph idx="1"/>
          </p:nvPr>
        </p:nvSpPr>
        <p:spPr/>
        <p:txBody>
          <a:bodyPr>
            <a:noAutofit/>
          </a:bodyPr>
          <a:lstStyle/>
          <a:p>
            <a:r>
              <a:rPr lang="en-US" sz="3600" b="1" dirty="0" smtClean="0"/>
              <a:t>Tools and machinery</a:t>
            </a:r>
          </a:p>
          <a:p>
            <a:r>
              <a:rPr lang="en-US" sz="3600" b="1" dirty="0" smtClean="0"/>
              <a:t>Elevated surfaces</a:t>
            </a:r>
          </a:p>
          <a:p>
            <a:r>
              <a:rPr lang="en-US" sz="3600" b="1" dirty="0" smtClean="0"/>
              <a:t>Heavy workloads</a:t>
            </a:r>
          </a:p>
          <a:p>
            <a:r>
              <a:rPr lang="en-US" sz="3600" b="1" dirty="0" smtClean="0"/>
              <a:t>Simple accommodations</a:t>
            </a:r>
          </a:p>
          <a:p>
            <a:r>
              <a:rPr lang="en-US" sz="3600" b="1" dirty="0" smtClean="0"/>
              <a:t>Temporary employment</a:t>
            </a:r>
          </a:p>
          <a:p>
            <a:r>
              <a:rPr lang="en-US" sz="3600" b="1" dirty="0" smtClean="0"/>
              <a:t>Direct sunlight</a:t>
            </a:r>
          </a:p>
          <a:p>
            <a:r>
              <a:rPr lang="en-US" sz="3600" b="1" dirty="0" smtClean="0"/>
              <a:t>PPE requirements</a:t>
            </a:r>
          </a:p>
        </p:txBody>
      </p:sp>
      <p:sp>
        <p:nvSpPr>
          <p:cNvPr id="4" name="TextBox 3"/>
          <p:cNvSpPr txBox="1"/>
          <p:nvPr/>
        </p:nvSpPr>
        <p:spPr>
          <a:xfrm>
            <a:off x="6966522" y="6397228"/>
            <a:ext cx="2146998" cy="400110"/>
          </a:xfrm>
          <a:prstGeom prst="rect">
            <a:avLst/>
          </a:prstGeom>
          <a:noFill/>
        </p:spPr>
        <p:txBody>
          <a:bodyPr wrap="none" rtlCol="0">
            <a:spAutoFit/>
          </a:bodyPr>
          <a:lstStyle/>
          <a:p>
            <a:r>
              <a:rPr lang="en-US" sz="2000" i="1" dirty="0" smtClean="0"/>
              <a:t>(Xiang et al., 2013)</a:t>
            </a:r>
            <a:endParaRPr lang="en-US" sz="2000" i="1" dirty="0"/>
          </a:p>
        </p:txBody>
      </p:sp>
    </p:spTree>
    <p:extLst>
      <p:ext uri="{BB962C8B-B14F-4D97-AF65-F5344CB8AC3E}">
        <p14:creationId xmlns:p14="http://schemas.microsoft.com/office/powerpoint/2010/main" val="22290576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b="1" dirty="0">
                <a:solidFill>
                  <a:schemeClr val="tx2"/>
                </a:solidFill>
              </a:rPr>
              <a:t>Constant use of machinery and power tools can generate </a:t>
            </a:r>
            <a:r>
              <a:rPr lang="en-US" sz="4000" b="1" dirty="0" smtClean="0">
                <a:solidFill>
                  <a:schemeClr val="tx2"/>
                </a:solidFill>
              </a:rPr>
              <a:t>radiant </a:t>
            </a:r>
            <a:r>
              <a:rPr lang="en-US" sz="4000" b="1" dirty="0">
                <a:solidFill>
                  <a:schemeClr val="tx2"/>
                </a:solidFill>
              </a:rPr>
              <a:t>heat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485900"/>
            <a:ext cx="7162800" cy="5372100"/>
          </a:xfrm>
        </p:spPr>
      </p:pic>
      <p:sp>
        <p:nvSpPr>
          <p:cNvPr id="3" name="TextBox 2"/>
          <p:cNvSpPr txBox="1"/>
          <p:nvPr/>
        </p:nvSpPr>
        <p:spPr>
          <a:xfrm>
            <a:off x="609600" y="1447800"/>
            <a:ext cx="1445717" cy="923330"/>
          </a:xfrm>
          <a:prstGeom prst="rect">
            <a:avLst/>
          </a:prstGeom>
          <a:noFill/>
        </p:spPr>
        <p:txBody>
          <a:bodyPr wrap="none" rtlCol="0">
            <a:spAutoFit/>
          </a:bodyPr>
          <a:lstStyle/>
          <a:p>
            <a:r>
              <a:rPr lang="en-US" b="1" dirty="0" smtClean="0"/>
              <a:t>Image by:</a:t>
            </a:r>
          </a:p>
          <a:p>
            <a:r>
              <a:rPr lang="en-US" b="1" dirty="0" smtClean="0"/>
              <a:t>Mount Sinai/</a:t>
            </a:r>
          </a:p>
          <a:p>
            <a:r>
              <a:rPr lang="en-US" b="1" dirty="0" smtClean="0"/>
              <a:t>CHEP</a:t>
            </a:r>
            <a:endParaRPr lang="en-US" b="1" dirty="0"/>
          </a:p>
        </p:txBody>
      </p:sp>
    </p:spTree>
    <p:extLst>
      <p:ext uri="{BB962C8B-B14F-4D97-AF65-F5344CB8AC3E}">
        <p14:creationId xmlns:p14="http://schemas.microsoft.com/office/powerpoint/2010/main" val="19785546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b="1" dirty="0">
                <a:solidFill>
                  <a:schemeClr val="tx2"/>
                </a:solidFill>
              </a:rPr>
              <a:t>Working on elevated or reflective surfaces can make the sun’s rays even more intense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752600"/>
            <a:ext cx="6432058" cy="5105400"/>
          </a:xfrm>
        </p:spPr>
      </p:pic>
      <p:sp>
        <p:nvSpPr>
          <p:cNvPr id="3" name="TextBox 2"/>
          <p:cNvSpPr txBox="1"/>
          <p:nvPr/>
        </p:nvSpPr>
        <p:spPr>
          <a:xfrm>
            <a:off x="4724400" y="1796534"/>
            <a:ext cx="2278060" cy="369332"/>
          </a:xfrm>
          <a:prstGeom prst="rect">
            <a:avLst/>
          </a:prstGeom>
          <a:noFill/>
        </p:spPr>
        <p:txBody>
          <a:bodyPr wrap="none" rtlCol="0">
            <a:spAutoFit/>
          </a:bodyPr>
          <a:lstStyle/>
          <a:p>
            <a:r>
              <a:rPr lang="en-US" b="1" dirty="0" smtClean="0">
                <a:solidFill>
                  <a:schemeClr val="bg1"/>
                </a:solidFill>
              </a:rPr>
              <a:t>Image by: Bruce Lippy</a:t>
            </a:r>
            <a:endParaRPr lang="en-US" b="1" dirty="0">
              <a:solidFill>
                <a:schemeClr val="bg1"/>
              </a:solidFill>
            </a:endParaRPr>
          </a:p>
        </p:txBody>
      </p:sp>
    </p:spTree>
    <p:extLst>
      <p:ext uri="{BB962C8B-B14F-4D97-AF65-F5344CB8AC3E}">
        <p14:creationId xmlns:p14="http://schemas.microsoft.com/office/powerpoint/2010/main" val="4137278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1951904"/>
            <a:ext cx="6580094" cy="4906096"/>
          </a:xfrm>
        </p:spPr>
      </p:pic>
      <p:sp>
        <p:nvSpPr>
          <p:cNvPr id="2" name="Title 1"/>
          <p:cNvSpPr>
            <a:spLocks noGrp="1"/>
          </p:cNvSpPr>
          <p:nvPr>
            <p:ph type="title"/>
          </p:nvPr>
        </p:nvSpPr>
        <p:spPr>
          <a:xfrm>
            <a:off x="381000" y="0"/>
            <a:ext cx="8458200" cy="1905000"/>
          </a:xfrm>
        </p:spPr>
        <p:txBody>
          <a:bodyPr>
            <a:noAutofit/>
          </a:bodyPr>
          <a:lstStyle/>
          <a:p>
            <a:pPr algn="l"/>
            <a:r>
              <a:rPr lang="en-US" sz="4000" b="1" dirty="0">
                <a:solidFill>
                  <a:schemeClr val="tx2"/>
                </a:solidFill>
              </a:rPr>
              <a:t>Heavy workloads can increase core temps and cause electrolyte imbalance and dehydration through </a:t>
            </a:r>
            <a:r>
              <a:rPr lang="en-US" sz="4000" b="1" dirty="0" smtClean="0">
                <a:solidFill>
                  <a:schemeClr val="tx2"/>
                </a:solidFill>
              </a:rPr>
              <a:t>sweat loss</a:t>
            </a:r>
            <a:endParaRPr lang="en-US" sz="4000" b="1" dirty="0">
              <a:solidFill>
                <a:schemeClr val="tx2"/>
              </a:solidFill>
            </a:endParaRPr>
          </a:p>
        </p:txBody>
      </p:sp>
      <p:sp>
        <p:nvSpPr>
          <p:cNvPr id="3" name="TextBox 2"/>
          <p:cNvSpPr txBox="1"/>
          <p:nvPr/>
        </p:nvSpPr>
        <p:spPr>
          <a:xfrm>
            <a:off x="527154" y="2133600"/>
            <a:ext cx="4730646" cy="646331"/>
          </a:xfrm>
          <a:prstGeom prst="rect">
            <a:avLst/>
          </a:prstGeom>
          <a:noFill/>
        </p:spPr>
        <p:txBody>
          <a:bodyPr wrap="square" rtlCol="0">
            <a:spAutoFit/>
          </a:bodyPr>
          <a:lstStyle/>
          <a:p>
            <a:r>
              <a:rPr lang="en-US" b="1" dirty="0" smtClean="0">
                <a:solidFill>
                  <a:schemeClr val="bg1"/>
                </a:solidFill>
              </a:rPr>
              <a:t>Image by: </a:t>
            </a:r>
            <a:r>
              <a:rPr lang="en-US" b="1" dirty="0">
                <a:solidFill>
                  <a:schemeClr val="bg1"/>
                </a:solidFill>
              </a:rPr>
              <a:t>Cement Masons/Washington State </a:t>
            </a:r>
            <a:endParaRPr lang="en-US" b="1" dirty="0" smtClean="0">
              <a:solidFill>
                <a:schemeClr val="bg1"/>
              </a:solidFill>
            </a:endParaRPr>
          </a:p>
          <a:p>
            <a:r>
              <a:rPr lang="en-US" b="1" dirty="0" smtClean="0">
                <a:solidFill>
                  <a:schemeClr val="bg1"/>
                </a:solidFill>
              </a:rPr>
              <a:t>Department </a:t>
            </a:r>
            <a:r>
              <a:rPr lang="en-US" b="1" dirty="0">
                <a:solidFill>
                  <a:schemeClr val="bg1"/>
                </a:solidFill>
              </a:rPr>
              <a:t>of Labor and </a:t>
            </a:r>
            <a:r>
              <a:rPr lang="en-US" b="1" dirty="0" smtClean="0">
                <a:solidFill>
                  <a:schemeClr val="bg1"/>
                </a:solidFill>
              </a:rPr>
              <a:t>Industries</a:t>
            </a:r>
            <a:endParaRPr lang="en-US" b="1" dirty="0">
              <a:solidFill>
                <a:schemeClr val="bg1"/>
              </a:solidFill>
            </a:endParaRPr>
          </a:p>
        </p:txBody>
      </p:sp>
    </p:spTree>
    <p:extLst>
      <p:ext uri="{BB962C8B-B14F-4D97-AF65-F5344CB8AC3E}">
        <p14:creationId xmlns:p14="http://schemas.microsoft.com/office/powerpoint/2010/main" val="1879501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905000"/>
          </a:xfrm>
        </p:spPr>
        <p:txBody>
          <a:bodyPr>
            <a:noAutofit/>
          </a:bodyPr>
          <a:lstStyle/>
          <a:p>
            <a:pPr algn="l"/>
            <a:r>
              <a:rPr lang="en-US" sz="4000" b="1" dirty="0">
                <a:solidFill>
                  <a:schemeClr val="tx2"/>
                </a:solidFill>
              </a:rPr>
              <a:t>Simple accommodations </a:t>
            </a:r>
            <a:r>
              <a:rPr lang="en-US" sz="4000" b="1" dirty="0" smtClean="0">
                <a:solidFill>
                  <a:schemeClr val="tx2"/>
                </a:solidFill>
              </a:rPr>
              <a:t>don’t guarantee </a:t>
            </a:r>
            <a:r>
              <a:rPr lang="en-US" sz="4000" b="1" dirty="0">
                <a:solidFill>
                  <a:schemeClr val="tx2"/>
                </a:solidFill>
              </a:rPr>
              <a:t>easy access to water, shade, or cooled spaces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981200"/>
            <a:ext cx="6115578" cy="4876800"/>
          </a:xfrm>
        </p:spPr>
      </p:pic>
      <p:sp>
        <p:nvSpPr>
          <p:cNvPr id="3" name="TextBox 2"/>
          <p:cNvSpPr txBox="1"/>
          <p:nvPr/>
        </p:nvSpPr>
        <p:spPr>
          <a:xfrm>
            <a:off x="4038600" y="3124200"/>
            <a:ext cx="2110706" cy="646331"/>
          </a:xfrm>
          <a:prstGeom prst="rect">
            <a:avLst/>
          </a:prstGeom>
          <a:noFill/>
        </p:spPr>
        <p:txBody>
          <a:bodyPr wrap="none" rtlCol="0">
            <a:spAutoFit/>
          </a:bodyPr>
          <a:lstStyle/>
          <a:p>
            <a:r>
              <a:rPr lang="en-US" b="1" dirty="0" smtClean="0">
                <a:solidFill>
                  <a:schemeClr val="bg1"/>
                </a:solidFill>
              </a:rPr>
              <a:t>Image credit: Kiewit</a:t>
            </a:r>
          </a:p>
          <a:p>
            <a:r>
              <a:rPr lang="en-US" b="1" dirty="0" smtClean="0">
                <a:solidFill>
                  <a:schemeClr val="bg1"/>
                </a:solidFill>
              </a:rPr>
              <a:t>Power Constructors </a:t>
            </a:r>
            <a:endParaRPr lang="en-US" b="1" dirty="0">
              <a:solidFill>
                <a:schemeClr val="bg1"/>
              </a:solidFill>
            </a:endParaRPr>
          </a:p>
        </p:txBody>
      </p:sp>
    </p:spTree>
    <p:extLst>
      <p:ext uri="{BB962C8B-B14F-4D97-AF65-F5344CB8AC3E}">
        <p14:creationId xmlns:p14="http://schemas.microsoft.com/office/powerpoint/2010/main" val="33576339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828800"/>
          </a:xfrm>
        </p:spPr>
        <p:txBody>
          <a:bodyPr>
            <a:noAutofit/>
          </a:bodyPr>
          <a:lstStyle/>
          <a:p>
            <a:pPr algn="l"/>
            <a:r>
              <a:rPr lang="en-US" sz="4000" b="1" dirty="0">
                <a:solidFill>
                  <a:schemeClr val="tx2"/>
                </a:solidFill>
              </a:rPr>
              <a:t>Temporary employment </a:t>
            </a:r>
            <a:r>
              <a:rPr lang="en-US" sz="4000" b="1" dirty="0" smtClean="0">
                <a:solidFill>
                  <a:schemeClr val="tx2"/>
                </a:solidFill>
              </a:rPr>
              <a:t>is common in construction and can complicate training and prevention efforts</a:t>
            </a:r>
            <a:endParaRPr lang="en-US" sz="4000" b="1" dirty="0">
              <a:solidFill>
                <a:schemeClr val="tx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057400"/>
            <a:ext cx="6477000" cy="4792980"/>
          </a:xfrm>
          <a:prstGeom prst="rect">
            <a:avLst/>
          </a:prstGeom>
        </p:spPr>
      </p:pic>
      <p:sp>
        <p:nvSpPr>
          <p:cNvPr id="4" name="TextBox 3"/>
          <p:cNvSpPr txBox="1"/>
          <p:nvPr/>
        </p:nvSpPr>
        <p:spPr>
          <a:xfrm>
            <a:off x="594610" y="2380565"/>
            <a:ext cx="3504101" cy="646331"/>
          </a:xfrm>
          <a:prstGeom prst="rect">
            <a:avLst/>
          </a:prstGeom>
          <a:noFill/>
        </p:spPr>
        <p:txBody>
          <a:bodyPr wrap="none" rtlCol="0">
            <a:spAutoFit/>
          </a:bodyPr>
          <a:lstStyle/>
          <a:p>
            <a:r>
              <a:rPr lang="en-US" b="1" dirty="0" smtClean="0">
                <a:solidFill>
                  <a:schemeClr val="bg1"/>
                </a:solidFill>
              </a:rPr>
              <a:t>Image by: OSHA </a:t>
            </a:r>
            <a:r>
              <a:rPr lang="en-US" b="1" dirty="0">
                <a:solidFill>
                  <a:schemeClr val="bg1"/>
                </a:solidFill>
              </a:rPr>
              <a:t>Training Institute, </a:t>
            </a:r>
            <a:endParaRPr lang="en-US" b="1" dirty="0" smtClean="0">
              <a:solidFill>
                <a:schemeClr val="bg1"/>
              </a:solidFill>
            </a:endParaRPr>
          </a:p>
          <a:p>
            <a:r>
              <a:rPr lang="en-US" b="1" dirty="0" smtClean="0">
                <a:solidFill>
                  <a:schemeClr val="bg1"/>
                </a:solidFill>
              </a:rPr>
              <a:t>Southwest </a:t>
            </a:r>
            <a:r>
              <a:rPr lang="en-US" b="1" dirty="0">
                <a:solidFill>
                  <a:schemeClr val="bg1"/>
                </a:solidFill>
              </a:rPr>
              <a:t>Education Center</a:t>
            </a:r>
          </a:p>
        </p:txBody>
      </p:sp>
    </p:spTree>
    <p:extLst>
      <p:ext uri="{BB962C8B-B14F-4D97-AF65-F5344CB8AC3E}">
        <p14:creationId xmlns:p14="http://schemas.microsoft.com/office/powerpoint/2010/main" val="6825972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p:spPr>
        <p:txBody>
          <a:bodyPr>
            <a:noAutofit/>
          </a:bodyPr>
          <a:lstStyle/>
          <a:p>
            <a:pPr algn="l"/>
            <a:r>
              <a:rPr lang="en-US" sz="4000" b="1" dirty="0" smtClean="0">
                <a:solidFill>
                  <a:schemeClr val="tx2"/>
                </a:solidFill>
              </a:rPr>
              <a:t>Many trades are often exposed to direct sunlight</a:t>
            </a:r>
            <a:endParaRPr lang="en-US" sz="4000" b="1" dirty="0">
              <a:solidFill>
                <a:schemeClr val="tx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600200"/>
            <a:ext cx="7010400" cy="5257800"/>
          </a:xfrm>
          <a:prstGeom prst="rect">
            <a:avLst/>
          </a:prstGeom>
        </p:spPr>
      </p:pic>
      <p:sp>
        <p:nvSpPr>
          <p:cNvPr id="4" name="TextBox 3"/>
          <p:cNvSpPr txBox="1"/>
          <p:nvPr/>
        </p:nvSpPr>
        <p:spPr>
          <a:xfrm>
            <a:off x="4575259" y="6444734"/>
            <a:ext cx="3040191" cy="369332"/>
          </a:xfrm>
          <a:prstGeom prst="rect">
            <a:avLst/>
          </a:prstGeom>
          <a:noFill/>
        </p:spPr>
        <p:txBody>
          <a:bodyPr wrap="none" rtlCol="0">
            <a:spAutoFit/>
          </a:bodyPr>
          <a:lstStyle/>
          <a:p>
            <a:r>
              <a:rPr lang="en-US" b="1" dirty="0" smtClean="0">
                <a:solidFill>
                  <a:schemeClr val="bg1"/>
                </a:solidFill>
              </a:rPr>
              <a:t>Image by: </a:t>
            </a:r>
            <a:r>
              <a:rPr lang="en-US" b="1" dirty="0">
                <a:solidFill>
                  <a:schemeClr val="bg1"/>
                </a:solidFill>
              </a:rPr>
              <a:t>Mount Sinai/ CHEP </a:t>
            </a:r>
          </a:p>
        </p:txBody>
      </p:sp>
    </p:spTree>
    <p:extLst>
      <p:ext uri="{BB962C8B-B14F-4D97-AF65-F5344CB8AC3E}">
        <p14:creationId xmlns:p14="http://schemas.microsoft.com/office/powerpoint/2010/main" val="20562474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Autofit/>
          </a:bodyPr>
          <a:lstStyle/>
          <a:p>
            <a:pPr algn="l"/>
            <a:r>
              <a:rPr lang="en-US" sz="4000" b="1" dirty="0">
                <a:solidFill>
                  <a:schemeClr val="tx2"/>
                </a:solidFill>
              </a:rPr>
              <a:t>Heat is the leading cause of weather-related deaths in the US</a:t>
            </a:r>
          </a:p>
        </p:txBody>
      </p:sp>
      <p:sp>
        <p:nvSpPr>
          <p:cNvPr id="5" name="TextBox 4"/>
          <p:cNvSpPr txBox="1"/>
          <p:nvPr/>
        </p:nvSpPr>
        <p:spPr>
          <a:xfrm>
            <a:off x="-1" y="3762305"/>
            <a:ext cx="2766527" cy="338554"/>
          </a:xfrm>
          <a:prstGeom prst="rect">
            <a:avLst/>
          </a:prstGeom>
          <a:noFill/>
        </p:spPr>
        <p:txBody>
          <a:bodyPr wrap="none" rtlCol="0">
            <a:spAutoFit/>
          </a:bodyPr>
          <a:lstStyle/>
          <a:p>
            <a:r>
              <a:rPr lang="en-US" sz="1600" b="1" dirty="0">
                <a:solidFill>
                  <a:schemeClr val="bg1"/>
                </a:solidFill>
              </a:rPr>
              <a:t>Photo by </a:t>
            </a:r>
            <a:r>
              <a:rPr lang="en-US" sz="1600" b="1" dirty="0" smtClean="0">
                <a:solidFill>
                  <a:schemeClr val="bg1"/>
                </a:solidFill>
              </a:rPr>
              <a:t>FEMA/Greg Henshall</a:t>
            </a:r>
            <a:endParaRPr lang="en-US" sz="1600" dirty="0">
              <a:solidFill>
                <a:schemeClr val="bg1"/>
              </a:solidFill>
            </a:endParaRPr>
          </a:p>
        </p:txBody>
      </p:sp>
      <p:grpSp>
        <p:nvGrpSpPr>
          <p:cNvPr id="10" name="Group 9"/>
          <p:cNvGrpSpPr/>
          <p:nvPr/>
        </p:nvGrpSpPr>
        <p:grpSpPr>
          <a:xfrm>
            <a:off x="-1" y="4100859"/>
            <a:ext cx="4339684" cy="2779130"/>
            <a:chOff x="4502304" y="1369731"/>
            <a:chExt cx="4267200" cy="3612524"/>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2304" y="1369731"/>
              <a:ext cx="4267200" cy="3604334"/>
            </a:xfrm>
            <a:prstGeom prst="rect">
              <a:avLst/>
            </a:prstGeom>
          </p:spPr>
        </p:pic>
        <p:sp>
          <p:nvSpPr>
            <p:cNvPr id="8" name="TextBox 7"/>
            <p:cNvSpPr txBox="1"/>
            <p:nvPr/>
          </p:nvSpPr>
          <p:spPr>
            <a:xfrm>
              <a:off x="4502304" y="4600971"/>
              <a:ext cx="4138962" cy="381284"/>
            </a:xfrm>
            <a:prstGeom prst="rect">
              <a:avLst/>
            </a:prstGeom>
            <a:noFill/>
          </p:spPr>
          <p:txBody>
            <a:bodyPr wrap="square" rtlCol="0">
              <a:spAutoFit/>
            </a:bodyPr>
            <a:lstStyle/>
            <a:p>
              <a:r>
                <a:rPr lang="en-US" sz="1600" b="1" dirty="0">
                  <a:solidFill>
                    <a:schemeClr val="bg1"/>
                  </a:solidFill>
                </a:rPr>
                <a:t>U.S. Air Force photo by Edward Aspera </a:t>
              </a:r>
              <a:r>
                <a:rPr lang="en-US" sz="1600" b="1" dirty="0" smtClean="0">
                  <a:solidFill>
                    <a:schemeClr val="bg1"/>
                  </a:solidFill>
                </a:rPr>
                <a:t>Jr.</a:t>
              </a:r>
              <a:endParaRPr lang="en-US" sz="1600" b="1" dirty="0"/>
            </a:p>
          </p:txBody>
        </p:sp>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1219200"/>
            <a:ext cx="4800600" cy="2897347"/>
          </a:xfrm>
          <a:prstGeom prst="rect">
            <a:avLst/>
          </a:prstGeom>
        </p:spPr>
      </p:pic>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1219200"/>
            <a:ext cx="4343400" cy="2908219"/>
          </a:xfrm>
        </p:spPr>
      </p:pic>
      <p:sp>
        <p:nvSpPr>
          <p:cNvPr id="11" name="TextBox 10"/>
          <p:cNvSpPr txBox="1"/>
          <p:nvPr/>
        </p:nvSpPr>
        <p:spPr>
          <a:xfrm>
            <a:off x="-1" y="3733195"/>
            <a:ext cx="2813014" cy="338554"/>
          </a:xfrm>
          <a:prstGeom prst="rect">
            <a:avLst/>
          </a:prstGeom>
          <a:noFill/>
        </p:spPr>
        <p:txBody>
          <a:bodyPr wrap="none" rtlCol="0">
            <a:spAutoFit/>
          </a:bodyPr>
          <a:lstStyle/>
          <a:p>
            <a:r>
              <a:rPr lang="en-US" sz="1600" b="1" dirty="0" smtClean="0">
                <a:solidFill>
                  <a:schemeClr val="bg1"/>
                </a:solidFill>
              </a:rPr>
              <a:t>Photo by FEMA/</a:t>
            </a:r>
            <a:r>
              <a:rPr lang="en-US" sz="1600" b="1" dirty="0">
                <a:solidFill>
                  <a:schemeClr val="bg1"/>
                </a:solidFill>
              </a:rPr>
              <a:t>Greg Henshall </a:t>
            </a:r>
          </a:p>
        </p:txBody>
      </p:sp>
      <p:sp>
        <p:nvSpPr>
          <p:cNvPr id="12" name="TextBox 11"/>
          <p:cNvSpPr txBox="1"/>
          <p:nvPr/>
        </p:nvSpPr>
        <p:spPr>
          <a:xfrm>
            <a:off x="4343400" y="3744347"/>
            <a:ext cx="4386137" cy="338554"/>
          </a:xfrm>
          <a:prstGeom prst="rect">
            <a:avLst/>
          </a:prstGeom>
          <a:noFill/>
        </p:spPr>
        <p:txBody>
          <a:bodyPr wrap="none" rtlCol="0">
            <a:spAutoFit/>
          </a:bodyPr>
          <a:lstStyle/>
          <a:p>
            <a:r>
              <a:rPr lang="en-US" sz="1600" b="1" dirty="0" smtClean="0">
                <a:solidFill>
                  <a:schemeClr val="bg1"/>
                </a:solidFill>
              </a:rPr>
              <a:t>Photo by </a:t>
            </a:r>
            <a:r>
              <a:rPr lang="en-US" sz="1600" b="1" dirty="0">
                <a:solidFill>
                  <a:schemeClr val="bg1"/>
                </a:solidFill>
              </a:rPr>
              <a:t>Justin Hobson </a:t>
            </a:r>
            <a:r>
              <a:rPr lang="en-US" sz="1600" b="1" dirty="0" smtClean="0">
                <a:solidFill>
                  <a:schemeClr val="bg1"/>
                </a:solidFill>
              </a:rPr>
              <a:t>via Wikimedia Commons</a:t>
            </a:r>
            <a:endParaRPr lang="en-US" sz="1600" b="1" dirty="0">
              <a:solidFill>
                <a:schemeClr val="bg1"/>
              </a:solidFil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9684" y="4108702"/>
            <a:ext cx="4825158" cy="2749298"/>
          </a:xfrm>
          <a:prstGeom prst="rect">
            <a:avLst/>
          </a:prstGeom>
        </p:spPr>
      </p:pic>
      <p:sp>
        <p:nvSpPr>
          <p:cNvPr id="14" name="TextBox 13"/>
          <p:cNvSpPr txBox="1"/>
          <p:nvPr/>
        </p:nvSpPr>
        <p:spPr>
          <a:xfrm>
            <a:off x="4343400" y="6510657"/>
            <a:ext cx="3631956" cy="338554"/>
          </a:xfrm>
          <a:prstGeom prst="rect">
            <a:avLst/>
          </a:prstGeom>
          <a:noFill/>
        </p:spPr>
        <p:txBody>
          <a:bodyPr wrap="none" rtlCol="0">
            <a:spAutoFit/>
          </a:bodyPr>
          <a:lstStyle/>
          <a:p>
            <a:r>
              <a:rPr lang="en-US" sz="1600" b="1" dirty="0" smtClean="0">
                <a:solidFill>
                  <a:schemeClr val="bg1"/>
                </a:solidFill>
              </a:rPr>
              <a:t>Photo by NASA via Wikimedia Commons</a:t>
            </a:r>
            <a:endParaRPr lang="en-US" sz="1600" b="1" dirty="0">
              <a:solidFill>
                <a:schemeClr val="bg1"/>
              </a:solidFill>
            </a:endParaRPr>
          </a:p>
        </p:txBody>
      </p:sp>
    </p:spTree>
    <p:extLst>
      <p:ext uri="{BB962C8B-B14F-4D97-AF65-F5344CB8AC3E}">
        <p14:creationId xmlns:p14="http://schemas.microsoft.com/office/powerpoint/2010/main" val="38572814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p:spPr>
        <p:txBody>
          <a:bodyPr>
            <a:noAutofit/>
          </a:bodyPr>
          <a:lstStyle/>
          <a:p>
            <a:pPr algn="l"/>
            <a:r>
              <a:rPr lang="en-US" sz="4000" b="1" dirty="0" smtClean="0">
                <a:solidFill>
                  <a:schemeClr val="tx2"/>
                </a:solidFill>
              </a:rPr>
              <a:t>Last but not least… PPE can be a major risk factor for HRI</a:t>
            </a:r>
            <a:endParaRPr lang="en-US" sz="4000" b="1" dirty="0">
              <a:solidFill>
                <a:schemeClr val="tx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57" y="1600200"/>
            <a:ext cx="7010400" cy="5257800"/>
          </a:xfrm>
          <a:prstGeom prst="rect">
            <a:avLst/>
          </a:prstGeom>
        </p:spPr>
      </p:pic>
      <p:sp>
        <p:nvSpPr>
          <p:cNvPr id="4" name="TextBox 3"/>
          <p:cNvSpPr txBox="1"/>
          <p:nvPr/>
        </p:nvSpPr>
        <p:spPr>
          <a:xfrm>
            <a:off x="522157" y="1642885"/>
            <a:ext cx="2934393" cy="369332"/>
          </a:xfrm>
          <a:prstGeom prst="rect">
            <a:avLst/>
          </a:prstGeom>
          <a:noFill/>
        </p:spPr>
        <p:txBody>
          <a:bodyPr wrap="none" rtlCol="0">
            <a:spAutoFit/>
          </a:bodyPr>
          <a:lstStyle/>
          <a:p>
            <a:r>
              <a:rPr lang="en-US" b="1" dirty="0" smtClean="0">
                <a:solidFill>
                  <a:schemeClr val="bg1"/>
                </a:solidFill>
              </a:rPr>
              <a:t>Image by: </a:t>
            </a:r>
            <a:r>
              <a:rPr lang="en-US" b="1" dirty="0">
                <a:solidFill>
                  <a:schemeClr val="bg1"/>
                </a:solidFill>
              </a:rPr>
              <a:t>Mount Sinai/CHEP</a:t>
            </a:r>
          </a:p>
        </p:txBody>
      </p:sp>
    </p:spTree>
    <p:extLst>
      <p:ext uri="{BB962C8B-B14F-4D97-AF65-F5344CB8AC3E}">
        <p14:creationId xmlns:p14="http://schemas.microsoft.com/office/powerpoint/2010/main" val="10381258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63775"/>
            <a:ext cx="7772400" cy="1470025"/>
          </a:xfrm>
        </p:spPr>
        <p:txBody>
          <a:bodyPr>
            <a:normAutofit/>
          </a:bodyPr>
          <a:lstStyle/>
          <a:p>
            <a:pPr lvl="0"/>
            <a:r>
              <a:rPr lang="en-US" sz="4400" kern="1200" dirty="0" smtClean="0">
                <a:solidFill>
                  <a:schemeClr val="tx1"/>
                </a:solidFill>
                <a:effectLst/>
                <a:latin typeface="+mj-lt"/>
                <a:ea typeface="+mj-ea"/>
                <a:cs typeface="+mj-cs"/>
              </a:rPr>
              <a:t>Physiology of Heat Stress, Heat Strain and Heat Related Injury</a:t>
            </a:r>
          </a:p>
        </p:txBody>
      </p:sp>
      <p:sp>
        <p:nvSpPr>
          <p:cNvPr id="3" name="Subtitle 2"/>
          <p:cNvSpPr>
            <a:spLocks noGrp="1"/>
          </p:cNvSpPr>
          <p:nvPr>
            <p:ph type="subTitle" idx="1"/>
          </p:nvPr>
        </p:nvSpPr>
        <p:spPr/>
        <p:txBody>
          <a:bodyPr/>
          <a:lstStyle/>
          <a:p>
            <a:r>
              <a:rPr lang="en-US" dirty="0" smtClean="0"/>
              <a:t>Michele M. Twilley, DrPH, CIH</a:t>
            </a:r>
          </a:p>
          <a:p>
            <a:r>
              <a:rPr lang="en-US" dirty="0" smtClean="0"/>
              <a:t>Aria Environmental, Inc.</a:t>
            </a:r>
            <a:endParaRPr lang="en-US" dirty="0"/>
          </a:p>
        </p:txBody>
      </p:sp>
    </p:spTree>
    <p:extLst>
      <p:ext uri="{BB962C8B-B14F-4D97-AF65-F5344CB8AC3E}">
        <p14:creationId xmlns:p14="http://schemas.microsoft.com/office/powerpoint/2010/main" val="27403943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Physiology</a:t>
            </a:r>
            <a:endParaRPr lang="en-US" dirty="0"/>
          </a:p>
        </p:txBody>
      </p:sp>
      <p:sp>
        <p:nvSpPr>
          <p:cNvPr id="3" name="Content Placeholder 2"/>
          <p:cNvSpPr>
            <a:spLocks noGrp="1"/>
          </p:cNvSpPr>
          <p:nvPr>
            <p:ph idx="1"/>
          </p:nvPr>
        </p:nvSpPr>
        <p:spPr/>
        <p:txBody>
          <a:bodyPr/>
          <a:lstStyle/>
          <a:p>
            <a:r>
              <a:rPr lang="en-US" dirty="0" smtClean="0"/>
              <a:t>Homeostasis</a:t>
            </a:r>
            <a:endParaRPr lang="en-US" dirty="0"/>
          </a:p>
        </p:txBody>
      </p:sp>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804" t="5618" r="37931" b="5419"/>
          <a:stretch/>
        </p:blipFill>
        <p:spPr bwMode="auto">
          <a:xfrm>
            <a:off x="4209066" y="2743200"/>
            <a:ext cx="840707"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2743200"/>
            <a:ext cx="3362325"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1371600"/>
            <a:ext cx="282892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29419" y="3855510"/>
            <a:ext cx="548548" cy="784830"/>
          </a:xfrm>
          <a:prstGeom prst="rect">
            <a:avLst/>
          </a:prstGeom>
          <a:noFill/>
        </p:spPr>
        <p:txBody>
          <a:bodyPr wrap="none" rtlCol="0">
            <a:spAutoFit/>
          </a:bodyPr>
          <a:lstStyle/>
          <a:p>
            <a:r>
              <a:rPr lang="en-US" sz="1500" dirty="0" smtClean="0"/>
              <a:t>38°C</a:t>
            </a:r>
          </a:p>
          <a:p>
            <a:r>
              <a:rPr lang="en-US" sz="1500" dirty="0" smtClean="0"/>
              <a:t>37°C</a:t>
            </a:r>
          </a:p>
          <a:p>
            <a:r>
              <a:rPr lang="en-US" sz="1500" dirty="0" smtClean="0"/>
              <a:t>36°C</a:t>
            </a:r>
            <a:endParaRPr lang="en-US" sz="1500" dirty="0"/>
          </a:p>
        </p:txBody>
      </p:sp>
      <p:sp>
        <p:nvSpPr>
          <p:cNvPr id="7" name="Rectangle 6"/>
          <p:cNvSpPr/>
          <p:nvPr/>
        </p:nvSpPr>
        <p:spPr>
          <a:xfrm>
            <a:off x="5648325" y="6566416"/>
            <a:ext cx="2819400" cy="276999"/>
          </a:xfrm>
          <a:prstGeom prst="rect">
            <a:avLst/>
          </a:prstGeom>
        </p:spPr>
        <p:txBody>
          <a:bodyPr wrap="square">
            <a:spAutoFit/>
          </a:bodyPr>
          <a:lstStyle/>
          <a:p>
            <a:r>
              <a:rPr lang="en-US" sz="600" dirty="0"/>
              <a:t>http://www.freefitnessguru.com/blog/bodybuilding-2/lower-core-temperature-for-30-performance-gain/.php</a:t>
            </a:r>
          </a:p>
        </p:txBody>
      </p:sp>
      <p:sp>
        <p:nvSpPr>
          <p:cNvPr id="8" name="Rectangle 7"/>
          <p:cNvSpPr/>
          <p:nvPr/>
        </p:nvSpPr>
        <p:spPr>
          <a:xfrm>
            <a:off x="638175" y="6550015"/>
            <a:ext cx="4572000" cy="276999"/>
          </a:xfrm>
          <a:prstGeom prst="rect">
            <a:avLst/>
          </a:prstGeom>
        </p:spPr>
        <p:txBody>
          <a:bodyPr>
            <a:spAutoFit/>
          </a:bodyPr>
          <a:lstStyle/>
          <a:p>
            <a:r>
              <a:rPr lang="en-US" sz="600" dirty="0"/>
              <a:t>http://www.pricefalls.com/product/Beistle-53055-TEM-90-in.-x-37-in.-Moveable-Thermometer-Stand-Out/1678740?utm_source=ShareASale&amp;utm_medium=cpa&amp;utm_term=&amp;utm_content=&amp;utm_cam&amp;s0=3vy4aacl</a:t>
            </a:r>
          </a:p>
        </p:txBody>
      </p:sp>
      <p:sp>
        <p:nvSpPr>
          <p:cNvPr id="9" name="Rectangle 8"/>
          <p:cNvSpPr/>
          <p:nvPr/>
        </p:nvSpPr>
        <p:spPr>
          <a:xfrm>
            <a:off x="638175" y="6372225"/>
            <a:ext cx="4572000" cy="184666"/>
          </a:xfrm>
          <a:prstGeom prst="rect">
            <a:avLst/>
          </a:prstGeom>
        </p:spPr>
        <p:txBody>
          <a:bodyPr>
            <a:spAutoFit/>
          </a:bodyPr>
          <a:lstStyle/>
          <a:p>
            <a:r>
              <a:rPr lang="en-US" sz="600" dirty="0"/>
              <a:t>https://sites.google.com/site/bentleysbiology/ib/option-e/e-5-the-human-brain</a:t>
            </a:r>
          </a:p>
        </p:txBody>
      </p:sp>
    </p:spTree>
    <p:extLst>
      <p:ext uri="{BB962C8B-B14F-4D97-AF65-F5344CB8AC3E}">
        <p14:creationId xmlns:p14="http://schemas.microsoft.com/office/powerpoint/2010/main" val="7853581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Loss by Vasodilation</a:t>
            </a:r>
            <a:endParaRPr lang="en-US" dirty="0"/>
          </a:p>
        </p:txBody>
      </p:sp>
      <p:sp>
        <p:nvSpPr>
          <p:cNvPr id="3" name="Content Placeholder 2"/>
          <p:cNvSpPr>
            <a:spLocks noGrp="1"/>
          </p:cNvSpPr>
          <p:nvPr>
            <p:ph idx="1"/>
          </p:nvPr>
        </p:nvSpPr>
        <p:spPr>
          <a:xfrm>
            <a:off x="558811" y="1219200"/>
            <a:ext cx="8229600" cy="4525963"/>
          </a:xfrm>
        </p:spPr>
        <p:txBody>
          <a:bodyPr/>
          <a:lstStyle/>
          <a:p>
            <a:pPr marL="0" indent="0">
              <a:buNone/>
            </a:pPr>
            <a:r>
              <a:rPr lang="en-US" dirty="0"/>
              <a:t>Radiation, conduction and convection from the </a:t>
            </a:r>
            <a:r>
              <a:rPr lang="en-US" dirty="0" smtClean="0"/>
              <a:t>skin.</a:t>
            </a:r>
            <a:endParaRPr lang="en-US" dirty="0"/>
          </a:p>
          <a:p>
            <a:pPr marL="0" indent="0">
              <a:buNone/>
            </a:pP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6155" y="2431017"/>
            <a:ext cx="3238500" cy="3881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599" y="2776537"/>
            <a:ext cx="3590925"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6629400"/>
            <a:ext cx="4216411" cy="276999"/>
          </a:xfrm>
          <a:prstGeom prst="rect">
            <a:avLst/>
          </a:prstGeom>
          <a:noFill/>
        </p:spPr>
        <p:txBody>
          <a:bodyPr wrap="none" rtlCol="0">
            <a:spAutoFit/>
          </a:bodyPr>
          <a:lstStyle/>
          <a:p>
            <a:pPr lvl="0">
              <a:defRPr/>
            </a:pPr>
            <a:r>
              <a:rPr lang="en-US" sz="1200" dirty="0">
                <a:solidFill>
                  <a:prstClr val="black"/>
                </a:solidFill>
              </a:rPr>
              <a:t>http://y13hb.files.wordpress.com/2013/03/vasoconstriction.png</a:t>
            </a:r>
          </a:p>
        </p:txBody>
      </p:sp>
    </p:spTree>
    <p:extLst>
      <p:ext uri="{BB962C8B-B14F-4D97-AF65-F5344CB8AC3E}">
        <p14:creationId xmlns:p14="http://schemas.microsoft.com/office/powerpoint/2010/main" val="9781523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Loss by Sweating</a:t>
            </a:r>
            <a:endParaRPr lang="en-US" dirty="0"/>
          </a:p>
        </p:txBody>
      </p:sp>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524000"/>
            <a:ext cx="6664505" cy="4962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77412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Physiology of Heat Stress</a:t>
            </a:r>
            <a:endParaRPr lang="en-US" dirty="0"/>
          </a:p>
        </p:txBody>
      </p:sp>
      <p:sp>
        <p:nvSpPr>
          <p:cNvPr id="3" name="Content Placeholder 2"/>
          <p:cNvSpPr>
            <a:spLocks noGrp="1"/>
          </p:cNvSpPr>
          <p:nvPr>
            <p:ph idx="1"/>
          </p:nvPr>
        </p:nvSpPr>
        <p:spPr>
          <a:xfrm>
            <a:off x="457200" y="1600200"/>
            <a:ext cx="3505200" cy="4525963"/>
          </a:xfrm>
        </p:spPr>
        <p:txBody>
          <a:bodyPr>
            <a:normAutofit/>
          </a:bodyPr>
          <a:lstStyle/>
          <a:p>
            <a:pPr marL="0" indent="0">
              <a:buNone/>
            </a:pPr>
            <a:r>
              <a:rPr lang="en-US" sz="2500" dirty="0" smtClean="0"/>
              <a:t>During both rest and activity the human body tries to maintain a core temperature of 37°C</a:t>
            </a:r>
            <a:endParaRPr lang="en-US" sz="25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1411" y="1524000"/>
            <a:ext cx="4765603"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3429000"/>
            <a:ext cx="1000125" cy="2743200"/>
          </a:xfrm>
          <a:prstGeom prst="rect">
            <a:avLst/>
          </a:prstGeom>
          <a:solidFill>
            <a:schemeClr val="bg1"/>
          </a:solidFill>
          <a:ln>
            <a:noFill/>
          </a:ln>
          <a:effectLst/>
        </p:spPr>
      </p:pic>
      <p:sp>
        <p:nvSpPr>
          <p:cNvPr id="4" name="Flowchart: Process 3"/>
          <p:cNvSpPr/>
          <p:nvPr/>
        </p:nvSpPr>
        <p:spPr>
          <a:xfrm>
            <a:off x="7391400" y="3448050"/>
            <a:ext cx="1000125" cy="2743200"/>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7543800" y="4800600"/>
            <a:ext cx="228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3325" y="5410200"/>
            <a:ext cx="231775"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3324" y="4191000"/>
            <a:ext cx="231775"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7543800" y="3505200"/>
            <a:ext cx="228600" cy="6858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067843" y="3121223"/>
            <a:ext cx="1047082" cy="307777"/>
          </a:xfrm>
          <a:prstGeom prst="rect">
            <a:avLst/>
          </a:prstGeom>
          <a:noFill/>
        </p:spPr>
        <p:txBody>
          <a:bodyPr wrap="none" rtlCol="0">
            <a:spAutoFit/>
          </a:bodyPr>
          <a:lstStyle/>
          <a:p>
            <a:r>
              <a:rPr lang="en-US" sz="1400" dirty="0" smtClean="0">
                <a:solidFill>
                  <a:schemeClr val="bg1"/>
                </a:solidFill>
              </a:rPr>
              <a:t>CORE TEMP</a:t>
            </a:r>
            <a:endParaRPr lang="en-US" sz="1400" dirty="0">
              <a:solidFill>
                <a:schemeClr val="bg1"/>
              </a:solidFill>
            </a:endParaRPr>
          </a:p>
        </p:txBody>
      </p:sp>
      <p:sp>
        <p:nvSpPr>
          <p:cNvPr id="15" name="TextBox 14"/>
          <p:cNvSpPr txBox="1"/>
          <p:nvPr/>
        </p:nvSpPr>
        <p:spPr>
          <a:xfrm>
            <a:off x="7373499" y="3140273"/>
            <a:ext cx="1035925" cy="307777"/>
          </a:xfrm>
          <a:prstGeom prst="rect">
            <a:avLst/>
          </a:prstGeom>
          <a:noFill/>
        </p:spPr>
        <p:txBody>
          <a:bodyPr wrap="none" rtlCol="0">
            <a:spAutoFit/>
          </a:bodyPr>
          <a:lstStyle/>
          <a:p>
            <a:r>
              <a:rPr lang="en-US" sz="1400" dirty="0" smtClean="0">
                <a:solidFill>
                  <a:schemeClr val="bg1"/>
                </a:solidFill>
              </a:rPr>
              <a:t>BLOOD VOL</a:t>
            </a:r>
            <a:endParaRPr lang="en-US" sz="1400" dirty="0">
              <a:solidFill>
                <a:schemeClr val="bg1"/>
              </a:solidFill>
            </a:endParaRPr>
          </a:p>
        </p:txBody>
      </p:sp>
      <p:sp>
        <p:nvSpPr>
          <p:cNvPr id="10" name="TextBox 9"/>
          <p:cNvSpPr txBox="1"/>
          <p:nvPr/>
        </p:nvSpPr>
        <p:spPr>
          <a:xfrm>
            <a:off x="7807884" y="4060195"/>
            <a:ext cx="611065" cy="261610"/>
          </a:xfrm>
          <a:prstGeom prst="rect">
            <a:avLst/>
          </a:prstGeom>
          <a:noFill/>
        </p:spPr>
        <p:txBody>
          <a:bodyPr wrap="none" rtlCol="0">
            <a:spAutoFit/>
          </a:bodyPr>
          <a:lstStyle/>
          <a:p>
            <a:r>
              <a:rPr lang="en-US" sz="1050" dirty="0" smtClean="0"/>
              <a:t>Normal</a:t>
            </a:r>
            <a:endParaRPr lang="en-US" sz="1050" dirty="0"/>
          </a:p>
        </p:txBody>
      </p:sp>
      <p:sp>
        <p:nvSpPr>
          <p:cNvPr id="11" name="Rectangle 10"/>
          <p:cNvSpPr/>
          <p:nvPr/>
        </p:nvSpPr>
        <p:spPr>
          <a:xfrm>
            <a:off x="533400" y="6553200"/>
            <a:ext cx="4572000" cy="184666"/>
          </a:xfrm>
          <a:prstGeom prst="rect">
            <a:avLst/>
          </a:prstGeom>
        </p:spPr>
        <p:txBody>
          <a:bodyPr>
            <a:spAutoFit/>
          </a:bodyPr>
          <a:lstStyle/>
          <a:p>
            <a:r>
              <a:rPr lang="en-US" sz="600" dirty="0"/>
              <a:t>http://www.behance.net/gallery/Active-Microclimate-Cooling-System/4833917</a:t>
            </a:r>
          </a:p>
        </p:txBody>
      </p:sp>
      <p:sp>
        <p:nvSpPr>
          <p:cNvPr id="18" name="Flowchart: Process 17"/>
          <p:cNvSpPr/>
          <p:nvPr/>
        </p:nvSpPr>
        <p:spPr>
          <a:xfrm>
            <a:off x="7391400" y="3448050"/>
            <a:ext cx="1000125" cy="2743200"/>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ounded Rectangle 18"/>
          <p:cNvSpPr/>
          <p:nvPr/>
        </p:nvSpPr>
        <p:spPr>
          <a:xfrm>
            <a:off x="7543800" y="3505200"/>
            <a:ext cx="228600" cy="6858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Box 19"/>
          <p:cNvSpPr txBox="1"/>
          <p:nvPr/>
        </p:nvSpPr>
        <p:spPr>
          <a:xfrm>
            <a:off x="7776928" y="3907795"/>
            <a:ext cx="611065" cy="261610"/>
          </a:xfrm>
          <a:prstGeom prst="rect">
            <a:avLst/>
          </a:prstGeom>
          <a:noFill/>
        </p:spPr>
        <p:txBody>
          <a:bodyPr wrap="none" rtlCol="0">
            <a:spAutoFit/>
          </a:bodyPr>
          <a:lstStyle/>
          <a:p>
            <a:r>
              <a:rPr lang="en-US" sz="1050" dirty="0" smtClean="0">
                <a:solidFill>
                  <a:prstClr val="black"/>
                </a:solidFill>
              </a:rPr>
              <a:t>Normal</a:t>
            </a:r>
            <a:endParaRPr lang="en-US" sz="1050" dirty="0">
              <a:solidFill>
                <a:prstClr val="black"/>
              </a:solidFill>
            </a:endParaRPr>
          </a:p>
        </p:txBody>
      </p:sp>
      <p:sp>
        <p:nvSpPr>
          <p:cNvPr id="21" name="Rounded Rectangle 20"/>
          <p:cNvSpPr/>
          <p:nvPr/>
        </p:nvSpPr>
        <p:spPr>
          <a:xfrm>
            <a:off x="7543800" y="4114800"/>
            <a:ext cx="2286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ounded Rectangle 21"/>
          <p:cNvSpPr/>
          <p:nvPr/>
        </p:nvSpPr>
        <p:spPr>
          <a:xfrm>
            <a:off x="7543800" y="4712494"/>
            <a:ext cx="2286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Rounded Rectangle 22"/>
          <p:cNvSpPr/>
          <p:nvPr/>
        </p:nvSpPr>
        <p:spPr>
          <a:xfrm>
            <a:off x="7543800" y="5334000"/>
            <a:ext cx="2286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472183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Physiology of Heat Stress</a:t>
            </a:r>
            <a:endParaRPr lang="en-US" dirty="0"/>
          </a:p>
        </p:txBody>
      </p:sp>
      <p:sp>
        <p:nvSpPr>
          <p:cNvPr id="3" name="Content Placeholder 2"/>
          <p:cNvSpPr>
            <a:spLocks noGrp="1"/>
          </p:cNvSpPr>
          <p:nvPr>
            <p:ph idx="1"/>
          </p:nvPr>
        </p:nvSpPr>
        <p:spPr>
          <a:xfrm>
            <a:off x="304800" y="1589087"/>
            <a:ext cx="3505200" cy="4525963"/>
          </a:xfrm>
        </p:spPr>
        <p:txBody>
          <a:bodyPr>
            <a:normAutofit/>
          </a:bodyPr>
          <a:lstStyle/>
          <a:p>
            <a:pPr marL="0" indent="0">
              <a:buNone/>
            </a:pPr>
            <a:r>
              <a:rPr lang="en-US" sz="2500" dirty="0" smtClean="0"/>
              <a:t>Hot weather, heat sources, and hard work raise the body core temperature. The body loses heat through:</a:t>
            </a:r>
          </a:p>
          <a:p>
            <a:r>
              <a:rPr lang="en-US" sz="2500" dirty="0" smtClean="0"/>
              <a:t>Vasodilation</a:t>
            </a:r>
          </a:p>
          <a:p>
            <a:r>
              <a:rPr lang="en-US" sz="2500" dirty="0" smtClean="0"/>
              <a:t>Sweating</a:t>
            </a:r>
            <a:endParaRPr lang="en-US" sz="2500"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1411" y="1524000"/>
            <a:ext cx="4765603"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3429000"/>
            <a:ext cx="1000125" cy="2743200"/>
          </a:xfrm>
          <a:prstGeom prst="rect">
            <a:avLst/>
          </a:prstGeom>
          <a:solidFill>
            <a:schemeClr val="bg1"/>
          </a:solidFill>
          <a:ln>
            <a:noFill/>
          </a:ln>
          <a:effectLst/>
        </p:spPr>
      </p:pic>
      <p:sp>
        <p:nvSpPr>
          <p:cNvPr id="4" name="Flowchart: Process 3"/>
          <p:cNvSpPr/>
          <p:nvPr/>
        </p:nvSpPr>
        <p:spPr>
          <a:xfrm>
            <a:off x="7390309" y="3426619"/>
            <a:ext cx="1000125" cy="2743200"/>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3324" y="4191000"/>
            <a:ext cx="231775"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7556499" y="3505200"/>
            <a:ext cx="228600" cy="6858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4067843" y="3121223"/>
            <a:ext cx="1047082" cy="307777"/>
          </a:xfrm>
          <a:prstGeom prst="rect">
            <a:avLst/>
          </a:prstGeom>
          <a:noFill/>
        </p:spPr>
        <p:txBody>
          <a:bodyPr wrap="none" rtlCol="0">
            <a:spAutoFit/>
          </a:bodyPr>
          <a:lstStyle/>
          <a:p>
            <a:r>
              <a:rPr lang="en-US" sz="1400" dirty="0" smtClean="0">
                <a:solidFill>
                  <a:prstClr val="white"/>
                </a:solidFill>
              </a:rPr>
              <a:t>CORE TEMP</a:t>
            </a:r>
            <a:endParaRPr lang="en-US" sz="1400" dirty="0">
              <a:solidFill>
                <a:prstClr val="white"/>
              </a:solidFill>
            </a:endParaRPr>
          </a:p>
        </p:txBody>
      </p:sp>
      <p:sp>
        <p:nvSpPr>
          <p:cNvPr id="15" name="TextBox 14"/>
          <p:cNvSpPr txBox="1"/>
          <p:nvPr/>
        </p:nvSpPr>
        <p:spPr>
          <a:xfrm>
            <a:off x="7373499" y="3140273"/>
            <a:ext cx="1035925" cy="307777"/>
          </a:xfrm>
          <a:prstGeom prst="rect">
            <a:avLst/>
          </a:prstGeom>
          <a:noFill/>
        </p:spPr>
        <p:txBody>
          <a:bodyPr wrap="none" rtlCol="0">
            <a:spAutoFit/>
          </a:bodyPr>
          <a:lstStyle/>
          <a:p>
            <a:r>
              <a:rPr lang="en-US" sz="1400" dirty="0" smtClean="0">
                <a:solidFill>
                  <a:prstClr val="white"/>
                </a:solidFill>
              </a:rPr>
              <a:t>BLOOD VOL</a:t>
            </a:r>
            <a:endParaRPr lang="en-US" sz="1400" dirty="0">
              <a:solidFill>
                <a:prstClr val="white"/>
              </a:solidFill>
            </a:endParaRPr>
          </a:p>
        </p:txBody>
      </p:sp>
      <p:sp>
        <p:nvSpPr>
          <p:cNvPr id="10" name="TextBox 9"/>
          <p:cNvSpPr txBox="1"/>
          <p:nvPr/>
        </p:nvSpPr>
        <p:spPr>
          <a:xfrm>
            <a:off x="7776928" y="3907795"/>
            <a:ext cx="611065" cy="261610"/>
          </a:xfrm>
          <a:prstGeom prst="rect">
            <a:avLst/>
          </a:prstGeom>
          <a:noFill/>
        </p:spPr>
        <p:txBody>
          <a:bodyPr wrap="none" rtlCol="0">
            <a:spAutoFit/>
          </a:bodyPr>
          <a:lstStyle/>
          <a:p>
            <a:r>
              <a:rPr lang="en-US" sz="1050" dirty="0" smtClean="0">
                <a:solidFill>
                  <a:prstClr val="black"/>
                </a:solidFill>
              </a:rPr>
              <a:t>Normal</a:t>
            </a:r>
            <a:endParaRPr lang="en-US" sz="1050" dirty="0">
              <a:solidFill>
                <a:prstClr val="black"/>
              </a:solidFill>
            </a:endParaRPr>
          </a:p>
        </p:txBody>
      </p:sp>
      <p:sp>
        <p:nvSpPr>
          <p:cNvPr id="18" name="Rounded Rectangle 17"/>
          <p:cNvSpPr/>
          <p:nvPr/>
        </p:nvSpPr>
        <p:spPr>
          <a:xfrm>
            <a:off x="7556499" y="4114800"/>
            <a:ext cx="2286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ounded Rectangle 18"/>
          <p:cNvSpPr/>
          <p:nvPr/>
        </p:nvSpPr>
        <p:spPr>
          <a:xfrm>
            <a:off x="7556499" y="4712494"/>
            <a:ext cx="2286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ounded Rectangle 19"/>
          <p:cNvSpPr/>
          <p:nvPr/>
        </p:nvSpPr>
        <p:spPr>
          <a:xfrm>
            <a:off x="7556499" y="5334000"/>
            <a:ext cx="2286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55403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Physiology of Heat Stress</a:t>
            </a:r>
            <a:endParaRPr lang="en-US" dirty="0"/>
          </a:p>
        </p:txBody>
      </p:sp>
      <p:sp>
        <p:nvSpPr>
          <p:cNvPr id="3" name="Content Placeholder 2"/>
          <p:cNvSpPr>
            <a:spLocks noGrp="1"/>
          </p:cNvSpPr>
          <p:nvPr>
            <p:ph idx="1"/>
          </p:nvPr>
        </p:nvSpPr>
        <p:spPr>
          <a:xfrm>
            <a:off x="228600" y="1556543"/>
            <a:ext cx="3505200" cy="5116513"/>
          </a:xfrm>
        </p:spPr>
        <p:txBody>
          <a:bodyPr>
            <a:normAutofit lnSpcReduction="10000"/>
          </a:bodyPr>
          <a:lstStyle/>
          <a:p>
            <a:pPr marL="0" indent="0">
              <a:buNone/>
            </a:pPr>
            <a:r>
              <a:rPr lang="en-US" sz="2500" dirty="0" smtClean="0"/>
              <a:t>During heavy work, a body can lose 1-2 liters of water per hour.</a:t>
            </a:r>
          </a:p>
          <a:p>
            <a:r>
              <a:rPr lang="en-US" sz="2500" dirty="0" smtClean="0"/>
              <a:t>Thirst is not stimulated until the body is already 1-2% dehydrated.</a:t>
            </a:r>
          </a:p>
          <a:p>
            <a:r>
              <a:rPr lang="en-US" sz="2500" dirty="0" smtClean="0"/>
              <a:t>Desire to drink fluids diminishes with increased core temperature. </a:t>
            </a:r>
          </a:p>
          <a:p>
            <a:r>
              <a:rPr lang="en-US" sz="2500" dirty="0" smtClean="0"/>
              <a:t>Involuntary Dehydration</a:t>
            </a:r>
          </a:p>
          <a:p>
            <a:endParaRPr lang="en-US" sz="2500" dirty="0" smtClean="0"/>
          </a:p>
          <a:p>
            <a:pPr marL="0" indent="0">
              <a:buNone/>
            </a:pPr>
            <a:endParaRPr lang="en-US" sz="2500" dirty="0"/>
          </a:p>
        </p:txBody>
      </p:sp>
      <p:pic>
        <p:nvPicPr>
          <p:cNvPr id="512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46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891411" y="1543050"/>
            <a:ext cx="4765603"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4800" y="3429000"/>
            <a:ext cx="1000125" cy="2743200"/>
          </a:xfrm>
          <a:prstGeom prst="rect">
            <a:avLst/>
          </a:prstGeom>
          <a:solidFill>
            <a:schemeClr val="bg1"/>
          </a:solidFill>
          <a:ln>
            <a:noFill/>
          </a:ln>
          <a:effectLst/>
        </p:spPr>
      </p:pic>
      <p:sp>
        <p:nvSpPr>
          <p:cNvPr id="9" name="TextBox 8"/>
          <p:cNvSpPr txBox="1"/>
          <p:nvPr/>
        </p:nvSpPr>
        <p:spPr>
          <a:xfrm>
            <a:off x="4067843" y="3121223"/>
            <a:ext cx="1047082" cy="307777"/>
          </a:xfrm>
          <a:prstGeom prst="rect">
            <a:avLst/>
          </a:prstGeom>
          <a:noFill/>
        </p:spPr>
        <p:txBody>
          <a:bodyPr wrap="none" rtlCol="0">
            <a:spAutoFit/>
          </a:bodyPr>
          <a:lstStyle/>
          <a:p>
            <a:r>
              <a:rPr lang="en-US" sz="1400" dirty="0" smtClean="0">
                <a:solidFill>
                  <a:prstClr val="white"/>
                </a:solidFill>
              </a:rPr>
              <a:t>CORE TEMP</a:t>
            </a:r>
            <a:endParaRPr lang="en-US" sz="1400" dirty="0">
              <a:solidFill>
                <a:prstClr val="white"/>
              </a:solidFill>
            </a:endParaRPr>
          </a:p>
        </p:txBody>
      </p:sp>
      <p:sp>
        <p:nvSpPr>
          <p:cNvPr id="15" name="TextBox 14"/>
          <p:cNvSpPr txBox="1"/>
          <p:nvPr/>
        </p:nvSpPr>
        <p:spPr>
          <a:xfrm>
            <a:off x="7373499" y="3140273"/>
            <a:ext cx="1035925" cy="307777"/>
          </a:xfrm>
          <a:prstGeom prst="rect">
            <a:avLst/>
          </a:prstGeom>
          <a:noFill/>
        </p:spPr>
        <p:txBody>
          <a:bodyPr wrap="none" rtlCol="0">
            <a:spAutoFit/>
          </a:bodyPr>
          <a:lstStyle/>
          <a:p>
            <a:r>
              <a:rPr lang="en-US" sz="1400" dirty="0" smtClean="0">
                <a:solidFill>
                  <a:prstClr val="white"/>
                </a:solidFill>
              </a:rPr>
              <a:t>BLOOD VOL</a:t>
            </a:r>
            <a:endParaRPr lang="en-US" sz="1400" dirty="0">
              <a:solidFill>
                <a:prstClr val="white"/>
              </a:solidFill>
            </a:endParaRPr>
          </a:p>
        </p:txBody>
      </p:sp>
      <p:sp>
        <p:nvSpPr>
          <p:cNvPr id="10" name="TextBox 9"/>
          <p:cNvSpPr txBox="1"/>
          <p:nvPr/>
        </p:nvSpPr>
        <p:spPr>
          <a:xfrm>
            <a:off x="7807884" y="4060195"/>
            <a:ext cx="611065" cy="261610"/>
          </a:xfrm>
          <a:prstGeom prst="rect">
            <a:avLst/>
          </a:prstGeom>
          <a:noFill/>
        </p:spPr>
        <p:txBody>
          <a:bodyPr wrap="none" rtlCol="0">
            <a:spAutoFit/>
          </a:bodyPr>
          <a:lstStyle/>
          <a:p>
            <a:r>
              <a:rPr lang="en-US" sz="1050" dirty="0" smtClean="0">
                <a:solidFill>
                  <a:prstClr val="black"/>
                </a:solidFill>
              </a:rPr>
              <a:t>Normal</a:t>
            </a:r>
            <a:endParaRPr lang="en-US" sz="1050" dirty="0">
              <a:solidFill>
                <a:prstClr val="black"/>
              </a:solidFill>
            </a:endParaRPr>
          </a:p>
        </p:txBody>
      </p:sp>
      <p:sp>
        <p:nvSpPr>
          <p:cNvPr id="17" name="Flowchart: Process 16"/>
          <p:cNvSpPr/>
          <p:nvPr/>
        </p:nvSpPr>
        <p:spPr>
          <a:xfrm>
            <a:off x="7390309" y="3426619"/>
            <a:ext cx="1000125" cy="2743200"/>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ounded Rectangle 17"/>
          <p:cNvSpPr/>
          <p:nvPr/>
        </p:nvSpPr>
        <p:spPr>
          <a:xfrm>
            <a:off x="7556499" y="3505200"/>
            <a:ext cx="228600" cy="6858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7776928" y="3907795"/>
            <a:ext cx="611065" cy="261610"/>
          </a:xfrm>
          <a:prstGeom prst="rect">
            <a:avLst/>
          </a:prstGeom>
          <a:noFill/>
        </p:spPr>
        <p:txBody>
          <a:bodyPr wrap="none" rtlCol="0">
            <a:spAutoFit/>
          </a:bodyPr>
          <a:lstStyle/>
          <a:p>
            <a:r>
              <a:rPr lang="en-US" sz="1050" dirty="0" smtClean="0">
                <a:solidFill>
                  <a:prstClr val="black"/>
                </a:solidFill>
              </a:rPr>
              <a:t>Normal</a:t>
            </a:r>
            <a:endParaRPr lang="en-US" sz="1050" dirty="0">
              <a:solidFill>
                <a:prstClr val="black"/>
              </a:solidFill>
            </a:endParaRPr>
          </a:p>
        </p:txBody>
      </p:sp>
      <p:sp>
        <p:nvSpPr>
          <p:cNvPr id="20" name="Rounded Rectangle 19"/>
          <p:cNvSpPr/>
          <p:nvPr/>
        </p:nvSpPr>
        <p:spPr>
          <a:xfrm>
            <a:off x="7556499" y="4114800"/>
            <a:ext cx="2286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ounded Rectangle 20"/>
          <p:cNvSpPr/>
          <p:nvPr/>
        </p:nvSpPr>
        <p:spPr>
          <a:xfrm>
            <a:off x="7556499" y="4712494"/>
            <a:ext cx="2286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ounded Rectangle 21"/>
          <p:cNvSpPr/>
          <p:nvPr/>
        </p:nvSpPr>
        <p:spPr>
          <a:xfrm>
            <a:off x="7556499" y="5334000"/>
            <a:ext cx="2286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lowchart: Process 10"/>
          <p:cNvSpPr/>
          <p:nvPr/>
        </p:nvSpPr>
        <p:spPr>
          <a:xfrm>
            <a:off x="4267200" y="4712494"/>
            <a:ext cx="152400" cy="240506"/>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96256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Physiology of Heat Strain</a:t>
            </a:r>
            <a:endParaRPr lang="en-US" dirty="0"/>
          </a:p>
        </p:txBody>
      </p:sp>
      <p:sp>
        <p:nvSpPr>
          <p:cNvPr id="3" name="Content Placeholder 2"/>
          <p:cNvSpPr>
            <a:spLocks noGrp="1"/>
          </p:cNvSpPr>
          <p:nvPr>
            <p:ph idx="1"/>
          </p:nvPr>
        </p:nvSpPr>
        <p:spPr>
          <a:xfrm>
            <a:off x="128368" y="1543050"/>
            <a:ext cx="3763043" cy="5314950"/>
          </a:xfrm>
        </p:spPr>
        <p:txBody>
          <a:bodyPr>
            <a:noAutofit/>
          </a:bodyPr>
          <a:lstStyle/>
          <a:p>
            <a:pPr marL="0" indent="0">
              <a:buNone/>
            </a:pPr>
            <a:r>
              <a:rPr lang="en-US" sz="2500" dirty="0" smtClean="0"/>
              <a:t>A dehydrated person may experience:</a:t>
            </a:r>
          </a:p>
          <a:p>
            <a:r>
              <a:rPr lang="en-US" sz="2500" dirty="0" smtClean="0"/>
              <a:t>Headaches</a:t>
            </a:r>
          </a:p>
          <a:p>
            <a:r>
              <a:rPr lang="en-US" sz="2500" dirty="0" smtClean="0"/>
              <a:t>Loss of accuracy/dexterity</a:t>
            </a:r>
          </a:p>
          <a:p>
            <a:r>
              <a:rPr lang="en-US" sz="2500" dirty="0" smtClean="0"/>
              <a:t>Muscle fatigue and cramping</a:t>
            </a:r>
          </a:p>
          <a:p>
            <a:r>
              <a:rPr lang="en-US" sz="2500" dirty="0" smtClean="0"/>
              <a:t>Weakness</a:t>
            </a:r>
          </a:p>
          <a:p>
            <a:r>
              <a:rPr lang="en-US" sz="2500" dirty="0" smtClean="0"/>
              <a:t>Reduced Alertness</a:t>
            </a:r>
          </a:p>
          <a:p>
            <a:r>
              <a:rPr lang="en-US" sz="2500" dirty="0" smtClean="0"/>
              <a:t>Nausea</a:t>
            </a:r>
          </a:p>
          <a:p>
            <a:r>
              <a:rPr lang="en-US" sz="2500" dirty="0" smtClean="0"/>
              <a:t>Increased Heart Rate </a:t>
            </a:r>
            <a:endParaRPr lang="en-US" sz="2500" dirty="0"/>
          </a:p>
        </p:txBody>
      </p:sp>
      <p:pic>
        <p:nvPicPr>
          <p:cNvPr id="512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46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872361" y="1578605"/>
            <a:ext cx="4765603"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4800" y="3429000"/>
            <a:ext cx="1000125" cy="2743200"/>
          </a:xfrm>
          <a:prstGeom prst="rect">
            <a:avLst/>
          </a:prstGeom>
          <a:solidFill>
            <a:schemeClr val="bg1"/>
          </a:solidFill>
          <a:ln>
            <a:noFill/>
          </a:ln>
          <a:effectLst/>
        </p:spPr>
      </p:pic>
      <p:sp>
        <p:nvSpPr>
          <p:cNvPr id="9" name="TextBox 8"/>
          <p:cNvSpPr txBox="1"/>
          <p:nvPr/>
        </p:nvSpPr>
        <p:spPr>
          <a:xfrm>
            <a:off x="4067843" y="3121223"/>
            <a:ext cx="1047082" cy="307777"/>
          </a:xfrm>
          <a:prstGeom prst="rect">
            <a:avLst/>
          </a:prstGeom>
          <a:noFill/>
        </p:spPr>
        <p:txBody>
          <a:bodyPr wrap="none" rtlCol="0">
            <a:spAutoFit/>
          </a:bodyPr>
          <a:lstStyle/>
          <a:p>
            <a:r>
              <a:rPr lang="en-US" sz="1400" dirty="0" smtClean="0">
                <a:solidFill>
                  <a:prstClr val="white"/>
                </a:solidFill>
              </a:rPr>
              <a:t>CORE TEMP</a:t>
            </a:r>
            <a:endParaRPr lang="en-US" sz="1400" dirty="0">
              <a:solidFill>
                <a:prstClr val="white"/>
              </a:solidFill>
            </a:endParaRPr>
          </a:p>
        </p:txBody>
      </p:sp>
      <p:sp>
        <p:nvSpPr>
          <p:cNvPr id="15" name="TextBox 14"/>
          <p:cNvSpPr txBox="1"/>
          <p:nvPr/>
        </p:nvSpPr>
        <p:spPr>
          <a:xfrm>
            <a:off x="7373499" y="3140273"/>
            <a:ext cx="1035925" cy="307777"/>
          </a:xfrm>
          <a:prstGeom prst="rect">
            <a:avLst/>
          </a:prstGeom>
          <a:noFill/>
        </p:spPr>
        <p:txBody>
          <a:bodyPr wrap="none" rtlCol="0">
            <a:spAutoFit/>
          </a:bodyPr>
          <a:lstStyle/>
          <a:p>
            <a:r>
              <a:rPr lang="en-US" sz="1400" dirty="0" smtClean="0">
                <a:solidFill>
                  <a:prstClr val="white"/>
                </a:solidFill>
              </a:rPr>
              <a:t>BLOOD VOL</a:t>
            </a:r>
            <a:endParaRPr lang="en-US" sz="1400" dirty="0">
              <a:solidFill>
                <a:prstClr val="white"/>
              </a:solidFill>
            </a:endParaRPr>
          </a:p>
        </p:txBody>
      </p:sp>
      <p:sp>
        <p:nvSpPr>
          <p:cNvPr id="10" name="TextBox 9"/>
          <p:cNvSpPr txBox="1"/>
          <p:nvPr/>
        </p:nvSpPr>
        <p:spPr>
          <a:xfrm>
            <a:off x="7807884" y="4060195"/>
            <a:ext cx="611065" cy="261610"/>
          </a:xfrm>
          <a:prstGeom prst="rect">
            <a:avLst/>
          </a:prstGeom>
          <a:noFill/>
        </p:spPr>
        <p:txBody>
          <a:bodyPr wrap="none" rtlCol="0">
            <a:spAutoFit/>
          </a:bodyPr>
          <a:lstStyle/>
          <a:p>
            <a:r>
              <a:rPr lang="en-US" sz="1050" dirty="0" smtClean="0">
                <a:solidFill>
                  <a:prstClr val="black"/>
                </a:solidFill>
              </a:rPr>
              <a:t>Normal</a:t>
            </a:r>
            <a:endParaRPr lang="en-US" sz="1050" dirty="0">
              <a:solidFill>
                <a:prstClr val="black"/>
              </a:solidFill>
            </a:endParaRPr>
          </a:p>
        </p:txBody>
      </p:sp>
      <p:sp>
        <p:nvSpPr>
          <p:cNvPr id="17" name="Flowchart: Process 16"/>
          <p:cNvSpPr/>
          <p:nvPr/>
        </p:nvSpPr>
        <p:spPr>
          <a:xfrm>
            <a:off x="7390309" y="3426619"/>
            <a:ext cx="1000125" cy="2743200"/>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ounded Rectangle 17"/>
          <p:cNvSpPr/>
          <p:nvPr/>
        </p:nvSpPr>
        <p:spPr>
          <a:xfrm>
            <a:off x="7556499" y="3505200"/>
            <a:ext cx="228600" cy="6858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a:off x="7776928" y="3907795"/>
            <a:ext cx="611065" cy="261610"/>
          </a:xfrm>
          <a:prstGeom prst="rect">
            <a:avLst/>
          </a:prstGeom>
          <a:noFill/>
        </p:spPr>
        <p:txBody>
          <a:bodyPr wrap="none" rtlCol="0">
            <a:spAutoFit/>
          </a:bodyPr>
          <a:lstStyle/>
          <a:p>
            <a:r>
              <a:rPr lang="en-US" sz="1050" dirty="0" smtClean="0">
                <a:solidFill>
                  <a:prstClr val="black"/>
                </a:solidFill>
              </a:rPr>
              <a:t>Normal</a:t>
            </a:r>
            <a:endParaRPr lang="en-US" sz="1050" dirty="0">
              <a:solidFill>
                <a:prstClr val="black"/>
              </a:solidFill>
            </a:endParaRPr>
          </a:p>
        </p:txBody>
      </p:sp>
      <p:sp>
        <p:nvSpPr>
          <p:cNvPr id="20" name="Rounded Rectangle 19"/>
          <p:cNvSpPr/>
          <p:nvPr/>
        </p:nvSpPr>
        <p:spPr>
          <a:xfrm>
            <a:off x="7556499" y="4114800"/>
            <a:ext cx="2286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ounded Rectangle 20"/>
          <p:cNvSpPr/>
          <p:nvPr/>
        </p:nvSpPr>
        <p:spPr>
          <a:xfrm>
            <a:off x="7556499" y="4712494"/>
            <a:ext cx="228600" cy="6858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Rounded Rectangle 21"/>
          <p:cNvSpPr/>
          <p:nvPr/>
        </p:nvSpPr>
        <p:spPr>
          <a:xfrm>
            <a:off x="7556499" y="5334000"/>
            <a:ext cx="228600" cy="685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lowchart: Process 10"/>
          <p:cNvSpPr/>
          <p:nvPr/>
        </p:nvSpPr>
        <p:spPr>
          <a:xfrm>
            <a:off x="4267200" y="4712494"/>
            <a:ext cx="152400" cy="240506"/>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7813144" y="5062374"/>
            <a:ext cx="407484" cy="253916"/>
          </a:xfrm>
          <a:prstGeom prst="rect">
            <a:avLst/>
          </a:prstGeom>
          <a:noFill/>
        </p:spPr>
        <p:txBody>
          <a:bodyPr wrap="none" rtlCol="0">
            <a:spAutoFit/>
          </a:bodyPr>
          <a:lstStyle/>
          <a:p>
            <a:r>
              <a:rPr lang="en-US" sz="1050" dirty="0" smtClean="0">
                <a:solidFill>
                  <a:prstClr val="black"/>
                </a:solidFill>
              </a:rPr>
              <a:t>Low</a:t>
            </a:r>
            <a:endParaRPr lang="en-US" sz="1050" dirty="0">
              <a:solidFill>
                <a:prstClr val="black"/>
              </a:solidFill>
            </a:endParaRPr>
          </a:p>
        </p:txBody>
      </p:sp>
      <p:sp>
        <p:nvSpPr>
          <p:cNvPr id="23" name="Flowchart: Process 22"/>
          <p:cNvSpPr/>
          <p:nvPr/>
        </p:nvSpPr>
        <p:spPr>
          <a:xfrm>
            <a:off x="4267200" y="4577952"/>
            <a:ext cx="152400" cy="120253"/>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41555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Heat Stress -&gt; Heat Strain </a:t>
            </a:r>
            <a:br>
              <a:rPr lang="en-US" dirty="0" smtClean="0"/>
            </a:br>
            <a:r>
              <a:rPr lang="en-US" dirty="0" smtClean="0"/>
              <a:t>Heat Related Illness</a:t>
            </a:r>
            <a:endParaRPr lang="en-US" dirty="0"/>
          </a:p>
        </p:txBody>
      </p:sp>
      <p:sp>
        <p:nvSpPr>
          <p:cNvPr id="4" name="Content Placeholder 3"/>
          <p:cNvSpPr>
            <a:spLocks noGrp="1"/>
          </p:cNvSpPr>
          <p:nvPr>
            <p:ph idx="1"/>
          </p:nvPr>
        </p:nvSpPr>
        <p:spPr/>
        <p:txBody>
          <a:bodyPr>
            <a:normAutofit/>
          </a:bodyPr>
          <a:lstStyle/>
          <a:p>
            <a:pPr marL="0" indent="0">
              <a:buNone/>
            </a:pPr>
            <a:r>
              <a:rPr lang="en-US" dirty="0"/>
              <a:t>The early symptoms of heat </a:t>
            </a:r>
            <a:r>
              <a:rPr lang="en-US" dirty="0" smtClean="0"/>
              <a:t>exhaustion </a:t>
            </a:r>
            <a:r>
              <a:rPr lang="en-US" dirty="0"/>
              <a:t>include:</a:t>
            </a:r>
          </a:p>
          <a:p>
            <a:r>
              <a:rPr lang="en-US" dirty="0"/>
              <a:t>Profuse sweating</a:t>
            </a:r>
          </a:p>
          <a:p>
            <a:pPr lvl="0"/>
            <a:r>
              <a:rPr lang="en-US" dirty="0">
                <a:solidFill>
                  <a:prstClr val="black"/>
                </a:solidFill>
              </a:rPr>
              <a:t>Muscle </a:t>
            </a:r>
            <a:r>
              <a:rPr lang="en-US" dirty="0" smtClean="0">
                <a:solidFill>
                  <a:prstClr val="black"/>
                </a:solidFill>
              </a:rPr>
              <a:t>cramps</a:t>
            </a:r>
            <a:endParaRPr lang="en-US" dirty="0" smtClean="0"/>
          </a:p>
          <a:p>
            <a:r>
              <a:rPr lang="en-US" dirty="0" smtClean="0"/>
              <a:t>Fatigue</a:t>
            </a:r>
            <a:endParaRPr lang="en-US" dirty="0"/>
          </a:p>
          <a:p>
            <a:r>
              <a:rPr lang="en-US" dirty="0"/>
              <a:t>Thirst</a:t>
            </a:r>
          </a:p>
          <a:p>
            <a:r>
              <a:rPr lang="en-US" dirty="0" smtClean="0"/>
              <a:t>Heat rash or </a:t>
            </a:r>
          </a:p>
          <a:p>
            <a:r>
              <a:rPr lang="en-US" dirty="0" smtClean="0"/>
              <a:t>Prickly Heat</a:t>
            </a:r>
            <a:endParaRPr lang="en-US" dirty="0"/>
          </a:p>
          <a:p>
            <a:endParaRPr lang="en-US" dirty="0"/>
          </a:p>
        </p:txBody>
      </p:sp>
      <p:sp>
        <p:nvSpPr>
          <p:cNvPr id="5" name="Rectangle 4"/>
          <p:cNvSpPr/>
          <p:nvPr/>
        </p:nvSpPr>
        <p:spPr>
          <a:xfrm>
            <a:off x="304800" y="6477000"/>
            <a:ext cx="4572000" cy="184666"/>
          </a:xfrm>
          <a:prstGeom prst="rect">
            <a:avLst/>
          </a:prstGeom>
        </p:spPr>
        <p:txBody>
          <a:bodyPr>
            <a:spAutoFit/>
          </a:bodyPr>
          <a:lstStyle/>
          <a:p>
            <a:r>
              <a:rPr lang="en-US" sz="600" dirty="0"/>
              <a:t>http://www.nlm.nih.gov/medlineplus/ency/article/000056.htm</a:t>
            </a: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2389505"/>
            <a:ext cx="4762130" cy="4087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3140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dirty="0" smtClean="0">
                <a:solidFill>
                  <a:schemeClr val="tx2"/>
                </a:solidFill>
              </a:rPr>
              <a:t>Occupational heat fatalities, USA   2003-2008</a:t>
            </a:r>
            <a:endParaRPr lang="en-US" b="1" dirty="0">
              <a:solidFill>
                <a:schemeClr val="tx2"/>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600200"/>
            <a:ext cx="8229600" cy="5245618"/>
          </a:xfrm>
        </p:spPr>
      </p:pic>
    </p:spTree>
    <p:extLst>
      <p:ext uri="{BB962C8B-B14F-4D97-AF65-F5344CB8AC3E}">
        <p14:creationId xmlns:p14="http://schemas.microsoft.com/office/powerpoint/2010/main" val="25453087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Related Illness</a:t>
            </a:r>
            <a:endParaRPr lang="en-US" dirty="0"/>
          </a:p>
        </p:txBody>
      </p:sp>
      <p:sp>
        <p:nvSpPr>
          <p:cNvPr id="3" name="Content Placeholder 2"/>
          <p:cNvSpPr>
            <a:spLocks noGrp="1"/>
          </p:cNvSpPr>
          <p:nvPr>
            <p:ph idx="1"/>
          </p:nvPr>
        </p:nvSpPr>
        <p:spPr/>
        <p:txBody>
          <a:bodyPr>
            <a:normAutofit lnSpcReduction="10000"/>
          </a:bodyPr>
          <a:lstStyle/>
          <a:p>
            <a:pPr marL="0" lvl="0" indent="0">
              <a:buNone/>
            </a:pPr>
            <a:r>
              <a:rPr lang="en-US" dirty="0" smtClean="0">
                <a:solidFill>
                  <a:prstClr val="black"/>
                </a:solidFill>
              </a:rPr>
              <a:t>Later symptoms </a:t>
            </a:r>
            <a:r>
              <a:rPr lang="en-US" dirty="0">
                <a:solidFill>
                  <a:prstClr val="black"/>
                </a:solidFill>
              </a:rPr>
              <a:t>of heat exhaustion include:</a:t>
            </a:r>
          </a:p>
          <a:p>
            <a:pPr lvl="0"/>
            <a:r>
              <a:rPr lang="en-US" dirty="0">
                <a:solidFill>
                  <a:prstClr val="black"/>
                </a:solidFill>
              </a:rPr>
              <a:t>Headache</a:t>
            </a:r>
          </a:p>
          <a:p>
            <a:pPr lvl="0"/>
            <a:r>
              <a:rPr lang="en-US" dirty="0">
                <a:solidFill>
                  <a:prstClr val="black"/>
                </a:solidFill>
              </a:rPr>
              <a:t>Dizziness and lightheadedness</a:t>
            </a:r>
          </a:p>
          <a:p>
            <a:pPr lvl="0"/>
            <a:r>
              <a:rPr lang="en-US" dirty="0">
                <a:solidFill>
                  <a:prstClr val="black"/>
                </a:solidFill>
              </a:rPr>
              <a:t>Weakness</a:t>
            </a:r>
          </a:p>
          <a:p>
            <a:pPr lvl="0"/>
            <a:r>
              <a:rPr lang="en-US" dirty="0">
                <a:solidFill>
                  <a:prstClr val="black"/>
                </a:solidFill>
              </a:rPr>
              <a:t>Nausea and vomiting</a:t>
            </a:r>
          </a:p>
          <a:p>
            <a:pPr lvl="0"/>
            <a:r>
              <a:rPr lang="en-US" dirty="0">
                <a:solidFill>
                  <a:prstClr val="black"/>
                </a:solidFill>
              </a:rPr>
              <a:t>Cool, moist skin</a:t>
            </a:r>
          </a:p>
          <a:p>
            <a:pPr lvl="0"/>
            <a:r>
              <a:rPr lang="en-US" dirty="0">
                <a:solidFill>
                  <a:prstClr val="black"/>
                </a:solidFill>
              </a:rPr>
              <a:t>Dark </a:t>
            </a:r>
            <a:r>
              <a:rPr lang="en-US" dirty="0" smtClean="0">
                <a:solidFill>
                  <a:prstClr val="black"/>
                </a:solidFill>
              </a:rPr>
              <a:t>urine</a:t>
            </a:r>
          </a:p>
          <a:p>
            <a:pPr lvl="0"/>
            <a:r>
              <a:rPr lang="en-US" dirty="0" smtClean="0">
                <a:solidFill>
                  <a:prstClr val="black"/>
                </a:solidFill>
              </a:rPr>
              <a:t>Fainting or Passing out</a:t>
            </a:r>
            <a:endParaRPr lang="en-US" dirty="0">
              <a:solidFill>
                <a:prstClr val="black"/>
              </a:solidFill>
            </a:endParaRPr>
          </a:p>
          <a:p>
            <a:endParaRPr lang="en-US" dirty="0"/>
          </a:p>
        </p:txBody>
      </p:sp>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200400"/>
            <a:ext cx="4149105"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31917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4844096"/>
            <a:ext cx="4114800" cy="178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Heat Related Illness</a:t>
            </a:r>
            <a:endParaRPr lang="en-US" dirty="0"/>
          </a:p>
        </p:txBody>
      </p:sp>
      <p:sp>
        <p:nvSpPr>
          <p:cNvPr id="3" name="Content Placeholder 2"/>
          <p:cNvSpPr>
            <a:spLocks noGrp="1"/>
          </p:cNvSpPr>
          <p:nvPr>
            <p:ph idx="1"/>
          </p:nvPr>
        </p:nvSpPr>
        <p:spPr>
          <a:xfrm>
            <a:off x="457200" y="1201260"/>
            <a:ext cx="8229600" cy="4525963"/>
          </a:xfrm>
        </p:spPr>
        <p:txBody>
          <a:bodyPr>
            <a:normAutofit/>
          </a:bodyPr>
          <a:lstStyle/>
          <a:p>
            <a:pPr marL="0" lvl="0" indent="0">
              <a:buNone/>
            </a:pPr>
            <a:r>
              <a:rPr lang="en-US" sz="4400" dirty="0">
                <a:solidFill>
                  <a:prstClr val="black"/>
                </a:solidFill>
              </a:rPr>
              <a:t>Heat </a:t>
            </a:r>
            <a:r>
              <a:rPr lang="en-US" sz="4400" dirty="0" smtClean="0">
                <a:solidFill>
                  <a:prstClr val="black"/>
                </a:solidFill>
              </a:rPr>
              <a:t>Syncope</a:t>
            </a:r>
          </a:p>
          <a:p>
            <a:pPr marL="609600" lvl="0" indent="-609600"/>
            <a:r>
              <a:rPr lang="en-US" dirty="0" smtClean="0">
                <a:solidFill>
                  <a:prstClr val="black"/>
                </a:solidFill>
                <a:latin typeface="Arial" pitchFamily="34" charset="0"/>
                <a:cs typeface="Arial" pitchFamily="34" charset="0"/>
              </a:rPr>
              <a:t>Sudden loss of consciousness associated with fainting or passing out.</a:t>
            </a:r>
          </a:p>
          <a:p>
            <a:pPr marL="609600" lvl="0" indent="-609600"/>
            <a:r>
              <a:rPr lang="en-US" dirty="0" smtClean="0">
                <a:solidFill>
                  <a:prstClr val="black"/>
                </a:solidFill>
                <a:latin typeface="Arial" pitchFamily="34" charset="0"/>
                <a:cs typeface="Arial" pitchFamily="34" charset="0"/>
              </a:rPr>
              <a:t>Blood pressure drops, oxygenated blood supply to the brain is low, and </a:t>
            </a:r>
            <a:endParaRPr lang="en-US" dirty="0">
              <a:solidFill>
                <a:prstClr val="black"/>
              </a:solidFill>
              <a:latin typeface="Arial" pitchFamily="34" charset="0"/>
              <a:cs typeface="Arial" pitchFamily="34" charset="0"/>
            </a:endParaRPr>
          </a:p>
          <a:p>
            <a:pPr marL="609600" lvl="0" indent="-609600"/>
            <a:r>
              <a:rPr lang="en-US" dirty="0">
                <a:solidFill>
                  <a:prstClr val="black"/>
                </a:solidFill>
                <a:latin typeface="Arial" pitchFamily="34" charset="0"/>
                <a:cs typeface="Arial" pitchFamily="34" charset="0"/>
              </a:rPr>
              <a:t>The onset of </a:t>
            </a:r>
            <a:r>
              <a:rPr lang="en-US" dirty="0" smtClean="0">
                <a:solidFill>
                  <a:prstClr val="black"/>
                </a:solidFill>
                <a:latin typeface="Arial" pitchFamily="34" charset="0"/>
                <a:cs typeface="Arial" pitchFamily="34" charset="0"/>
              </a:rPr>
              <a:t>syncope is </a:t>
            </a:r>
            <a:r>
              <a:rPr lang="en-US" dirty="0">
                <a:solidFill>
                  <a:prstClr val="black"/>
                </a:solidFill>
                <a:latin typeface="Arial" pitchFamily="34" charset="0"/>
                <a:cs typeface="Arial" pitchFamily="34" charset="0"/>
              </a:rPr>
              <a:t>rapid and </a:t>
            </a:r>
            <a:r>
              <a:rPr lang="en-US" dirty="0" smtClean="0">
                <a:solidFill>
                  <a:prstClr val="black"/>
                </a:solidFill>
                <a:latin typeface="Arial" pitchFamily="34" charset="0"/>
                <a:cs typeface="Arial" pitchFamily="34" charset="0"/>
              </a:rPr>
              <a:t>unpredictable.</a:t>
            </a:r>
            <a:endParaRPr lang="en-US" dirty="0">
              <a:solidFill>
                <a:prstClr val="black"/>
              </a:solidFill>
              <a:latin typeface="Arial" pitchFamily="34" charset="0"/>
              <a:cs typeface="Arial" pitchFamily="34" charset="0"/>
            </a:endParaRPr>
          </a:p>
          <a:p>
            <a:endParaRPr lang="en-US" dirty="0"/>
          </a:p>
        </p:txBody>
      </p:sp>
      <p:sp>
        <p:nvSpPr>
          <p:cNvPr id="4" name="TextBox 3"/>
          <p:cNvSpPr txBox="1"/>
          <p:nvPr/>
        </p:nvSpPr>
        <p:spPr>
          <a:xfrm>
            <a:off x="381000" y="6400800"/>
            <a:ext cx="700833" cy="184666"/>
          </a:xfrm>
          <a:prstGeom prst="rect">
            <a:avLst/>
          </a:prstGeom>
          <a:noFill/>
        </p:spPr>
        <p:txBody>
          <a:bodyPr wrap="none" rtlCol="0">
            <a:spAutoFit/>
          </a:bodyPr>
          <a:lstStyle/>
          <a:p>
            <a:r>
              <a:rPr lang="en-US" sz="600" dirty="0" smtClean="0"/>
              <a:t>Credit: B. Mizula</a:t>
            </a:r>
            <a:endParaRPr lang="en-US" sz="600" dirty="0"/>
          </a:p>
        </p:txBody>
      </p:sp>
    </p:spTree>
    <p:extLst>
      <p:ext uri="{BB962C8B-B14F-4D97-AF65-F5344CB8AC3E}">
        <p14:creationId xmlns:p14="http://schemas.microsoft.com/office/powerpoint/2010/main" val="1160799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Related Illness</a:t>
            </a:r>
            <a:endParaRPr lang="en-US" dirty="0"/>
          </a:p>
        </p:txBody>
      </p:sp>
      <p:sp>
        <p:nvSpPr>
          <p:cNvPr id="3" name="Content Placeholder 2"/>
          <p:cNvSpPr>
            <a:spLocks noGrp="1"/>
          </p:cNvSpPr>
          <p:nvPr>
            <p:ph idx="1"/>
          </p:nvPr>
        </p:nvSpPr>
        <p:spPr/>
        <p:txBody>
          <a:bodyPr>
            <a:normAutofit fontScale="92500" lnSpcReduction="20000"/>
          </a:bodyPr>
          <a:lstStyle/>
          <a:p>
            <a:pPr marL="0" lvl="0" indent="0">
              <a:buNone/>
            </a:pPr>
            <a:r>
              <a:rPr lang="en-US" sz="3500" dirty="0">
                <a:solidFill>
                  <a:prstClr val="black"/>
                </a:solidFill>
              </a:rPr>
              <a:t>The symptoms of </a:t>
            </a:r>
            <a:r>
              <a:rPr lang="en-US" sz="3500" dirty="0" smtClean="0">
                <a:solidFill>
                  <a:prstClr val="black"/>
                </a:solidFill>
              </a:rPr>
              <a:t>Heat Stroke </a:t>
            </a:r>
            <a:r>
              <a:rPr lang="en-US" sz="3500" dirty="0">
                <a:solidFill>
                  <a:prstClr val="black"/>
                </a:solidFill>
              </a:rPr>
              <a:t>include:</a:t>
            </a:r>
          </a:p>
          <a:p>
            <a:pPr lvl="0"/>
            <a:r>
              <a:rPr lang="en-US" sz="3500" dirty="0" smtClean="0">
                <a:solidFill>
                  <a:prstClr val="black"/>
                </a:solidFill>
              </a:rPr>
              <a:t>High Fever </a:t>
            </a:r>
          </a:p>
          <a:p>
            <a:pPr lvl="0"/>
            <a:r>
              <a:rPr lang="en-US" sz="3500" dirty="0" smtClean="0">
                <a:solidFill>
                  <a:prstClr val="black"/>
                </a:solidFill>
              </a:rPr>
              <a:t>Irrational </a:t>
            </a:r>
            <a:r>
              <a:rPr lang="en-US" sz="3500" dirty="0">
                <a:solidFill>
                  <a:prstClr val="black"/>
                </a:solidFill>
              </a:rPr>
              <a:t>behavior</a:t>
            </a:r>
          </a:p>
          <a:p>
            <a:pPr lvl="0"/>
            <a:r>
              <a:rPr lang="en-US" sz="3500" dirty="0">
                <a:solidFill>
                  <a:prstClr val="black"/>
                </a:solidFill>
              </a:rPr>
              <a:t>Extreme confusion</a:t>
            </a:r>
          </a:p>
          <a:p>
            <a:pPr lvl="0"/>
            <a:r>
              <a:rPr lang="en-US" sz="3500" dirty="0">
                <a:solidFill>
                  <a:prstClr val="black"/>
                </a:solidFill>
              </a:rPr>
              <a:t>Dry, hot, and red skin</a:t>
            </a:r>
          </a:p>
          <a:p>
            <a:pPr lvl="0"/>
            <a:r>
              <a:rPr lang="en-US" sz="3500" dirty="0">
                <a:solidFill>
                  <a:prstClr val="black"/>
                </a:solidFill>
              </a:rPr>
              <a:t>Rapid, shallow breathing</a:t>
            </a:r>
          </a:p>
          <a:p>
            <a:pPr lvl="0"/>
            <a:r>
              <a:rPr lang="en-US" sz="3500" dirty="0">
                <a:solidFill>
                  <a:prstClr val="black"/>
                </a:solidFill>
              </a:rPr>
              <a:t>Rapid, weak pulse</a:t>
            </a:r>
          </a:p>
          <a:p>
            <a:pPr lvl="0"/>
            <a:r>
              <a:rPr lang="en-US" sz="3500" dirty="0">
                <a:solidFill>
                  <a:prstClr val="black"/>
                </a:solidFill>
              </a:rPr>
              <a:t>Seizures</a:t>
            </a:r>
          </a:p>
          <a:p>
            <a:pPr lvl="0"/>
            <a:r>
              <a:rPr lang="en-US" sz="3500" dirty="0">
                <a:solidFill>
                  <a:prstClr val="black"/>
                </a:solidFill>
              </a:rPr>
              <a:t>Unconsciousness</a:t>
            </a:r>
          </a:p>
          <a:p>
            <a:endParaRPr lang="en-US" dirty="0"/>
          </a:p>
        </p:txBody>
      </p:sp>
      <p:pic>
        <p:nvPicPr>
          <p:cNvPr id="13315" name="Picture 3" descr="C:\Users\mtwilley\AppData\Local\Microsoft\Windows\Temporary Internet Files\Content.IE5\K552BSX2\MP900442485[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01" r="17129"/>
          <a:stretch/>
        </p:blipFill>
        <p:spPr bwMode="auto">
          <a:xfrm>
            <a:off x="5105400" y="2209800"/>
            <a:ext cx="3886200" cy="3681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012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Heat Stroke is a Medical Emergency</a:t>
            </a:r>
            <a:endParaRPr lang="en-US" dirty="0"/>
          </a:p>
        </p:txBody>
      </p:sp>
      <p:sp>
        <p:nvSpPr>
          <p:cNvPr id="3" name="Content Placeholder 2"/>
          <p:cNvSpPr>
            <a:spLocks noGrp="1"/>
          </p:cNvSpPr>
          <p:nvPr>
            <p:ph idx="1"/>
          </p:nvPr>
        </p:nvSpPr>
        <p:spPr/>
        <p:txBody>
          <a:bodyPr/>
          <a:lstStyle/>
          <a:p>
            <a:r>
              <a:rPr lang="en-US" dirty="0" smtClean="0"/>
              <a:t>Call 911</a:t>
            </a:r>
          </a:p>
          <a:p>
            <a:r>
              <a:rPr lang="en-US" dirty="0" smtClean="0"/>
              <a:t>Begin cooling immediately</a:t>
            </a:r>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767727"/>
            <a:ext cx="3505200" cy="4052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5640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Features of Heat Stroke</a:t>
            </a:r>
            <a:endParaRPr lang="en-US" dirty="0"/>
          </a:p>
        </p:txBody>
      </p:sp>
      <p:sp>
        <p:nvSpPr>
          <p:cNvPr id="3" name="Content Placeholder 2"/>
          <p:cNvSpPr>
            <a:spLocks noGrp="1"/>
          </p:cNvSpPr>
          <p:nvPr>
            <p:ph idx="1"/>
          </p:nvPr>
        </p:nvSpPr>
        <p:spPr>
          <a:xfrm>
            <a:off x="971550" y="1613953"/>
            <a:ext cx="7410450" cy="4482048"/>
          </a:xfrm>
        </p:spPr>
        <p:txBody>
          <a:bodyPr>
            <a:normAutofit lnSpcReduction="10000"/>
          </a:bodyPr>
          <a:lstStyle/>
          <a:p>
            <a:r>
              <a:rPr lang="en-US" dirty="0" smtClean="0"/>
              <a:t>Cardiovascular</a:t>
            </a:r>
          </a:p>
          <a:p>
            <a:r>
              <a:rPr lang="en-US" dirty="0" smtClean="0"/>
              <a:t>Neurological</a:t>
            </a:r>
          </a:p>
          <a:p>
            <a:r>
              <a:rPr lang="en-US" dirty="0" smtClean="0"/>
              <a:t>Acid-Base Disturbance</a:t>
            </a:r>
          </a:p>
          <a:p>
            <a:r>
              <a:rPr lang="en-US" dirty="0" smtClean="0"/>
              <a:t>Kidney</a:t>
            </a:r>
          </a:p>
          <a:p>
            <a:r>
              <a:rPr lang="en-US" dirty="0" smtClean="0"/>
              <a:t>Gastrointestinal</a:t>
            </a:r>
          </a:p>
          <a:p>
            <a:r>
              <a:rPr lang="en-US" dirty="0" smtClean="0"/>
              <a:t>Hematological</a:t>
            </a:r>
          </a:p>
          <a:p>
            <a:r>
              <a:rPr lang="en-US" dirty="0" smtClean="0"/>
              <a:t>Immunological</a:t>
            </a:r>
          </a:p>
          <a:p>
            <a:r>
              <a:rPr lang="en-US" dirty="0" smtClean="0"/>
              <a:t>Muscular</a:t>
            </a:r>
            <a:endParaRPr lang="en-US" dirty="0"/>
          </a:p>
        </p:txBody>
      </p:sp>
      <p:sp>
        <p:nvSpPr>
          <p:cNvPr id="4" name="TextBox 3"/>
          <p:cNvSpPr txBox="1"/>
          <p:nvPr/>
        </p:nvSpPr>
        <p:spPr>
          <a:xfrm>
            <a:off x="457200" y="6296799"/>
            <a:ext cx="2714205" cy="276999"/>
          </a:xfrm>
          <a:prstGeom prst="rect">
            <a:avLst/>
          </a:prstGeom>
          <a:noFill/>
        </p:spPr>
        <p:txBody>
          <a:bodyPr wrap="none" rtlCol="0">
            <a:spAutoFit/>
          </a:bodyPr>
          <a:lstStyle/>
          <a:p>
            <a:r>
              <a:rPr lang="en-US" sz="600" dirty="0" smtClean="0"/>
              <a:t>Grogan and Hopkins,, Heat Stroke:  Implications for Critical Care and Anaesthesia</a:t>
            </a:r>
          </a:p>
          <a:p>
            <a:r>
              <a:rPr lang="en-US" sz="600" dirty="0" smtClean="0"/>
              <a:t>British journal of Anaesthesia 88 (5): 700-7 (2002) </a:t>
            </a:r>
            <a:endParaRPr lang="en-US" sz="600" dirty="0"/>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457069"/>
            <a:ext cx="1790700" cy="4839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92423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Prognosis After Heat Stroke</a:t>
            </a:r>
            <a:endParaRPr lang="en-US" dirty="0"/>
          </a:p>
        </p:txBody>
      </p:sp>
      <p:sp>
        <p:nvSpPr>
          <p:cNvPr id="3" name="Content Placeholder 2"/>
          <p:cNvSpPr>
            <a:spLocks noGrp="1"/>
          </p:cNvSpPr>
          <p:nvPr>
            <p:ph idx="1"/>
          </p:nvPr>
        </p:nvSpPr>
        <p:spPr/>
        <p:txBody>
          <a:bodyPr/>
          <a:lstStyle/>
          <a:p>
            <a:r>
              <a:rPr lang="en-US" dirty="0" smtClean="0"/>
              <a:t>Temperature</a:t>
            </a:r>
          </a:p>
          <a:p>
            <a:r>
              <a:rPr lang="en-US" dirty="0" smtClean="0"/>
              <a:t>Cardiovascular</a:t>
            </a:r>
          </a:p>
          <a:p>
            <a:r>
              <a:rPr lang="en-US" dirty="0" smtClean="0"/>
              <a:t>Biochemical Markers</a:t>
            </a:r>
          </a:p>
          <a:p>
            <a:r>
              <a:rPr lang="en-US" dirty="0" smtClean="0"/>
              <a:t>Disability at Discharge from Hospital </a:t>
            </a:r>
            <a:endParaRPr lang="en-US" dirty="0"/>
          </a:p>
        </p:txBody>
      </p:sp>
    </p:spTree>
    <p:extLst>
      <p:ext uri="{BB962C8B-B14F-4D97-AF65-F5344CB8AC3E}">
        <p14:creationId xmlns:p14="http://schemas.microsoft.com/office/powerpoint/2010/main" val="27356155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a:t>
            </a:r>
            <a:endParaRPr lang="en-US"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600200"/>
            <a:ext cx="59944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5800" y="6553200"/>
            <a:ext cx="747320" cy="184666"/>
          </a:xfrm>
          <a:prstGeom prst="rect">
            <a:avLst/>
          </a:prstGeom>
          <a:noFill/>
        </p:spPr>
        <p:txBody>
          <a:bodyPr wrap="none" rtlCol="0">
            <a:spAutoFit/>
          </a:bodyPr>
          <a:lstStyle/>
          <a:p>
            <a:r>
              <a:rPr lang="en-US" sz="600" dirty="0" smtClean="0"/>
              <a:t>Photo:  M. Twilley</a:t>
            </a:r>
            <a:endParaRPr lang="en-US" sz="600" dirty="0"/>
          </a:p>
        </p:txBody>
      </p:sp>
    </p:spTree>
    <p:extLst>
      <p:ext uri="{BB962C8B-B14F-4D97-AF65-F5344CB8AC3E}">
        <p14:creationId xmlns:p14="http://schemas.microsoft.com/office/powerpoint/2010/main" val="945536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spcBef>
                <a:spcPts val="0"/>
              </a:spcBef>
            </a:pPr>
            <a:r>
              <a:rPr lang="en-US" dirty="0">
                <a:solidFill>
                  <a:prstClr val="black"/>
                </a:solidFill>
              </a:rPr>
              <a:t>Heat Related Illness </a:t>
            </a:r>
            <a:r>
              <a:rPr lang="en-US" dirty="0" smtClean="0">
                <a:solidFill>
                  <a:prstClr val="black"/>
                </a:solidFill>
              </a:rPr>
              <a:t/>
            </a:r>
            <a:br>
              <a:rPr lang="en-US" dirty="0" smtClean="0">
                <a:solidFill>
                  <a:prstClr val="black"/>
                </a:solidFill>
              </a:rPr>
            </a:br>
            <a:r>
              <a:rPr lang="en-US" dirty="0" smtClean="0">
                <a:solidFill>
                  <a:prstClr val="black"/>
                </a:solidFill>
              </a:rPr>
              <a:t>Prevention </a:t>
            </a:r>
            <a:r>
              <a:rPr lang="en-US" dirty="0">
                <a:solidFill>
                  <a:prstClr val="black"/>
                </a:solidFill>
              </a:rPr>
              <a:t>Programs  </a:t>
            </a:r>
          </a:p>
        </p:txBody>
      </p:sp>
      <p:sp>
        <p:nvSpPr>
          <p:cNvPr id="3" name="Content Placeholder 2"/>
          <p:cNvSpPr>
            <a:spLocks noGrp="1"/>
          </p:cNvSpPr>
          <p:nvPr>
            <p:ph idx="1"/>
          </p:nvPr>
        </p:nvSpPr>
        <p:spPr/>
        <p:txBody>
          <a:bodyPr/>
          <a:lstStyle/>
          <a:p>
            <a:pPr marL="0" indent="0">
              <a:spcBef>
                <a:spcPts val="0"/>
              </a:spcBef>
              <a:buNone/>
            </a:pPr>
            <a:r>
              <a:rPr lang="en-US" dirty="0" smtClean="0">
                <a:solidFill>
                  <a:prstClr val="black"/>
                </a:solidFill>
              </a:rPr>
              <a:t>Generally consist of: </a:t>
            </a:r>
          </a:p>
          <a:p>
            <a:pPr>
              <a:spcBef>
                <a:spcPts val="0"/>
              </a:spcBef>
            </a:pPr>
            <a:r>
              <a:rPr lang="en-US" dirty="0" smtClean="0">
                <a:solidFill>
                  <a:prstClr val="black"/>
                </a:solidFill>
              </a:rPr>
              <a:t>Worker Training/Awareness </a:t>
            </a:r>
          </a:p>
          <a:p>
            <a:pPr>
              <a:spcBef>
                <a:spcPts val="0"/>
              </a:spcBef>
            </a:pPr>
            <a:r>
              <a:rPr lang="en-US" dirty="0" smtClean="0">
                <a:solidFill>
                  <a:prstClr val="black"/>
                </a:solidFill>
              </a:rPr>
              <a:t>Provisions for acclimating workers to heat</a:t>
            </a:r>
          </a:p>
          <a:p>
            <a:pPr>
              <a:spcBef>
                <a:spcPts val="0"/>
              </a:spcBef>
            </a:pPr>
            <a:r>
              <a:rPr lang="en-US" dirty="0" smtClean="0">
                <a:solidFill>
                  <a:prstClr val="black"/>
                </a:solidFill>
              </a:rPr>
              <a:t>Reduction of physical demands </a:t>
            </a:r>
          </a:p>
          <a:p>
            <a:pPr>
              <a:spcBef>
                <a:spcPts val="0"/>
              </a:spcBef>
            </a:pPr>
            <a:r>
              <a:rPr lang="en-US" dirty="0" smtClean="0">
                <a:solidFill>
                  <a:prstClr val="black"/>
                </a:solidFill>
              </a:rPr>
              <a:t>Provide water breaks in cool rest areas</a:t>
            </a:r>
          </a:p>
          <a:p>
            <a:pPr>
              <a:spcBef>
                <a:spcPts val="0"/>
              </a:spcBef>
            </a:pPr>
            <a:r>
              <a:rPr lang="en-US" dirty="0" smtClean="0">
                <a:solidFill>
                  <a:prstClr val="black"/>
                </a:solidFill>
              </a:rPr>
              <a:t>Worker and environmental monitoring</a:t>
            </a:r>
          </a:p>
          <a:p>
            <a:pPr>
              <a:spcBef>
                <a:spcPts val="0"/>
              </a:spcBef>
            </a:pPr>
            <a:r>
              <a:rPr lang="en-US" dirty="0" smtClean="0">
                <a:solidFill>
                  <a:prstClr val="black"/>
                </a:solidFill>
              </a:rPr>
              <a:t>Work/Rest </a:t>
            </a:r>
            <a:r>
              <a:rPr lang="en-US" dirty="0">
                <a:solidFill>
                  <a:prstClr val="black"/>
                </a:solidFill>
              </a:rPr>
              <a:t>s</a:t>
            </a:r>
            <a:r>
              <a:rPr lang="en-US" dirty="0" smtClean="0">
                <a:solidFill>
                  <a:prstClr val="black"/>
                </a:solidFill>
              </a:rPr>
              <a:t>chedules</a:t>
            </a:r>
          </a:p>
          <a:p>
            <a:pPr>
              <a:spcBef>
                <a:spcPts val="0"/>
              </a:spcBef>
            </a:pPr>
            <a:r>
              <a:rPr lang="en-US" dirty="0" smtClean="0">
                <a:solidFill>
                  <a:prstClr val="black"/>
                </a:solidFill>
              </a:rPr>
              <a:t>Avoidance through alternative work schedules</a:t>
            </a:r>
          </a:p>
          <a:p>
            <a:pPr marL="0" lvl="0" indent="0">
              <a:spcBef>
                <a:spcPts val="0"/>
              </a:spcBef>
              <a:buNone/>
            </a:pPr>
            <a:endParaRPr lang="en-US" sz="1800" dirty="0">
              <a:solidFill>
                <a:prstClr val="black"/>
              </a:solidFill>
            </a:endParaRPr>
          </a:p>
          <a:p>
            <a:pPr marL="0" lvl="0" indent="0">
              <a:spcBef>
                <a:spcPts val="0"/>
              </a:spcBef>
              <a:buNone/>
            </a:pPr>
            <a:endParaRPr lang="en-US" sz="1800" dirty="0">
              <a:solidFill>
                <a:prstClr val="black"/>
              </a:solidFill>
            </a:endParaRPr>
          </a:p>
          <a:p>
            <a:endParaRPr lang="en-US" dirty="0"/>
          </a:p>
        </p:txBody>
      </p:sp>
    </p:spTree>
    <p:extLst>
      <p:ext uri="{BB962C8B-B14F-4D97-AF65-F5344CB8AC3E}">
        <p14:creationId xmlns:p14="http://schemas.microsoft.com/office/powerpoint/2010/main" val="2344141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Acclimatization</a:t>
            </a:r>
            <a:endParaRPr lang="en-US" dirty="0"/>
          </a:p>
        </p:txBody>
      </p:sp>
      <p:sp>
        <p:nvSpPr>
          <p:cNvPr id="3" name="Content Placeholder 2"/>
          <p:cNvSpPr>
            <a:spLocks noGrp="1"/>
          </p:cNvSpPr>
          <p:nvPr>
            <p:ph idx="1"/>
          </p:nvPr>
        </p:nvSpPr>
        <p:spPr>
          <a:xfrm>
            <a:off x="457200" y="1371600"/>
            <a:ext cx="8229600" cy="5257800"/>
          </a:xfrm>
        </p:spPr>
        <p:txBody>
          <a:bodyPr>
            <a:normAutofit fontScale="92500"/>
          </a:bodyPr>
          <a:lstStyle/>
          <a:p>
            <a:pPr marL="0" indent="0">
              <a:buNone/>
            </a:pPr>
            <a:r>
              <a:rPr lang="en-US" sz="2800" dirty="0" smtClean="0"/>
              <a:t>ACGIH: The gradual physiological adaptation that improves an individual’s ability to tolerate heat stress conditions. </a:t>
            </a:r>
          </a:p>
          <a:p>
            <a:pPr marL="0" indent="0">
              <a:buNone/>
            </a:pPr>
            <a:endParaRPr lang="en-US" sz="2800" dirty="0" smtClean="0"/>
          </a:p>
          <a:p>
            <a:pPr marL="0" indent="0">
              <a:buNone/>
            </a:pPr>
            <a:endParaRPr lang="en-US" sz="2800" dirty="0" smtClean="0"/>
          </a:p>
          <a:p>
            <a:pPr marL="0" indent="0">
              <a:buNone/>
            </a:pPr>
            <a:endParaRPr lang="en-US" sz="2800" dirty="0"/>
          </a:p>
          <a:p>
            <a:pPr marL="0" indent="0">
              <a:buNone/>
            </a:pPr>
            <a:endParaRPr lang="en-US" sz="2800" dirty="0" smtClean="0"/>
          </a:p>
          <a:p>
            <a:pPr marL="0" indent="0">
              <a:buNone/>
            </a:pPr>
            <a:endParaRPr lang="en-US" sz="2800" dirty="0"/>
          </a:p>
          <a:p>
            <a:pPr marL="0" indent="0">
              <a:buNone/>
            </a:pPr>
            <a:endParaRPr lang="en-US" sz="2800" dirty="0" smtClean="0"/>
          </a:p>
          <a:p>
            <a:pPr marL="0" indent="0">
              <a:buNone/>
            </a:pPr>
            <a:endParaRPr lang="en-US" sz="2800" dirty="0"/>
          </a:p>
          <a:p>
            <a:pPr marL="0" indent="0">
              <a:buNone/>
            </a:pPr>
            <a:r>
              <a:rPr lang="en-US" sz="2800" dirty="0" smtClean="0"/>
              <a:t>Noticeable loss after 4 </a:t>
            </a:r>
            <a:r>
              <a:rPr lang="en-US" dirty="0" smtClean="0"/>
              <a:t>days </a:t>
            </a:r>
          </a:p>
          <a:p>
            <a:pPr marL="0" indent="0">
              <a:buNone/>
            </a:pPr>
            <a:r>
              <a:rPr lang="en-US" sz="2800" dirty="0"/>
              <a:t>C</a:t>
            </a:r>
            <a:r>
              <a:rPr lang="en-US" sz="2800" dirty="0" smtClean="0"/>
              <a:t>omplete loss after 4 weeks</a:t>
            </a:r>
          </a:p>
          <a:p>
            <a:pPr marL="0" indent="0">
              <a:buNone/>
            </a:pPr>
            <a:endParaRPr lang="en-US" dirty="0" smtClean="0"/>
          </a:p>
          <a:p>
            <a:endParaRPr lang="en-US"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3500" y="2590800"/>
            <a:ext cx="6096000" cy="278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62557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Acclimatization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0424313"/>
              </p:ext>
            </p:extLst>
          </p:nvPr>
        </p:nvGraphicFramePr>
        <p:xfrm>
          <a:off x="228600" y="1295400"/>
          <a:ext cx="8686800" cy="4767210"/>
        </p:xfrm>
        <a:graphic>
          <a:graphicData uri="http://schemas.openxmlformats.org/drawingml/2006/table">
            <a:tbl>
              <a:tblPr firstRow="1" bandRow="1">
                <a:tableStyleId>{5C22544A-7EE6-4342-B048-85BDC9FD1C3A}</a:tableStyleId>
              </a:tblPr>
              <a:tblGrid>
                <a:gridCol w="4343400"/>
                <a:gridCol w="4343400"/>
              </a:tblGrid>
              <a:tr h="408570">
                <a:tc>
                  <a:txBody>
                    <a:bodyPr/>
                    <a:lstStyle/>
                    <a:p>
                      <a:r>
                        <a:rPr lang="en-US" dirty="0" smtClean="0"/>
                        <a:t>Thermal</a:t>
                      </a:r>
                      <a:r>
                        <a:rPr lang="en-US" baseline="0" dirty="0" smtClean="0"/>
                        <a:t> Comfort </a:t>
                      </a:r>
                      <a:endParaRPr lang="en-US" dirty="0"/>
                    </a:p>
                  </a:txBody>
                  <a:tcPr/>
                </a:tc>
                <a:tc>
                  <a:txBody>
                    <a:bodyPr/>
                    <a:lstStyle/>
                    <a:p>
                      <a:r>
                        <a:rPr lang="en-US" dirty="0" smtClean="0"/>
                        <a:t>Exercise Performance</a:t>
                      </a:r>
                      <a:endParaRPr lang="en-US" dirty="0"/>
                    </a:p>
                  </a:txBody>
                  <a:tcPr/>
                </a:tc>
              </a:tr>
              <a:tr h="4331963">
                <a:tc>
                  <a:txBody>
                    <a:bodyPr/>
                    <a:lstStyle/>
                    <a:p>
                      <a:r>
                        <a:rPr lang="en-US" sz="2000" dirty="0" smtClean="0"/>
                        <a:t>Core Temperature – Reduced</a:t>
                      </a:r>
                    </a:p>
                    <a:p>
                      <a:endParaRPr lang="en-US" sz="2000" dirty="0" smtClean="0"/>
                    </a:p>
                    <a:p>
                      <a:r>
                        <a:rPr lang="en-US" sz="2000" dirty="0" smtClean="0"/>
                        <a:t>Sweating </a:t>
                      </a:r>
                      <a:r>
                        <a:rPr lang="en-US" sz="2000" baseline="0" dirty="0" smtClean="0"/>
                        <a:t>Efficiency – Improved</a:t>
                      </a:r>
                    </a:p>
                    <a:p>
                      <a:pPr lvl="1"/>
                      <a:r>
                        <a:rPr lang="en-US" sz="2000" baseline="0" dirty="0" smtClean="0"/>
                        <a:t>Earlier Onset</a:t>
                      </a:r>
                    </a:p>
                    <a:p>
                      <a:pPr lvl="1"/>
                      <a:r>
                        <a:rPr lang="en-US" sz="2000" baseline="0" dirty="0" smtClean="0"/>
                        <a:t>Higher Rate</a:t>
                      </a:r>
                    </a:p>
                    <a:p>
                      <a:pPr lvl="1"/>
                      <a:r>
                        <a:rPr lang="en-US" sz="2000" baseline="0" dirty="0" smtClean="0"/>
                        <a:t>Redistributed</a:t>
                      </a:r>
                    </a:p>
                    <a:p>
                      <a:pPr lvl="1"/>
                      <a:r>
                        <a:rPr lang="en-US" sz="2000" baseline="0" dirty="0" smtClean="0"/>
                        <a:t>Sweat Output</a:t>
                      </a:r>
                    </a:p>
                    <a:p>
                      <a:endParaRPr lang="en-US" sz="2000" baseline="0" dirty="0" smtClean="0"/>
                    </a:p>
                    <a:p>
                      <a:r>
                        <a:rPr lang="en-US" sz="2000" baseline="0" dirty="0" smtClean="0"/>
                        <a:t>Skin Blood Flow – Improved</a:t>
                      </a:r>
                    </a:p>
                    <a:p>
                      <a:pPr lvl="1"/>
                      <a:r>
                        <a:rPr lang="en-US" sz="2000" baseline="0" dirty="0" smtClean="0"/>
                        <a:t>Earlier Onset</a:t>
                      </a:r>
                    </a:p>
                    <a:p>
                      <a:pPr lvl="1"/>
                      <a:r>
                        <a:rPr lang="en-US" sz="2000" baseline="0" dirty="0" smtClean="0"/>
                        <a:t>Higher Rate</a:t>
                      </a:r>
                    </a:p>
                    <a:p>
                      <a:endParaRPr lang="en-US" sz="2000" baseline="0" dirty="0" smtClean="0"/>
                    </a:p>
                    <a:p>
                      <a:r>
                        <a:rPr lang="en-US" sz="2000" baseline="0" dirty="0" smtClean="0"/>
                        <a:t>Metabolic Rate - Lowered</a:t>
                      </a:r>
                    </a:p>
                    <a:p>
                      <a:endParaRPr lang="en-US" sz="2000" dirty="0"/>
                    </a:p>
                  </a:txBody>
                  <a:tcPr/>
                </a:tc>
                <a:tc>
                  <a:txBody>
                    <a:bodyPr/>
                    <a:lstStyle/>
                    <a:p>
                      <a:r>
                        <a:rPr lang="en-US" sz="2000" dirty="0" smtClean="0"/>
                        <a:t>Cardiovascular Stability – Improved</a:t>
                      </a:r>
                    </a:p>
                    <a:p>
                      <a:r>
                        <a:rPr lang="en-US" sz="2000" dirty="0" smtClean="0"/>
                        <a:t>Heart</a:t>
                      </a:r>
                      <a:r>
                        <a:rPr lang="en-US" sz="2000" baseline="0" dirty="0" smtClean="0"/>
                        <a:t> Rate – Lowered</a:t>
                      </a:r>
                    </a:p>
                    <a:p>
                      <a:r>
                        <a:rPr lang="en-US" sz="2000" baseline="0" dirty="0" smtClean="0"/>
                        <a:t>Stroke Volume – Increased</a:t>
                      </a:r>
                    </a:p>
                    <a:p>
                      <a:r>
                        <a:rPr lang="en-US" sz="2000" baseline="0" dirty="0" smtClean="0"/>
                        <a:t>Blood Pressure – better Defended</a:t>
                      </a:r>
                    </a:p>
                    <a:p>
                      <a:r>
                        <a:rPr lang="en-US" sz="2000" baseline="0" dirty="0" smtClean="0"/>
                        <a:t>Myocardial Compliance – Improved</a:t>
                      </a:r>
                    </a:p>
                    <a:p>
                      <a:endParaRPr lang="en-US" sz="2000" baseline="0" dirty="0" smtClean="0"/>
                    </a:p>
                    <a:p>
                      <a:r>
                        <a:rPr lang="en-US" sz="2000" baseline="0" dirty="0" smtClean="0"/>
                        <a:t>Fluid Balance – Improved</a:t>
                      </a:r>
                    </a:p>
                    <a:p>
                      <a:r>
                        <a:rPr lang="en-US" sz="2000" baseline="0" dirty="0" smtClean="0"/>
                        <a:t>Thirst – Improved</a:t>
                      </a:r>
                    </a:p>
                    <a:p>
                      <a:r>
                        <a:rPr lang="en-US" sz="2000" baseline="0" dirty="0" smtClean="0"/>
                        <a:t>Electrolyte Loss – Reduced</a:t>
                      </a:r>
                    </a:p>
                    <a:p>
                      <a:r>
                        <a:rPr lang="en-US" sz="2000" baseline="0" dirty="0" smtClean="0"/>
                        <a:t>Total Body Water – Increased</a:t>
                      </a:r>
                    </a:p>
                    <a:p>
                      <a:pPr lvl="0"/>
                      <a:r>
                        <a:rPr lang="en-US" sz="2000" baseline="0" dirty="0" smtClean="0"/>
                        <a:t>Plasma (Blood) Volume – Increased and Better Defended</a:t>
                      </a:r>
                    </a:p>
                  </a:txBody>
                  <a:tcPr/>
                </a:tc>
              </a:tr>
            </a:tbl>
          </a:graphicData>
        </a:graphic>
      </p:graphicFrame>
      <p:sp>
        <p:nvSpPr>
          <p:cNvPr id="5" name="TextBox 4"/>
          <p:cNvSpPr txBox="1"/>
          <p:nvPr/>
        </p:nvSpPr>
        <p:spPr>
          <a:xfrm>
            <a:off x="685800" y="6248400"/>
            <a:ext cx="2127505" cy="184666"/>
          </a:xfrm>
          <a:prstGeom prst="rect">
            <a:avLst/>
          </a:prstGeom>
          <a:noFill/>
        </p:spPr>
        <p:txBody>
          <a:bodyPr wrap="none" rtlCol="0">
            <a:spAutoFit/>
          </a:bodyPr>
          <a:lstStyle/>
          <a:p>
            <a:r>
              <a:rPr lang="en-US" sz="600" dirty="0" smtClean="0"/>
              <a:t>Table 2.1 - Actions of heat acclimation from Army TB MED 507</a:t>
            </a:r>
            <a:endParaRPr lang="en-US" sz="600" dirty="0"/>
          </a:p>
        </p:txBody>
      </p:sp>
    </p:spTree>
    <p:extLst>
      <p:ext uri="{BB962C8B-B14F-4D97-AF65-F5344CB8AC3E}">
        <p14:creationId xmlns:p14="http://schemas.microsoft.com/office/powerpoint/2010/main" val="33020003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3581400"/>
          </a:xfrm>
        </p:spPr>
        <p:txBody>
          <a:bodyPr>
            <a:noAutofit/>
          </a:bodyPr>
          <a:lstStyle/>
          <a:p>
            <a:pPr algn="l"/>
            <a:r>
              <a:rPr lang="en-US" sz="5400" b="1" dirty="0" smtClean="0">
                <a:solidFill>
                  <a:schemeClr val="tx2"/>
                </a:solidFill>
              </a:rPr>
              <a:t>Aside from being primarily construction workers, what else can we say about these 196 workers who suffered heat-related fatalities? </a:t>
            </a:r>
            <a:endParaRPr lang="en-US" sz="5400" b="1" dirty="0">
              <a:solidFill>
                <a:schemeClr val="tx2"/>
              </a:solidFill>
            </a:endParaRPr>
          </a:p>
        </p:txBody>
      </p:sp>
    </p:spTree>
    <p:extLst>
      <p:ext uri="{BB962C8B-B14F-4D97-AF65-F5344CB8AC3E}">
        <p14:creationId xmlns:p14="http://schemas.microsoft.com/office/powerpoint/2010/main" val="42077462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Index</a:t>
            </a:r>
            <a:endParaRPr lang="en-US" dirty="0"/>
          </a:p>
        </p:txBody>
      </p:sp>
      <p:sp>
        <p:nvSpPr>
          <p:cNvPr id="3" name="Content Placeholder 2"/>
          <p:cNvSpPr>
            <a:spLocks noGrp="1"/>
          </p:cNvSpPr>
          <p:nvPr>
            <p:ph idx="1"/>
          </p:nvPr>
        </p:nvSpPr>
        <p:spPr>
          <a:xfrm>
            <a:off x="583850" y="1295400"/>
            <a:ext cx="8229600" cy="4525963"/>
          </a:xfrm>
        </p:spPr>
        <p:txBody>
          <a:bodyPr>
            <a:normAutofit/>
          </a:bodyPr>
          <a:lstStyle/>
          <a:p>
            <a:pPr marL="0" indent="0">
              <a:buNone/>
            </a:pPr>
            <a:r>
              <a:rPr lang="en-US" sz="2800" dirty="0" smtClean="0"/>
              <a:t>OSHA:  Using the Heat Index:  A Guide for Employers</a:t>
            </a:r>
            <a:endParaRPr lang="en-US" sz="2800" dirty="0" smtClean="0">
              <a:hlinkClick r:id="rId3"/>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017068"/>
            <a:ext cx="6577901" cy="449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81000" y="6553200"/>
            <a:ext cx="4572000" cy="184666"/>
          </a:xfrm>
          <a:prstGeom prst="rect">
            <a:avLst/>
          </a:prstGeom>
        </p:spPr>
        <p:txBody>
          <a:bodyPr>
            <a:spAutoFit/>
          </a:bodyPr>
          <a:lstStyle/>
          <a:p>
            <a:pPr lvl="0">
              <a:spcBef>
                <a:spcPct val="20000"/>
              </a:spcBef>
            </a:pPr>
            <a:r>
              <a:rPr lang="en-US" sz="600" dirty="0">
                <a:solidFill>
                  <a:prstClr val="black"/>
                </a:solidFill>
              </a:rPr>
              <a:t>https://www.osha.gov/SLTC/heatillness/heat_index/index.html</a:t>
            </a:r>
          </a:p>
        </p:txBody>
      </p:sp>
    </p:spTree>
    <p:extLst>
      <p:ext uri="{BB962C8B-B14F-4D97-AF65-F5344CB8AC3E}">
        <p14:creationId xmlns:p14="http://schemas.microsoft.com/office/powerpoint/2010/main" val="2675286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Index</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02569453"/>
              </p:ext>
            </p:extLst>
          </p:nvPr>
        </p:nvGraphicFramePr>
        <p:xfrm>
          <a:off x="457200" y="1600200"/>
          <a:ext cx="8229600" cy="3571240"/>
        </p:xfrm>
        <a:graphic>
          <a:graphicData uri="http://schemas.openxmlformats.org/drawingml/2006/table">
            <a:tbl>
              <a:tblPr firstRow="1" bandRow="1">
                <a:tableStyleId>{5C22544A-7EE6-4342-B048-85BDC9FD1C3A}</a:tableStyleId>
              </a:tblPr>
              <a:tblGrid>
                <a:gridCol w="1447800"/>
                <a:gridCol w="1752600"/>
                <a:gridCol w="5029200"/>
              </a:tblGrid>
              <a:tr h="370840">
                <a:tc>
                  <a:txBody>
                    <a:bodyPr/>
                    <a:lstStyle/>
                    <a:p>
                      <a:r>
                        <a:rPr lang="en-US" dirty="0" smtClean="0"/>
                        <a:t>Heat Index</a:t>
                      </a:r>
                      <a:endParaRPr lang="en-US" dirty="0"/>
                    </a:p>
                  </a:txBody>
                  <a:tcPr/>
                </a:tc>
                <a:tc>
                  <a:txBody>
                    <a:bodyPr/>
                    <a:lstStyle/>
                    <a:p>
                      <a:r>
                        <a:rPr lang="en-US" dirty="0" smtClean="0"/>
                        <a:t>Risk Level</a:t>
                      </a:r>
                      <a:endParaRPr lang="en-US" dirty="0"/>
                    </a:p>
                  </a:txBody>
                  <a:tcPr/>
                </a:tc>
                <a:tc>
                  <a:txBody>
                    <a:bodyPr/>
                    <a:lstStyle/>
                    <a:p>
                      <a:r>
                        <a:rPr lang="en-US" dirty="0" smtClean="0"/>
                        <a:t>Protective Measures</a:t>
                      </a:r>
                      <a:endParaRPr lang="en-US" dirty="0"/>
                    </a:p>
                  </a:txBody>
                  <a:tcPr/>
                </a:tc>
              </a:tr>
              <a:tr h="370840">
                <a:tc>
                  <a:txBody>
                    <a:bodyPr/>
                    <a:lstStyle/>
                    <a:p>
                      <a:r>
                        <a:rPr lang="en-US" dirty="0" smtClean="0"/>
                        <a:t>&lt;91°F</a:t>
                      </a:r>
                      <a:endParaRPr lang="en-US" dirty="0"/>
                    </a:p>
                  </a:txBody>
                  <a:tcPr>
                    <a:solidFill>
                      <a:srgbClr val="FFFF00"/>
                    </a:solidFill>
                  </a:tcPr>
                </a:tc>
                <a:tc>
                  <a:txBody>
                    <a:bodyPr/>
                    <a:lstStyle/>
                    <a:p>
                      <a:r>
                        <a:rPr lang="en-US" dirty="0" smtClean="0"/>
                        <a:t>Lower (Caution)</a:t>
                      </a:r>
                      <a:endParaRPr lang="en-US" dirty="0"/>
                    </a:p>
                  </a:txBody>
                  <a:tcPr>
                    <a:solidFill>
                      <a:srgbClr val="FFFF00"/>
                    </a:solidFill>
                  </a:tcPr>
                </a:tc>
                <a:tc>
                  <a:txBody>
                    <a:bodyPr/>
                    <a:lstStyle/>
                    <a:p>
                      <a:pPr marL="285750" indent="-285750">
                        <a:buFont typeface="Arial" panose="020B0604020202020204" pitchFamily="34" charset="0"/>
                        <a:buChar char="•"/>
                      </a:pPr>
                      <a:r>
                        <a:rPr lang="en-US" dirty="0" smtClean="0"/>
                        <a:t>Provide</a:t>
                      </a:r>
                      <a:r>
                        <a:rPr lang="en-US" baseline="0" dirty="0" smtClean="0"/>
                        <a:t> drinking water</a:t>
                      </a:r>
                    </a:p>
                    <a:p>
                      <a:pPr marL="285750" indent="-285750">
                        <a:buFont typeface="Arial" panose="020B0604020202020204" pitchFamily="34" charset="0"/>
                        <a:buChar char="•"/>
                      </a:pPr>
                      <a:r>
                        <a:rPr lang="en-US" baseline="0" dirty="0" smtClean="0"/>
                        <a:t>Ensure available medical resources</a:t>
                      </a:r>
                    </a:p>
                    <a:p>
                      <a:pPr marL="285750" indent="-285750">
                        <a:buFont typeface="Arial" panose="020B0604020202020204" pitchFamily="34" charset="0"/>
                        <a:buChar char="•"/>
                      </a:pPr>
                      <a:r>
                        <a:rPr lang="en-US" baseline="0" dirty="0" smtClean="0"/>
                        <a:t>Plan ahead for higher heat indices </a:t>
                      </a:r>
                    </a:p>
                    <a:p>
                      <a:pPr marL="285750" indent="-285750">
                        <a:buFont typeface="Arial" panose="020B0604020202020204" pitchFamily="34" charset="0"/>
                        <a:buChar char="•"/>
                      </a:pPr>
                      <a:r>
                        <a:rPr lang="en-US" baseline="0" dirty="0" smtClean="0"/>
                        <a:t>Encourage use of sunscreen</a:t>
                      </a:r>
                      <a:endParaRPr lang="en-US" dirty="0"/>
                    </a:p>
                  </a:txBody>
                  <a:tcPr>
                    <a:solidFill>
                      <a:srgbClr val="FFFF00"/>
                    </a:solidFill>
                  </a:tcPr>
                </a:tc>
              </a:tr>
              <a:tr h="370840">
                <a:tc>
                  <a:txBody>
                    <a:bodyPr/>
                    <a:lstStyle/>
                    <a:p>
                      <a:r>
                        <a:rPr lang="en-US" dirty="0" smtClean="0"/>
                        <a:t>91°F to 103°F</a:t>
                      </a:r>
                      <a:endParaRPr lang="en-US" dirty="0"/>
                    </a:p>
                  </a:txBody>
                  <a:tcPr>
                    <a:solidFill>
                      <a:srgbClr val="FFC000"/>
                    </a:solidFill>
                  </a:tcPr>
                </a:tc>
                <a:tc>
                  <a:txBody>
                    <a:bodyPr/>
                    <a:lstStyle/>
                    <a:p>
                      <a:r>
                        <a:rPr lang="en-US" dirty="0" smtClean="0"/>
                        <a:t>Moderate</a:t>
                      </a:r>
                      <a:endParaRPr lang="en-US" dirty="0"/>
                    </a:p>
                  </a:txBody>
                  <a:tcPr>
                    <a:solidFill>
                      <a:srgbClr val="FFC000"/>
                    </a:solidFill>
                  </a:tcPr>
                </a:tc>
                <a:tc>
                  <a:txBody>
                    <a:bodyPr/>
                    <a:lstStyle/>
                    <a:p>
                      <a:r>
                        <a:rPr lang="en-US" dirty="0" smtClean="0"/>
                        <a:t>In addition</a:t>
                      </a:r>
                      <a:r>
                        <a:rPr lang="en-US" baseline="0" dirty="0" smtClean="0"/>
                        <a:t> to the steps listed above:</a:t>
                      </a:r>
                    </a:p>
                    <a:p>
                      <a:pPr marL="285750" indent="-285750">
                        <a:buFont typeface="Arial" panose="020B0604020202020204" pitchFamily="34" charset="0"/>
                        <a:buChar char="•"/>
                      </a:pPr>
                      <a:r>
                        <a:rPr lang="en-US" baseline="0" dirty="0" smtClean="0"/>
                        <a:t>Remind workers to drink water often</a:t>
                      </a:r>
                    </a:p>
                    <a:p>
                      <a:pPr marL="285750" indent="-285750">
                        <a:buFont typeface="Arial" panose="020B0604020202020204" pitchFamily="34" charset="0"/>
                        <a:buChar char="•"/>
                      </a:pPr>
                      <a:r>
                        <a:rPr lang="en-US" baseline="0" dirty="0" smtClean="0"/>
                        <a:t>Review heat-related illness topics with workers</a:t>
                      </a:r>
                    </a:p>
                    <a:p>
                      <a:pPr marL="285750" indent="-285750">
                        <a:buFont typeface="Arial" panose="020B0604020202020204" pitchFamily="34" charset="0"/>
                        <a:buChar char="•"/>
                      </a:pPr>
                      <a:r>
                        <a:rPr lang="en-US" baseline="0" dirty="0" smtClean="0"/>
                        <a:t>Schedule frequent breaks in cool, shaded area</a:t>
                      </a:r>
                    </a:p>
                    <a:p>
                      <a:pPr marL="285750" indent="-285750">
                        <a:buFont typeface="Arial" panose="020B0604020202020204" pitchFamily="34" charset="0"/>
                        <a:buChar char="•"/>
                      </a:pPr>
                      <a:r>
                        <a:rPr lang="en-US" baseline="0" dirty="0" smtClean="0"/>
                        <a:t>Acclimatize workers</a:t>
                      </a:r>
                    </a:p>
                    <a:p>
                      <a:pPr marL="285750" indent="-285750">
                        <a:buFont typeface="Arial" panose="020B0604020202020204" pitchFamily="34" charset="0"/>
                        <a:buChar char="•"/>
                      </a:pPr>
                      <a:r>
                        <a:rPr lang="en-US" baseline="0" dirty="0" smtClean="0"/>
                        <a:t>Set up buddy system/watch workers fro signs of heat-related illness.</a:t>
                      </a:r>
                      <a:endParaRPr lang="en-US" dirty="0"/>
                    </a:p>
                  </a:txBody>
                  <a:tcPr>
                    <a:solidFill>
                      <a:srgbClr val="FFC000"/>
                    </a:solidFill>
                  </a:tcPr>
                </a:tc>
              </a:tr>
            </a:tbl>
          </a:graphicData>
        </a:graphic>
      </p:graphicFrame>
    </p:spTree>
    <p:extLst>
      <p:ext uri="{BB962C8B-B14F-4D97-AF65-F5344CB8AC3E}">
        <p14:creationId xmlns:p14="http://schemas.microsoft.com/office/powerpoint/2010/main" val="3682361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Index</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15151069"/>
              </p:ext>
            </p:extLst>
          </p:nvPr>
        </p:nvGraphicFramePr>
        <p:xfrm>
          <a:off x="457200" y="1371600"/>
          <a:ext cx="8229600" cy="4942840"/>
        </p:xfrm>
        <a:graphic>
          <a:graphicData uri="http://schemas.openxmlformats.org/drawingml/2006/table">
            <a:tbl>
              <a:tblPr firstRow="1" bandRow="1">
                <a:tableStyleId>{5C22544A-7EE6-4342-B048-85BDC9FD1C3A}</a:tableStyleId>
              </a:tblPr>
              <a:tblGrid>
                <a:gridCol w="1600200"/>
                <a:gridCol w="1219200"/>
                <a:gridCol w="5410200"/>
              </a:tblGrid>
              <a:tr h="370840">
                <a:tc>
                  <a:txBody>
                    <a:bodyPr/>
                    <a:lstStyle/>
                    <a:p>
                      <a:r>
                        <a:rPr lang="en-US" dirty="0" smtClean="0"/>
                        <a:t>Heat Index</a:t>
                      </a:r>
                      <a:endParaRPr lang="en-US" dirty="0"/>
                    </a:p>
                  </a:txBody>
                  <a:tcPr/>
                </a:tc>
                <a:tc>
                  <a:txBody>
                    <a:bodyPr/>
                    <a:lstStyle/>
                    <a:p>
                      <a:r>
                        <a:rPr lang="en-US" dirty="0" smtClean="0"/>
                        <a:t>Risk Level</a:t>
                      </a:r>
                      <a:endParaRPr lang="en-US" dirty="0"/>
                    </a:p>
                  </a:txBody>
                  <a:tcPr/>
                </a:tc>
                <a:tc>
                  <a:txBody>
                    <a:bodyPr/>
                    <a:lstStyle/>
                    <a:p>
                      <a:r>
                        <a:rPr lang="en-US" dirty="0" smtClean="0"/>
                        <a:t>Protective Measures</a:t>
                      </a:r>
                      <a:endParaRPr lang="en-US" dirty="0"/>
                    </a:p>
                  </a:txBody>
                  <a:tcPr/>
                </a:tc>
              </a:tr>
              <a:tr h="370840">
                <a:tc>
                  <a:txBody>
                    <a:bodyPr/>
                    <a:lstStyle/>
                    <a:p>
                      <a:r>
                        <a:rPr lang="en-US" dirty="0" smtClean="0"/>
                        <a:t>103°F to 115°F</a:t>
                      </a:r>
                      <a:endParaRPr lang="en-US" dirty="0"/>
                    </a:p>
                  </a:txBody>
                  <a:tcPr>
                    <a:solidFill>
                      <a:srgbClr val="FF6600"/>
                    </a:solidFill>
                  </a:tcPr>
                </a:tc>
                <a:tc>
                  <a:txBody>
                    <a:bodyPr/>
                    <a:lstStyle/>
                    <a:p>
                      <a:r>
                        <a:rPr lang="en-US" dirty="0" smtClean="0"/>
                        <a:t>High</a:t>
                      </a:r>
                      <a:endParaRPr lang="en-US" dirty="0"/>
                    </a:p>
                  </a:txBody>
                  <a:tcPr>
                    <a:solidFill>
                      <a:srgbClr val="FF6600"/>
                    </a:solidFill>
                  </a:tcPr>
                </a:tc>
                <a:tc>
                  <a:txBody>
                    <a:bodyPr/>
                    <a:lstStyle/>
                    <a:p>
                      <a:r>
                        <a:rPr lang="en-US" dirty="0" smtClean="0"/>
                        <a:t>In addition to the steps</a:t>
                      </a:r>
                      <a:r>
                        <a:rPr lang="en-US" baseline="0" dirty="0" smtClean="0"/>
                        <a:t> mentioned previously:</a:t>
                      </a:r>
                    </a:p>
                    <a:p>
                      <a:pPr marL="285750" indent="-285750">
                        <a:buFont typeface="Arial" panose="020B0604020202020204" pitchFamily="34" charset="0"/>
                        <a:buChar char="•"/>
                      </a:pPr>
                      <a:r>
                        <a:rPr lang="en-US" baseline="0" dirty="0" smtClean="0"/>
                        <a:t>Alert workers of high risk conditions</a:t>
                      </a:r>
                    </a:p>
                    <a:p>
                      <a:pPr marL="285750" indent="-285750">
                        <a:buFont typeface="Arial" panose="020B0604020202020204" pitchFamily="34" charset="0"/>
                        <a:buChar char="•"/>
                      </a:pPr>
                      <a:r>
                        <a:rPr lang="en-US" baseline="0" dirty="0" smtClean="0"/>
                        <a:t>Actively encourage workers to drink plenty of water</a:t>
                      </a:r>
                    </a:p>
                    <a:p>
                      <a:pPr marL="285750" indent="-285750">
                        <a:buFont typeface="Arial" panose="020B0604020202020204" pitchFamily="34" charset="0"/>
                        <a:buChar char="•"/>
                      </a:pPr>
                      <a:r>
                        <a:rPr lang="en-US" baseline="0" dirty="0" smtClean="0"/>
                        <a:t>Limit physical exertion</a:t>
                      </a:r>
                    </a:p>
                    <a:p>
                      <a:pPr marL="285750" indent="-285750">
                        <a:buFont typeface="Arial" panose="020B0604020202020204" pitchFamily="34" charset="0"/>
                        <a:buChar char="•"/>
                      </a:pPr>
                      <a:r>
                        <a:rPr lang="en-US" baseline="0" dirty="0" smtClean="0"/>
                        <a:t>Have person well-informed about heat related illnesses determine appropriate work rest schedule</a:t>
                      </a:r>
                    </a:p>
                    <a:p>
                      <a:pPr marL="285750" indent="-285750">
                        <a:buFont typeface="Arial" panose="020B0604020202020204" pitchFamily="34" charset="0"/>
                        <a:buChar char="•"/>
                      </a:pPr>
                      <a:r>
                        <a:rPr lang="en-US" baseline="0" dirty="0" smtClean="0"/>
                        <a:t>Establish and enforce work rest schedules</a:t>
                      </a:r>
                    </a:p>
                    <a:p>
                      <a:pPr marL="285750" indent="-285750">
                        <a:buFont typeface="Arial" panose="020B0604020202020204" pitchFamily="34" charset="0"/>
                        <a:buChar char="•"/>
                      </a:pPr>
                      <a:r>
                        <a:rPr lang="en-US" baseline="0" dirty="0" smtClean="0"/>
                        <a:t>Adjust work activities</a:t>
                      </a:r>
                    </a:p>
                    <a:p>
                      <a:pPr marL="285750" indent="-285750">
                        <a:buFont typeface="Arial" panose="020B0604020202020204" pitchFamily="34" charset="0"/>
                        <a:buChar char="•"/>
                      </a:pPr>
                      <a:r>
                        <a:rPr lang="en-US" baseline="0" dirty="0" smtClean="0"/>
                        <a:t>Use cooling techniques</a:t>
                      </a:r>
                    </a:p>
                    <a:p>
                      <a:pPr marL="285750" indent="-285750">
                        <a:buFont typeface="Arial" panose="020B0604020202020204" pitchFamily="34" charset="0"/>
                        <a:buChar char="•"/>
                      </a:pPr>
                      <a:r>
                        <a:rPr lang="en-US" baseline="0" dirty="0" smtClean="0"/>
                        <a:t>Watch/communicate with workers at all times</a:t>
                      </a:r>
                    </a:p>
                  </a:txBody>
                  <a:tcPr>
                    <a:solidFill>
                      <a:srgbClr val="FF6600"/>
                    </a:solidFill>
                  </a:tcPr>
                </a:tc>
              </a:tr>
              <a:tr h="370840">
                <a:tc>
                  <a:txBody>
                    <a:bodyPr/>
                    <a:lstStyle/>
                    <a:p>
                      <a:r>
                        <a:rPr lang="en-US" dirty="0" smtClean="0">
                          <a:solidFill>
                            <a:schemeClr val="tx1"/>
                          </a:solidFill>
                        </a:rPr>
                        <a:t>&gt;115°F</a:t>
                      </a:r>
                      <a:endParaRPr lang="en-US" dirty="0">
                        <a:solidFill>
                          <a:schemeClr val="tx1"/>
                        </a:solidFill>
                      </a:endParaRPr>
                    </a:p>
                  </a:txBody>
                  <a:tcPr>
                    <a:solidFill>
                      <a:srgbClr val="FF0000"/>
                    </a:solidFill>
                  </a:tcPr>
                </a:tc>
                <a:tc>
                  <a:txBody>
                    <a:bodyPr/>
                    <a:lstStyle/>
                    <a:p>
                      <a:r>
                        <a:rPr lang="en-US" dirty="0" smtClean="0">
                          <a:solidFill>
                            <a:schemeClr val="tx1"/>
                          </a:solidFill>
                        </a:rPr>
                        <a:t>Very High to Extreme</a:t>
                      </a:r>
                      <a:endParaRPr lang="en-US" dirty="0">
                        <a:solidFill>
                          <a:schemeClr val="tx1"/>
                        </a:solidFill>
                      </a:endParaRPr>
                    </a:p>
                  </a:txBody>
                  <a:tcPr>
                    <a:solidFill>
                      <a:srgbClr val="FF0000"/>
                    </a:solidFill>
                  </a:tcPr>
                </a:tc>
                <a:tc>
                  <a:txBody>
                    <a:bodyPr/>
                    <a:lstStyle/>
                    <a:p>
                      <a:pPr marL="285750" indent="-285750">
                        <a:buFont typeface="Arial" panose="020B0604020202020204" pitchFamily="34" charset="0"/>
                        <a:buChar char="•"/>
                      </a:pPr>
                      <a:r>
                        <a:rPr lang="en-US" dirty="0" smtClean="0">
                          <a:solidFill>
                            <a:schemeClr val="tx1"/>
                          </a:solidFill>
                        </a:rPr>
                        <a:t>Reschedule work</a:t>
                      </a:r>
                    </a:p>
                    <a:p>
                      <a:pPr marL="0" indent="0">
                        <a:buFont typeface="Arial" panose="020B0604020202020204" pitchFamily="34" charset="0"/>
                        <a:buNone/>
                      </a:pPr>
                      <a:r>
                        <a:rPr lang="en-US" dirty="0" smtClean="0">
                          <a:solidFill>
                            <a:schemeClr val="tx1"/>
                          </a:solidFill>
                        </a:rPr>
                        <a:t>If essential</a:t>
                      </a:r>
                      <a:r>
                        <a:rPr lang="en-US" baseline="0" dirty="0" smtClean="0">
                          <a:solidFill>
                            <a:schemeClr val="tx1"/>
                          </a:solidFill>
                        </a:rPr>
                        <a:t> work must be performed: </a:t>
                      </a:r>
                      <a:endParaRPr lang="en-US" dirty="0" smtClean="0">
                        <a:solidFill>
                          <a:schemeClr val="tx1"/>
                        </a:solidFill>
                      </a:endParaRPr>
                    </a:p>
                    <a:p>
                      <a:pPr marL="285750" indent="-285750">
                        <a:buFont typeface="Arial" panose="020B0604020202020204" pitchFamily="34" charset="0"/>
                        <a:buChar char="•"/>
                      </a:pPr>
                      <a:r>
                        <a:rPr lang="en-US" dirty="0" smtClean="0">
                          <a:solidFill>
                            <a:schemeClr val="tx1"/>
                          </a:solidFill>
                        </a:rPr>
                        <a:t>Move work tasks to coolest</a:t>
                      </a:r>
                      <a:r>
                        <a:rPr lang="en-US" baseline="0" dirty="0" smtClean="0">
                          <a:solidFill>
                            <a:schemeClr val="tx1"/>
                          </a:solidFill>
                        </a:rPr>
                        <a:t> part of the shift</a:t>
                      </a:r>
                    </a:p>
                    <a:p>
                      <a:pPr marL="285750" indent="-285750">
                        <a:buFont typeface="Arial" panose="020B0604020202020204" pitchFamily="34" charset="0"/>
                        <a:buChar char="•"/>
                      </a:pPr>
                      <a:r>
                        <a:rPr lang="en-US" baseline="0" dirty="0" smtClean="0">
                          <a:solidFill>
                            <a:schemeClr val="tx1"/>
                          </a:solidFill>
                        </a:rPr>
                        <a:t>Conduct physiological monitoring</a:t>
                      </a:r>
                    </a:p>
                    <a:p>
                      <a:pPr marL="285750" indent="-285750">
                        <a:buFont typeface="Arial" panose="020B0604020202020204" pitchFamily="34" charset="0"/>
                        <a:buChar char="•"/>
                      </a:pPr>
                      <a:r>
                        <a:rPr lang="en-US" baseline="0" dirty="0" smtClean="0">
                          <a:solidFill>
                            <a:schemeClr val="tx1"/>
                          </a:solidFill>
                        </a:rPr>
                        <a:t>Develop and enforce protective work/rest schedules</a:t>
                      </a:r>
                    </a:p>
                    <a:p>
                      <a:pPr marL="285750" indent="-285750">
                        <a:buFont typeface="Arial" panose="020B0604020202020204" pitchFamily="34" charset="0"/>
                        <a:buChar char="•"/>
                      </a:pPr>
                      <a:r>
                        <a:rPr lang="en-US" baseline="0" dirty="0" smtClean="0">
                          <a:solidFill>
                            <a:schemeClr val="tx1"/>
                          </a:solidFill>
                        </a:rPr>
                        <a:t>Stop work if controls are not working</a:t>
                      </a:r>
                      <a:endParaRPr lang="en-US" dirty="0">
                        <a:solidFill>
                          <a:schemeClr val="tx1"/>
                        </a:solidFill>
                      </a:endParaRPr>
                    </a:p>
                  </a:txBody>
                  <a:tcPr>
                    <a:solidFill>
                      <a:srgbClr val="FF0000"/>
                    </a:solidFill>
                  </a:tcPr>
                </a:tc>
              </a:tr>
            </a:tbl>
          </a:graphicData>
        </a:graphic>
      </p:graphicFrame>
    </p:spTree>
    <p:extLst>
      <p:ext uri="{BB962C8B-B14F-4D97-AF65-F5344CB8AC3E}">
        <p14:creationId xmlns:p14="http://schemas.microsoft.com/office/powerpoint/2010/main" val="28429101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91625" cy="6893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49371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ACGIH TLV and Action Level</a:t>
            </a:r>
            <a:endParaRPr lang="en-US" dirty="0"/>
          </a:p>
        </p:txBody>
      </p:sp>
      <p:sp>
        <p:nvSpPr>
          <p:cNvPr id="3" name="Content Placeholder 2"/>
          <p:cNvSpPr>
            <a:spLocks noGrp="1"/>
          </p:cNvSpPr>
          <p:nvPr>
            <p:ph idx="1"/>
          </p:nvPr>
        </p:nvSpPr>
        <p:spPr>
          <a:xfrm>
            <a:off x="152400" y="1371600"/>
            <a:ext cx="8839200" cy="5364163"/>
          </a:xfrm>
        </p:spPr>
        <p:txBody>
          <a:bodyPr>
            <a:normAutofit/>
          </a:bodyPr>
          <a:lstStyle/>
          <a:p>
            <a:pPr marL="0" lvl="0" indent="0">
              <a:spcBef>
                <a:spcPts val="0"/>
              </a:spcBef>
              <a:buNone/>
              <a:defRPr/>
            </a:pPr>
            <a:r>
              <a:rPr lang="en-US" dirty="0" smtClean="0">
                <a:solidFill>
                  <a:prstClr val="black"/>
                </a:solidFill>
              </a:rPr>
              <a:t>Threshold Limit Value (TLV) </a:t>
            </a:r>
            <a:r>
              <a:rPr lang="en-US" dirty="0">
                <a:solidFill>
                  <a:prstClr val="black"/>
                </a:solidFill>
              </a:rPr>
              <a:t>represents conditions under which it is believed that heat acclimatized, adequately hydrated, unmedicated, healthy workers may be repeatedly exposed without adverse health effects. </a:t>
            </a:r>
          </a:p>
          <a:p>
            <a:pPr marL="0" lvl="0" indent="0">
              <a:spcBef>
                <a:spcPts val="0"/>
              </a:spcBef>
              <a:buNone/>
              <a:defRPr/>
            </a:pPr>
            <a:endParaRPr lang="en-US" dirty="0">
              <a:solidFill>
                <a:prstClr val="black"/>
              </a:solidFill>
            </a:endParaRPr>
          </a:p>
          <a:p>
            <a:pPr marL="0" lvl="0" indent="0">
              <a:spcBef>
                <a:spcPts val="0"/>
              </a:spcBef>
              <a:buNone/>
              <a:defRPr/>
            </a:pPr>
            <a:r>
              <a:rPr lang="en-US" dirty="0">
                <a:solidFill>
                  <a:prstClr val="black"/>
                </a:solidFill>
              </a:rPr>
              <a:t>The Action Level is similarly protective of unacclimatized workers and represents conditions for which a heat stress management program are offered.  </a:t>
            </a:r>
          </a:p>
          <a:p>
            <a:endParaRPr lang="en-US" dirty="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5943600"/>
            <a:ext cx="209550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4396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ACGIH Decision Logic</a:t>
            </a:r>
            <a:endParaRPr lang="en-US" dirty="0"/>
          </a:p>
        </p:txBody>
      </p:sp>
      <p:sp>
        <p:nvSpPr>
          <p:cNvPr id="3" name="Content Placeholder 2"/>
          <p:cNvSpPr>
            <a:spLocks noGrp="1"/>
          </p:cNvSpPr>
          <p:nvPr>
            <p:ph idx="1"/>
          </p:nvPr>
        </p:nvSpPr>
        <p:spPr/>
        <p:txBody>
          <a:bodyPr/>
          <a:lstStyle/>
          <a:p>
            <a:pPr marL="0" lvl="0" indent="0">
              <a:spcBef>
                <a:spcPts val="0"/>
              </a:spcBef>
              <a:buNone/>
              <a:defRPr/>
            </a:pPr>
            <a:r>
              <a:rPr lang="en-US" sz="2800" dirty="0">
                <a:solidFill>
                  <a:prstClr val="black"/>
                </a:solidFill>
              </a:rPr>
              <a:t>Does </a:t>
            </a:r>
            <a:r>
              <a:rPr lang="en-US" sz="2800" dirty="0" smtClean="0">
                <a:solidFill>
                  <a:prstClr val="black"/>
                </a:solidFill>
              </a:rPr>
              <a:t>clothing </a:t>
            </a:r>
            <a:r>
              <a:rPr lang="en-US" sz="2800" dirty="0">
                <a:solidFill>
                  <a:prstClr val="black"/>
                </a:solidFill>
              </a:rPr>
              <a:t>allow for air or water vapor movement? </a:t>
            </a:r>
            <a:endParaRPr lang="en-US" sz="2800" dirty="0" smtClean="0">
              <a:solidFill>
                <a:prstClr val="black"/>
              </a:solidFill>
            </a:endParaRPr>
          </a:p>
          <a:p>
            <a:pPr marL="0" lvl="0" indent="0">
              <a:spcBef>
                <a:spcPts val="0"/>
              </a:spcBef>
              <a:buNone/>
              <a:defRPr/>
            </a:pPr>
            <a:r>
              <a:rPr lang="en-US" sz="2800" dirty="0">
                <a:solidFill>
                  <a:prstClr val="black"/>
                </a:solidFill>
              </a:rPr>
              <a:t>	 </a:t>
            </a:r>
            <a:r>
              <a:rPr lang="en-US" sz="2800" dirty="0" smtClean="0">
                <a:solidFill>
                  <a:prstClr val="black"/>
                </a:solidFill>
              </a:rPr>
              <a:t>      Yes				     No</a:t>
            </a:r>
            <a:endParaRPr lang="en-US" sz="2800" dirty="0">
              <a:solidFill>
                <a:prstClr val="black"/>
              </a:solidFill>
            </a:endParaRPr>
          </a:p>
        </p:txBody>
      </p:sp>
      <p:sp>
        <p:nvSpPr>
          <p:cNvPr id="4" name="TextBox 3"/>
          <p:cNvSpPr txBox="1"/>
          <p:nvPr/>
        </p:nvSpPr>
        <p:spPr>
          <a:xfrm>
            <a:off x="609600" y="6324600"/>
            <a:ext cx="5399235" cy="184666"/>
          </a:xfrm>
          <a:prstGeom prst="rect">
            <a:avLst/>
          </a:prstGeom>
          <a:noFill/>
        </p:spPr>
        <p:txBody>
          <a:bodyPr wrap="none" rtlCol="0">
            <a:spAutoFit/>
          </a:bodyPr>
          <a:lstStyle/>
          <a:p>
            <a:r>
              <a:rPr lang="en-US" sz="600" dirty="0" smtClean="0"/>
              <a:t>Photo:  D. Twilley					www.niehs.nih.gov</a:t>
            </a:r>
            <a:endParaRPr lang="en-US" sz="600"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3450" y="2590798"/>
            <a:ext cx="3988076"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0950"/>
          <a:stretch/>
        </p:blipFill>
        <p:spPr bwMode="auto">
          <a:xfrm>
            <a:off x="304799" y="2590797"/>
            <a:ext cx="4115957"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01401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Clothing Adjustment Factors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75018315"/>
              </p:ext>
            </p:extLst>
          </p:nvPr>
        </p:nvGraphicFramePr>
        <p:xfrm>
          <a:off x="457200" y="1447800"/>
          <a:ext cx="8229600" cy="5103308"/>
        </p:xfrm>
        <a:graphic>
          <a:graphicData uri="http://schemas.openxmlformats.org/drawingml/2006/table">
            <a:tbl>
              <a:tblPr firstRow="1" bandRow="1">
                <a:tableStyleId>{5C22544A-7EE6-4342-B048-85BDC9FD1C3A}</a:tableStyleId>
              </a:tblPr>
              <a:tblGrid>
                <a:gridCol w="5029200"/>
                <a:gridCol w="3200400"/>
              </a:tblGrid>
              <a:tr h="559398">
                <a:tc>
                  <a:txBody>
                    <a:bodyPr/>
                    <a:lstStyle/>
                    <a:p>
                      <a:pPr algn="ctr"/>
                      <a:r>
                        <a:rPr lang="en-US" sz="2800" dirty="0" smtClean="0"/>
                        <a:t>Clothing Type</a:t>
                      </a:r>
                      <a:endParaRPr lang="en-US" sz="2800" dirty="0"/>
                    </a:p>
                  </a:txBody>
                  <a:tcPr/>
                </a:tc>
                <a:tc>
                  <a:txBody>
                    <a:bodyPr/>
                    <a:lstStyle/>
                    <a:p>
                      <a:pPr algn="ctr"/>
                      <a:r>
                        <a:rPr lang="en-US" sz="2800" dirty="0" smtClean="0"/>
                        <a:t>Addition to WBGT (°C)</a:t>
                      </a:r>
                      <a:endParaRPr lang="en-US" sz="2800" dirty="0"/>
                    </a:p>
                  </a:txBody>
                  <a:tcPr/>
                </a:tc>
              </a:tr>
              <a:tr h="567167">
                <a:tc>
                  <a:txBody>
                    <a:bodyPr/>
                    <a:lstStyle/>
                    <a:p>
                      <a:r>
                        <a:rPr lang="en-US" sz="2800" dirty="0" smtClean="0"/>
                        <a:t>Work clothes (long sleeve shirt</a:t>
                      </a:r>
                      <a:r>
                        <a:rPr lang="en-US" sz="2800" baseline="0" dirty="0" smtClean="0"/>
                        <a:t> and pants )</a:t>
                      </a:r>
                      <a:endParaRPr lang="en-US" sz="2800" dirty="0"/>
                    </a:p>
                  </a:txBody>
                  <a:tcPr/>
                </a:tc>
                <a:tc>
                  <a:txBody>
                    <a:bodyPr/>
                    <a:lstStyle/>
                    <a:p>
                      <a:pPr algn="ctr"/>
                      <a:r>
                        <a:rPr lang="en-US" sz="2800" dirty="0" smtClean="0"/>
                        <a:t>0</a:t>
                      </a:r>
                      <a:endParaRPr lang="en-US" sz="2800" dirty="0"/>
                    </a:p>
                  </a:txBody>
                  <a:tcPr/>
                </a:tc>
              </a:tr>
              <a:tr h="567167">
                <a:tc>
                  <a:txBody>
                    <a:bodyPr/>
                    <a:lstStyle/>
                    <a:p>
                      <a:r>
                        <a:rPr lang="en-US" sz="2800" dirty="0" smtClean="0"/>
                        <a:t>Cloth coveralls</a:t>
                      </a:r>
                      <a:endParaRPr lang="en-US" sz="2800" dirty="0"/>
                    </a:p>
                  </a:txBody>
                  <a:tcPr/>
                </a:tc>
                <a:tc>
                  <a:txBody>
                    <a:bodyPr/>
                    <a:lstStyle/>
                    <a:p>
                      <a:pPr algn="ctr"/>
                      <a:r>
                        <a:rPr lang="en-US" sz="2800" dirty="0" smtClean="0"/>
                        <a:t>0</a:t>
                      </a:r>
                      <a:endParaRPr lang="en-US" sz="2800" dirty="0"/>
                    </a:p>
                  </a:txBody>
                  <a:tcPr/>
                </a:tc>
              </a:tr>
              <a:tr h="567167">
                <a:tc>
                  <a:txBody>
                    <a:bodyPr/>
                    <a:lstStyle/>
                    <a:p>
                      <a:r>
                        <a:rPr lang="en-US" sz="2800" dirty="0" smtClean="0"/>
                        <a:t>Double -layer woven clothing</a:t>
                      </a:r>
                      <a:endParaRPr lang="en-US" sz="2800" dirty="0"/>
                    </a:p>
                  </a:txBody>
                  <a:tcPr/>
                </a:tc>
                <a:tc>
                  <a:txBody>
                    <a:bodyPr/>
                    <a:lstStyle/>
                    <a:p>
                      <a:pPr algn="ctr"/>
                      <a:r>
                        <a:rPr lang="en-US" sz="2800" dirty="0" smtClean="0"/>
                        <a:t>3</a:t>
                      </a:r>
                      <a:endParaRPr lang="en-US" sz="2800" dirty="0"/>
                    </a:p>
                  </a:txBody>
                  <a:tcPr/>
                </a:tc>
              </a:tr>
              <a:tr h="567167">
                <a:tc>
                  <a:txBody>
                    <a:bodyPr/>
                    <a:lstStyle/>
                    <a:p>
                      <a:r>
                        <a:rPr lang="en-US" sz="2800" dirty="0" smtClean="0"/>
                        <a:t>SMS polypropylene coveralls</a:t>
                      </a:r>
                      <a:endParaRPr lang="en-US" sz="2800" dirty="0"/>
                    </a:p>
                  </a:txBody>
                  <a:tcPr/>
                </a:tc>
                <a:tc>
                  <a:txBody>
                    <a:bodyPr/>
                    <a:lstStyle/>
                    <a:p>
                      <a:pPr algn="ctr"/>
                      <a:r>
                        <a:rPr lang="en-US" sz="2800" dirty="0" smtClean="0"/>
                        <a:t>0.5</a:t>
                      </a:r>
                      <a:endParaRPr lang="en-US" sz="2800" dirty="0"/>
                    </a:p>
                  </a:txBody>
                  <a:tcPr/>
                </a:tc>
              </a:tr>
              <a:tr h="567167">
                <a:tc>
                  <a:txBody>
                    <a:bodyPr/>
                    <a:lstStyle/>
                    <a:p>
                      <a:r>
                        <a:rPr lang="en-US" sz="2800" dirty="0" smtClean="0"/>
                        <a:t>Polyolefin</a:t>
                      </a:r>
                      <a:r>
                        <a:rPr lang="en-US" sz="2800" baseline="0" dirty="0" smtClean="0"/>
                        <a:t> coveralls</a:t>
                      </a:r>
                      <a:endParaRPr lang="en-US" sz="2800" dirty="0"/>
                    </a:p>
                  </a:txBody>
                  <a:tcPr/>
                </a:tc>
                <a:tc>
                  <a:txBody>
                    <a:bodyPr/>
                    <a:lstStyle/>
                    <a:p>
                      <a:pPr algn="ctr"/>
                      <a:r>
                        <a:rPr lang="en-US" sz="2800" dirty="0" smtClean="0"/>
                        <a:t>1</a:t>
                      </a:r>
                      <a:endParaRPr lang="en-US" sz="2800" dirty="0"/>
                    </a:p>
                  </a:txBody>
                  <a:tcPr/>
                </a:tc>
              </a:tr>
              <a:tr h="567167">
                <a:tc>
                  <a:txBody>
                    <a:bodyPr/>
                    <a:lstStyle/>
                    <a:p>
                      <a:r>
                        <a:rPr lang="en-US" sz="2800" dirty="0" smtClean="0"/>
                        <a:t>Limited-use vapor-barrier</a:t>
                      </a:r>
                      <a:r>
                        <a:rPr lang="en-US" sz="2800" baseline="0" dirty="0" smtClean="0"/>
                        <a:t> coveralls</a:t>
                      </a:r>
                      <a:endParaRPr lang="en-US" sz="2800" dirty="0"/>
                    </a:p>
                  </a:txBody>
                  <a:tcPr/>
                </a:tc>
                <a:tc>
                  <a:txBody>
                    <a:bodyPr/>
                    <a:lstStyle/>
                    <a:p>
                      <a:pPr algn="ctr"/>
                      <a:r>
                        <a:rPr lang="en-US" sz="2800" dirty="0" smtClean="0"/>
                        <a:t>11</a:t>
                      </a:r>
                      <a:endParaRPr lang="en-US" sz="2800" dirty="0"/>
                    </a:p>
                  </a:txBody>
                  <a:tcPr/>
                </a:tc>
              </a:tr>
            </a:tbl>
          </a:graphicData>
        </a:graphic>
      </p:graphicFrame>
    </p:spTree>
    <p:extLst>
      <p:ext uri="{BB962C8B-B14F-4D97-AF65-F5344CB8AC3E}">
        <p14:creationId xmlns:p14="http://schemas.microsoft.com/office/powerpoint/2010/main" val="8725546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TLV Screening Values </a:t>
            </a:r>
            <a:br>
              <a:rPr lang="en-US" dirty="0" smtClean="0"/>
            </a:br>
            <a:r>
              <a:rPr lang="en-US" dirty="0" smtClean="0"/>
              <a:t>(Acclimatized Worker)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41710430"/>
              </p:ext>
            </p:extLst>
          </p:nvPr>
        </p:nvGraphicFramePr>
        <p:xfrm>
          <a:off x="457200" y="1600200"/>
          <a:ext cx="8229600" cy="440436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365788">
                <a:tc>
                  <a:txBody>
                    <a:bodyPr/>
                    <a:lstStyle/>
                    <a:p>
                      <a:pPr algn="ctr"/>
                      <a:r>
                        <a:rPr lang="en-US" sz="2400" dirty="0" smtClean="0"/>
                        <a:t>Allocation of Work</a:t>
                      </a:r>
                      <a:endParaRPr lang="en-US" sz="2400" dirty="0"/>
                    </a:p>
                  </a:txBody>
                  <a:tcPr/>
                </a:tc>
                <a:tc>
                  <a:txBody>
                    <a:bodyPr/>
                    <a:lstStyle/>
                    <a:p>
                      <a:pPr algn="ctr"/>
                      <a:r>
                        <a:rPr lang="en-US" sz="2400" dirty="0" smtClean="0"/>
                        <a:t>Light TLV (WBGT °C)</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Moderate (WBGT °C)</a:t>
                      </a:r>
                    </a:p>
                    <a:p>
                      <a:pPr algn="ct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Heavy     (WBGT °C)</a:t>
                      </a:r>
                    </a:p>
                    <a:p>
                      <a:pPr algn="ctr"/>
                      <a:endParaRPr lang="en-US" sz="2400" dirty="0"/>
                    </a:p>
                  </a:txBody>
                  <a:tcPr/>
                </a:tc>
                <a:tc>
                  <a:txBody>
                    <a:bodyPr/>
                    <a:lstStyle/>
                    <a:p>
                      <a:pPr algn="ctr"/>
                      <a:r>
                        <a:rPr lang="en-US" sz="2400" dirty="0" smtClean="0"/>
                        <a:t>Very Heavy (WBGT °C)</a:t>
                      </a:r>
                      <a:endParaRPr lang="en-US" sz="2400" dirty="0"/>
                    </a:p>
                  </a:txBody>
                  <a:tcPr/>
                </a:tc>
              </a:tr>
              <a:tr h="553903">
                <a:tc>
                  <a:txBody>
                    <a:bodyPr/>
                    <a:lstStyle/>
                    <a:p>
                      <a:r>
                        <a:rPr lang="en-US" sz="2400" dirty="0" smtClean="0"/>
                        <a:t>Metabolic</a:t>
                      </a:r>
                      <a:r>
                        <a:rPr lang="en-US" sz="2400" baseline="0" dirty="0" smtClean="0"/>
                        <a:t> Rate (W)</a:t>
                      </a:r>
                      <a:endParaRPr lang="en-US" sz="2400" dirty="0"/>
                    </a:p>
                  </a:txBody>
                  <a:tcPr/>
                </a:tc>
                <a:tc>
                  <a:txBody>
                    <a:bodyPr/>
                    <a:lstStyle/>
                    <a:p>
                      <a:pPr algn="ctr"/>
                      <a:r>
                        <a:rPr lang="en-US" sz="2400" dirty="0" smtClean="0"/>
                        <a:t>180</a:t>
                      </a:r>
                      <a:endParaRPr lang="en-US" sz="2400" dirty="0"/>
                    </a:p>
                  </a:txBody>
                  <a:tcPr/>
                </a:tc>
                <a:tc>
                  <a:txBody>
                    <a:bodyPr/>
                    <a:lstStyle/>
                    <a:p>
                      <a:pPr algn="ctr"/>
                      <a:r>
                        <a:rPr lang="en-US" sz="2400" dirty="0" smtClean="0"/>
                        <a:t>300</a:t>
                      </a:r>
                      <a:endParaRPr lang="en-US" sz="2400" dirty="0"/>
                    </a:p>
                  </a:txBody>
                  <a:tcPr/>
                </a:tc>
                <a:tc>
                  <a:txBody>
                    <a:bodyPr/>
                    <a:lstStyle/>
                    <a:p>
                      <a:pPr algn="ctr"/>
                      <a:r>
                        <a:rPr lang="en-US" sz="2400" dirty="0" smtClean="0"/>
                        <a:t>415</a:t>
                      </a:r>
                      <a:endParaRPr lang="en-US" sz="2400" dirty="0"/>
                    </a:p>
                  </a:txBody>
                  <a:tcPr/>
                </a:tc>
                <a:tc>
                  <a:txBody>
                    <a:bodyPr/>
                    <a:lstStyle/>
                    <a:p>
                      <a:pPr algn="ctr"/>
                      <a:r>
                        <a:rPr lang="en-US" sz="2400" dirty="0" smtClean="0"/>
                        <a:t>520</a:t>
                      </a:r>
                      <a:endParaRPr lang="en-US" sz="2400" dirty="0"/>
                    </a:p>
                  </a:txBody>
                  <a:tcPr/>
                </a:tc>
              </a:tr>
              <a:tr h="553903">
                <a:tc>
                  <a:txBody>
                    <a:bodyPr/>
                    <a:lstStyle/>
                    <a:p>
                      <a:r>
                        <a:rPr lang="en-US" sz="2400" dirty="0" smtClean="0"/>
                        <a:t>75-100%</a:t>
                      </a:r>
                      <a:endParaRPr lang="en-US" sz="2400" dirty="0"/>
                    </a:p>
                  </a:txBody>
                  <a:tcPr/>
                </a:tc>
                <a:tc>
                  <a:txBody>
                    <a:bodyPr/>
                    <a:lstStyle/>
                    <a:p>
                      <a:pPr algn="ctr"/>
                      <a:r>
                        <a:rPr lang="en-US" sz="2400" dirty="0" smtClean="0"/>
                        <a:t>31.0</a:t>
                      </a:r>
                      <a:endParaRPr lang="en-US" sz="2400" dirty="0"/>
                    </a:p>
                  </a:txBody>
                  <a:tcPr/>
                </a:tc>
                <a:tc>
                  <a:txBody>
                    <a:bodyPr/>
                    <a:lstStyle/>
                    <a:p>
                      <a:pPr algn="ctr"/>
                      <a:r>
                        <a:rPr lang="en-US" sz="2400" dirty="0" smtClean="0"/>
                        <a:t>28.0</a:t>
                      </a:r>
                      <a:endParaRPr lang="en-US" sz="2400" dirty="0"/>
                    </a:p>
                  </a:txBody>
                  <a:tcPr/>
                </a:tc>
                <a:tc>
                  <a:txBody>
                    <a:bodyPr/>
                    <a:lstStyle/>
                    <a:p>
                      <a:pPr algn="ctr"/>
                      <a:r>
                        <a:rPr lang="en-US" sz="2400" dirty="0" smtClean="0"/>
                        <a:t>---</a:t>
                      </a:r>
                      <a:endParaRPr lang="en-US" sz="2400" dirty="0"/>
                    </a:p>
                  </a:txBody>
                  <a:tcPr/>
                </a:tc>
                <a:tc>
                  <a:txBody>
                    <a:bodyPr/>
                    <a:lstStyle/>
                    <a:p>
                      <a:pPr algn="ctr"/>
                      <a:r>
                        <a:rPr lang="en-US" sz="2400" dirty="0" smtClean="0"/>
                        <a:t>---</a:t>
                      </a:r>
                      <a:endParaRPr lang="en-US" sz="2400" dirty="0"/>
                    </a:p>
                  </a:txBody>
                  <a:tcPr/>
                </a:tc>
              </a:tr>
              <a:tr h="553903">
                <a:tc>
                  <a:txBody>
                    <a:bodyPr/>
                    <a:lstStyle/>
                    <a:p>
                      <a:r>
                        <a:rPr lang="en-US" sz="2400" dirty="0" smtClean="0"/>
                        <a:t>50-75%</a:t>
                      </a:r>
                      <a:endParaRPr lang="en-US" sz="2400" dirty="0"/>
                    </a:p>
                  </a:txBody>
                  <a:tcPr/>
                </a:tc>
                <a:tc>
                  <a:txBody>
                    <a:bodyPr/>
                    <a:lstStyle/>
                    <a:p>
                      <a:pPr algn="ctr"/>
                      <a:r>
                        <a:rPr lang="en-US" sz="2400" dirty="0" smtClean="0"/>
                        <a:t>31.0</a:t>
                      </a:r>
                      <a:endParaRPr lang="en-US" sz="2400" dirty="0"/>
                    </a:p>
                  </a:txBody>
                  <a:tcPr/>
                </a:tc>
                <a:tc>
                  <a:txBody>
                    <a:bodyPr/>
                    <a:lstStyle/>
                    <a:p>
                      <a:pPr algn="ctr"/>
                      <a:r>
                        <a:rPr lang="en-US" sz="2400" dirty="0" smtClean="0"/>
                        <a:t>29.0</a:t>
                      </a:r>
                      <a:endParaRPr lang="en-US" sz="2400" dirty="0"/>
                    </a:p>
                  </a:txBody>
                  <a:tcPr/>
                </a:tc>
                <a:tc>
                  <a:txBody>
                    <a:bodyPr/>
                    <a:lstStyle/>
                    <a:p>
                      <a:pPr algn="ctr"/>
                      <a:r>
                        <a:rPr lang="en-US" sz="2400" dirty="0" smtClean="0"/>
                        <a:t>27.5</a:t>
                      </a:r>
                      <a:endParaRPr lang="en-US" sz="2400" dirty="0"/>
                    </a:p>
                  </a:txBody>
                  <a:tcPr/>
                </a:tc>
                <a:tc>
                  <a:txBody>
                    <a:bodyPr/>
                    <a:lstStyle/>
                    <a:p>
                      <a:pPr algn="ctr"/>
                      <a:r>
                        <a:rPr lang="en-US" sz="2400" dirty="0" smtClean="0"/>
                        <a:t>---</a:t>
                      </a:r>
                      <a:endParaRPr lang="en-US" sz="2400" dirty="0"/>
                    </a:p>
                  </a:txBody>
                  <a:tcPr/>
                </a:tc>
              </a:tr>
              <a:tr h="553903">
                <a:tc>
                  <a:txBody>
                    <a:bodyPr/>
                    <a:lstStyle/>
                    <a:p>
                      <a:r>
                        <a:rPr lang="en-US" sz="2400" dirty="0" smtClean="0"/>
                        <a:t>25-50%</a:t>
                      </a:r>
                      <a:endParaRPr lang="en-US" sz="2400" dirty="0"/>
                    </a:p>
                  </a:txBody>
                  <a:tcPr/>
                </a:tc>
                <a:tc>
                  <a:txBody>
                    <a:bodyPr/>
                    <a:lstStyle/>
                    <a:p>
                      <a:pPr algn="ctr"/>
                      <a:r>
                        <a:rPr lang="en-US" sz="2400" dirty="0" smtClean="0"/>
                        <a:t>32.0</a:t>
                      </a:r>
                      <a:endParaRPr lang="en-US" sz="2400" dirty="0"/>
                    </a:p>
                  </a:txBody>
                  <a:tcPr/>
                </a:tc>
                <a:tc>
                  <a:txBody>
                    <a:bodyPr/>
                    <a:lstStyle/>
                    <a:p>
                      <a:pPr algn="ctr"/>
                      <a:r>
                        <a:rPr lang="en-US" sz="2400" dirty="0" smtClean="0"/>
                        <a:t>30.0</a:t>
                      </a:r>
                      <a:endParaRPr lang="en-US" sz="2400" dirty="0"/>
                    </a:p>
                  </a:txBody>
                  <a:tcPr/>
                </a:tc>
                <a:tc>
                  <a:txBody>
                    <a:bodyPr/>
                    <a:lstStyle/>
                    <a:p>
                      <a:pPr algn="ctr"/>
                      <a:r>
                        <a:rPr lang="en-US" sz="2400" dirty="0" smtClean="0"/>
                        <a:t>29.0</a:t>
                      </a:r>
                      <a:endParaRPr lang="en-US" sz="2400" dirty="0"/>
                    </a:p>
                  </a:txBody>
                  <a:tcPr/>
                </a:tc>
                <a:tc>
                  <a:txBody>
                    <a:bodyPr/>
                    <a:lstStyle/>
                    <a:p>
                      <a:pPr algn="ctr"/>
                      <a:r>
                        <a:rPr lang="en-US" sz="2400" dirty="0" smtClean="0"/>
                        <a:t>28.0</a:t>
                      </a:r>
                      <a:endParaRPr lang="en-US" sz="2400" dirty="0"/>
                    </a:p>
                  </a:txBody>
                  <a:tcPr/>
                </a:tc>
              </a:tr>
              <a:tr h="553903">
                <a:tc>
                  <a:txBody>
                    <a:bodyPr/>
                    <a:lstStyle/>
                    <a:p>
                      <a:r>
                        <a:rPr lang="en-US" sz="2400" dirty="0" smtClean="0"/>
                        <a:t>0-25%</a:t>
                      </a:r>
                      <a:endParaRPr lang="en-US" sz="2400" dirty="0"/>
                    </a:p>
                  </a:txBody>
                  <a:tcPr/>
                </a:tc>
                <a:tc>
                  <a:txBody>
                    <a:bodyPr/>
                    <a:lstStyle/>
                    <a:p>
                      <a:pPr algn="ctr"/>
                      <a:r>
                        <a:rPr lang="en-US" sz="2400" dirty="0" smtClean="0"/>
                        <a:t>32.5</a:t>
                      </a:r>
                      <a:endParaRPr lang="en-US" sz="2400" dirty="0"/>
                    </a:p>
                  </a:txBody>
                  <a:tcPr/>
                </a:tc>
                <a:tc>
                  <a:txBody>
                    <a:bodyPr/>
                    <a:lstStyle/>
                    <a:p>
                      <a:pPr algn="ctr"/>
                      <a:r>
                        <a:rPr lang="en-US" sz="2400" dirty="0" smtClean="0"/>
                        <a:t>31.5</a:t>
                      </a:r>
                      <a:endParaRPr lang="en-US" sz="2400" dirty="0"/>
                    </a:p>
                  </a:txBody>
                  <a:tcPr/>
                </a:tc>
                <a:tc>
                  <a:txBody>
                    <a:bodyPr/>
                    <a:lstStyle/>
                    <a:p>
                      <a:pPr algn="ctr"/>
                      <a:r>
                        <a:rPr lang="en-US" sz="2400" dirty="0" smtClean="0"/>
                        <a:t>30.5</a:t>
                      </a:r>
                      <a:endParaRPr lang="en-US" sz="2400" dirty="0"/>
                    </a:p>
                  </a:txBody>
                  <a:tcPr/>
                </a:tc>
                <a:tc>
                  <a:txBody>
                    <a:bodyPr/>
                    <a:lstStyle/>
                    <a:p>
                      <a:pPr algn="ctr"/>
                      <a:r>
                        <a:rPr lang="en-US" sz="2400" dirty="0" smtClean="0"/>
                        <a:t>30.0</a:t>
                      </a:r>
                      <a:endParaRPr lang="en-US" sz="2400" dirty="0"/>
                    </a:p>
                  </a:txBody>
                  <a:tcPr/>
                </a:tc>
              </a:tr>
            </a:tbl>
          </a:graphicData>
        </a:graphic>
      </p:graphicFrame>
    </p:spTree>
    <p:extLst>
      <p:ext uri="{BB962C8B-B14F-4D97-AF65-F5344CB8AC3E}">
        <p14:creationId xmlns:p14="http://schemas.microsoft.com/office/powerpoint/2010/main" val="804135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Physiological Monitoring</a:t>
            </a:r>
            <a:endParaRPr lang="en-US" dirty="0"/>
          </a:p>
        </p:txBody>
      </p:sp>
      <p:sp>
        <p:nvSpPr>
          <p:cNvPr id="3" name="Content Placeholder 2"/>
          <p:cNvSpPr>
            <a:spLocks noGrp="1"/>
          </p:cNvSpPr>
          <p:nvPr>
            <p:ph idx="1"/>
          </p:nvPr>
        </p:nvSpPr>
        <p:spPr>
          <a:xfrm>
            <a:off x="457200" y="1219200"/>
            <a:ext cx="8229600" cy="5410200"/>
          </a:xfrm>
        </p:spPr>
        <p:txBody>
          <a:bodyPr>
            <a:normAutofit/>
          </a:bodyPr>
          <a:lstStyle/>
          <a:p>
            <a:pPr marL="0" indent="0">
              <a:buNone/>
            </a:pPr>
            <a:r>
              <a:rPr lang="en-US" dirty="0" smtClean="0"/>
              <a:t>Heart Rate</a:t>
            </a:r>
          </a:p>
          <a:p>
            <a:pPr marL="0" indent="0">
              <a:buNone/>
            </a:pPr>
            <a:r>
              <a:rPr lang="en-US" dirty="0"/>
              <a:t>	</a:t>
            </a:r>
            <a:r>
              <a:rPr lang="en-US" dirty="0" smtClean="0"/>
              <a:t>Sustained HR &gt; 180 bpm – age in years</a:t>
            </a:r>
          </a:p>
          <a:p>
            <a:pPr marL="0" indent="0">
              <a:buNone/>
            </a:pPr>
            <a:r>
              <a:rPr lang="en-US" dirty="0"/>
              <a:t>	</a:t>
            </a:r>
            <a:r>
              <a:rPr lang="en-US" dirty="0" smtClean="0"/>
              <a:t>Recovery HR at 1 min &gt;120 bpm</a:t>
            </a:r>
          </a:p>
          <a:p>
            <a:pPr marL="0" indent="0">
              <a:buNone/>
            </a:pPr>
            <a:r>
              <a:rPr lang="en-US" dirty="0" smtClean="0"/>
              <a:t>Core Temperature</a:t>
            </a:r>
          </a:p>
          <a:p>
            <a:pPr marL="0" indent="0">
              <a:buNone/>
            </a:pPr>
            <a:r>
              <a:rPr lang="en-US" dirty="0"/>
              <a:t>	</a:t>
            </a:r>
            <a:r>
              <a:rPr lang="en-US" dirty="0" smtClean="0"/>
              <a:t>Acclimatized:      &gt; 38.5°C</a:t>
            </a:r>
          </a:p>
          <a:p>
            <a:pPr marL="0" indent="0">
              <a:buNone/>
            </a:pPr>
            <a:r>
              <a:rPr lang="en-US" dirty="0"/>
              <a:t>	</a:t>
            </a:r>
            <a:r>
              <a:rPr lang="en-US" dirty="0" smtClean="0"/>
              <a:t>Unacclimatized: &gt; 38.0°C</a:t>
            </a:r>
            <a:endParaRPr lang="en-US" dirty="0"/>
          </a:p>
          <a:p>
            <a:pPr marL="0" indent="0">
              <a:buNone/>
            </a:pPr>
            <a:r>
              <a:rPr lang="en-US" dirty="0" smtClean="0"/>
              <a:t>Weight Loss</a:t>
            </a:r>
          </a:p>
          <a:p>
            <a:pPr marL="0" indent="0">
              <a:buNone/>
            </a:pPr>
            <a:r>
              <a:rPr lang="en-US" dirty="0"/>
              <a:t>	</a:t>
            </a:r>
            <a:r>
              <a:rPr lang="en-US" dirty="0" smtClean="0"/>
              <a:t>&gt; 1.5% of body weight over a shift</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124200"/>
            <a:ext cx="2639902"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8026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r>
              <a:rPr lang="en-US" dirty="0" smtClean="0"/>
              <a:t>Dehydration</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372493"/>
            <a:ext cx="6210300" cy="4968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 y="6248400"/>
            <a:ext cx="6629400" cy="184666"/>
          </a:xfrm>
          <a:prstGeom prst="rect">
            <a:avLst/>
          </a:prstGeom>
          <a:noFill/>
        </p:spPr>
        <p:txBody>
          <a:bodyPr wrap="square" rtlCol="0">
            <a:spAutoFit/>
          </a:bodyPr>
          <a:lstStyle/>
          <a:p>
            <a:r>
              <a:rPr lang="en-US" sz="600" dirty="0"/>
              <a:t>http://www.nlm.nih.gov/medlineplus/ency/imagepages/17223.htm</a:t>
            </a:r>
          </a:p>
        </p:txBody>
      </p:sp>
    </p:spTree>
    <p:extLst>
      <p:ext uri="{BB962C8B-B14F-4D97-AF65-F5344CB8AC3E}">
        <p14:creationId xmlns:p14="http://schemas.microsoft.com/office/powerpoint/2010/main" val="3943825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1" dirty="0">
                <a:solidFill>
                  <a:schemeClr val="tx2"/>
                </a:solidFill>
              </a:rPr>
              <a:t>They were overwhelmingly male…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17987197"/>
              </p:ext>
            </p:extLst>
          </p:nvPr>
        </p:nvGraphicFramePr>
        <p:xfrm>
          <a:off x="0" y="1524000"/>
          <a:ext cx="9067800" cy="5257800"/>
        </p:xfrm>
        <a:graphic>
          <a:graphicData uri="http://schemas.openxmlformats.org/drawingml/2006/chart">
            <c:chart xmlns:c="http://schemas.openxmlformats.org/drawingml/2006/chart" xmlns:r="http://schemas.openxmlformats.org/officeDocument/2006/relationships" r:id="rId3"/>
          </a:graphicData>
        </a:graphic>
      </p:graphicFrame>
      <p:pic>
        <p:nvPicPr>
          <p:cNvPr id="4102" name="Picture 6" descr="C:\Users\gwest\AppData\Local\Microsoft\Windows\Temporary Internet Files\Content.IE5\E479IK3S\MC900303653[1].wmf"/>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81000" y="3352800"/>
            <a:ext cx="1752600" cy="20700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368534"/>
            <a:ext cx="3177216" cy="400110"/>
          </a:xfrm>
          <a:prstGeom prst="rect">
            <a:avLst/>
          </a:prstGeom>
          <a:noFill/>
        </p:spPr>
        <p:txBody>
          <a:bodyPr wrap="none" rtlCol="0">
            <a:spAutoFit/>
          </a:bodyPr>
          <a:lstStyle/>
          <a:p>
            <a:r>
              <a:rPr lang="en-US" sz="2000" i="1" dirty="0"/>
              <a:t>(Jackson &amp; Rosenberg, 2010</a:t>
            </a:r>
            <a:r>
              <a:rPr lang="en-US" sz="2000" i="1" dirty="0" smtClean="0"/>
              <a:t>)</a:t>
            </a:r>
            <a:endParaRPr lang="en-US" sz="2000" i="1" dirty="0"/>
          </a:p>
        </p:txBody>
      </p:sp>
      <p:cxnSp>
        <p:nvCxnSpPr>
          <p:cNvPr id="9" name="Straight Connector 8"/>
          <p:cNvCxnSpPr/>
          <p:nvPr/>
        </p:nvCxnSpPr>
        <p:spPr>
          <a:xfrm>
            <a:off x="838200" y="2971800"/>
            <a:ext cx="1219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49282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Tools</a:t>
            </a:r>
            <a:endParaRPr lang="en-US" dirty="0"/>
          </a:p>
        </p:txBody>
      </p:sp>
      <p:pic>
        <p:nvPicPr>
          <p:cNvPr id="1024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166578"/>
            <a:ext cx="7050377" cy="500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97462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Tools</a:t>
            </a:r>
            <a:endParaRPr lang="en-US" dirty="0"/>
          </a:p>
        </p:txBody>
      </p:sp>
      <p:pic>
        <p:nvPicPr>
          <p:cNvPr id="614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981200"/>
            <a:ext cx="6072654" cy="3497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2554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Monitoring Tools</a:t>
            </a:r>
            <a:endParaRPr lang="en-US"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295400"/>
            <a:ext cx="2828925"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56369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2209800"/>
          </a:xfrm>
        </p:spPr>
        <p:txBody>
          <a:bodyPr>
            <a:normAutofit/>
          </a:bodyPr>
          <a:lstStyle/>
          <a:p>
            <a:pPr lvl="0" algn="l"/>
            <a:r>
              <a:rPr lang="en-US" sz="4400" b="1" kern="1200" dirty="0" smtClean="0">
                <a:solidFill>
                  <a:schemeClr val="tx1"/>
                </a:solidFill>
                <a:effectLst/>
                <a:latin typeface="+mj-lt"/>
                <a:ea typeface="+mj-ea"/>
                <a:cs typeface="+mj-cs"/>
              </a:rPr>
              <a:t>Control Technologies and Informational Resources for Preventing HRIs</a:t>
            </a:r>
          </a:p>
        </p:txBody>
      </p:sp>
      <p:sp>
        <p:nvSpPr>
          <p:cNvPr id="3" name="Subtitle 2"/>
          <p:cNvSpPr>
            <a:spLocks noGrp="1"/>
          </p:cNvSpPr>
          <p:nvPr>
            <p:ph type="subTitle" idx="1"/>
          </p:nvPr>
        </p:nvSpPr>
        <p:spPr/>
        <p:txBody>
          <a:bodyPr/>
          <a:lstStyle/>
          <a:p>
            <a:r>
              <a:rPr lang="en-US" dirty="0" smtClean="0"/>
              <a:t>Gavin West, MPH</a:t>
            </a:r>
          </a:p>
          <a:p>
            <a:r>
              <a:rPr lang="en-US" dirty="0" smtClean="0"/>
              <a:t>Research Analyst, CPWR</a:t>
            </a:r>
            <a:endParaRPr lang="en-US" dirty="0"/>
          </a:p>
        </p:txBody>
      </p:sp>
    </p:spTree>
    <p:extLst>
      <p:ext uri="{BB962C8B-B14F-4D97-AF65-F5344CB8AC3E}">
        <p14:creationId xmlns:p14="http://schemas.microsoft.com/office/powerpoint/2010/main" val="23436656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9" y="76200"/>
            <a:ext cx="9116291" cy="6543355"/>
          </a:xfrm>
          <a:prstGeom prst="rect">
            <a:avLst/>
          </a:prstGeom>
        </p:spPr>
      </p:pic>
      <p:sp>
        <p:nvSpPr>
          <p:cNvPr id="2" name="TextBox 1"/>
          <p:cNvSpPr txBox="1"/>
          <p:nvPr/>
        </p:nvSpPr>
        <p:spPr>
          <a:xfrm>
            <a:off x="5509222" y="6519446"/>
            <a:ext cx="3634778" cy="338554"/>
          </a:xfrm>
          <a:prstGeom prst="rect">
            <a:avLst/>
          </a:prstGeom>
          <a:noFill/>
        </p:spPr>
        <p:txBody>
          <a:bodyPr wrap="none" rtlCol="0">
            <a:spAutoFit/>
          </a:bodyPr>
          <a:lstStyle/>
          <a:p>
            <a:r>
              <a:rPr lang="en-US" sz="1600" dirty="0" smtClean="0"/>
              <a:t>Image by NIOSH via Wikimedia Commons</a:t>
            </a:r>
            <a:endParaRPr lang="en-US" sz="1600" dirty="0"/>
          </a:p>
        </p:txBody>
      </p:sp>
    </p:spTree>
    <p:extLst>
      <p:ext uri="{BB962C8B-B14F-4D97-AF65-F5344CB8AC3E}">
        <p14:creationId xmlns:p14="http://schemas.microsoft.com/office/powerpoint/2010/main" val="11838952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b="1" dirty="0">
                <a:solidFill>
                  <a:schemeClr val="tx2"/>
                </a:solidFill>
              </a:rPr>
              <a:t>Unless you know of a way to eliminate or substitute the sun, let’s move on to engineering controls</a:t>
            </a:r>
          </a:p>
        </p:txBody>
      </p:sp>
      <p:pic>
        <p:nvPicPr>
          <p:cNvPr id="8194" name="Picture 2" descr="C:\Users\gwest\AppData\Local\Microsoft\Windows\Temporary Internet Files\Content.IE5\SETNW4WT\MC90044040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057400"/>
            <a:ext cx="44196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gwest\AppData\Local\Microsoft\Windows\Temporary Internet Files\Content.IE5\JO3YXVN6\MC90005768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 y="2057401"/>
            <a:ext cx="4480560" cy="2873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287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noAutofit/>
          </a:bodyPr>
          <a:lstStyle/>
          <a:p>
            <a:pPr algn="l"/>
            <a:r>
              <a:rPr lang="en-US" sz="3600" b="1" dirty="0" smtClean="0">
                <a:solidFill>
                  <a:schemeClr val="tx2"/>
                </a:solidFill>
              </a:rPr>
              <a:t>That was actually my attempt at a joke, but let me pose this question to you</a:t>
            </a:r>
            <a:endParaRPr lang="en-US" sz="3600" b="1" dirty="0">
              <a:solidFill>
                <a:schemeClr val="tx2"/>
              </a:solidFill>
            </a:endParaRPr>
          </a:p>
        </p:txBody>
      </p:sp>
      <p:sp>
        <p:nvSpPr>
          <p:cNvPr id="3" name="Content Placeholder 2"/>
          <p:cNvSpPr>
            <a:spLocks noGrp="1"/>
          </p:cNvSpPr>
          <p:nvPr>
            <p:ph idx="1"/>
          </p:nvPr>
        </p:nvSpPr>
        <p:spPr>
          <a:xfrm>
            <a:off x="457200" y="1371600"/>
            <a:ext cx="8229600" cy="4754563"/>
          </a:xfrm>
        </p:spPr>
        <p:txBody>
          <a:bodyPr>
            <a:normAutofit/>
          </a:bodyPr>
          <a:lstStyle/>
          <a:p>
            <a:r>
              <a:rPr lang="en-US" b="1" dirty="0" smtClean="0"/>
              <a:t>Can you think of any methods of substitution or elimination to reduce heat exposure?</a:t>
            </a:r>
          </a:p>
          <a:p>
            <a:pPr lvl="1"/>
            <a:r>
              <a:rPr lang="en-US" sz="3200" b="1" dirty="0" smtClean="0"/>
              <a:t>Think about Prevention through Design </a:t>
            </a:r>
          </a:p>
          <a:p>
            <a:pPr lvl="1"/>
            <a:r>
              <a:rPr lang="en-US" sz="3200" b="1" dirty="0" smtClean="0"/>
              <a:t>Consider substituting work practices or equipment that generate excess heat for those that do not</a:t>
            </a:r>
            <a:endParaRPr lang="en-US" sz="32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4035" y="4876801"/>
            <a:ext cx="2811898" cy="192052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506" y="4876801"/>
            <a:ext cx="2005361" cy="1981200"/>
          </a:xfrm>
          <a:prstGeom prst="rect">
            <a:avLst/>
          </a:prstGeom>
        </p:spPr>
      </p:pic>
    </p:spTree>
    <p:extLst>
      <p:ext uri="{BB962C8B-B14F-4D97-AF65-F5344CB8AC3E}">
        <p14:creationId xmlns:p14="http://schemas.microsoft.com/office/powerpoint/2010/main" val="9743925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noAutofit/>
          </a:bodyPr>
          <a:lstStyle/>
          <a:p>
            <a:pPr algn="l"/>
            <a:r>
              <a:rPr lang="en-US" sz="4000" b="1" dirty="0" smtClean="0">
                <a:solidFill>
                  <a:schemeClr val="tx2"/>
                </a:solidFill>
              </a:rPr>
              <a:t>OSHA recommends the following engineering controls</a:t>
            </a:r>
            <a:endParaRPr lang="en-US" sz="4000" b="1" dirty="0">
              <a:solidFill>
                <a:schemeClr val="tx2"/>
              </a:solidFill>
            </a:endParaRPr>
          </a:p>
        </p:txBody>
      </p:sp>
      <p:sp>
        <p:nvSpPr>
          <p:cNvPr id="3" name="Content Placeholder 2"/>
          <p:cNvSpPr>
            <a:spLocks noGrp="1"/>
          </p:cNvSpPr>
          <p:nvPr>
            <p:ph idx="1"/>
          </p:nvPr>
        </p:nvSpPr>
        <p:spPr>
          <a:xfrm>
            <a:off x="457200" y="1600200"/>
            <a:ext cx="8229600" cy="4525963"/>
          </a:xfrm>
        </p:spPr>
        <p:txBody>
          <a:bodyPr>
            <a:noAutofit/>
          </a:bodyPr>
          <a:lstStyle/>
          <a:p>
            <a:r>
              <a:rPr lang="en-US" b="1" dirty="0" smtClean="0"/>
              <a:t>A/C (construction equipment cabs, e.g.)</a:t>
            </a:r>
            <a:endParaRPr lang="en-US" b="1" dirty="0"/>
          </a:p>
          <a:p>
            <a:r>
              <a:rPr lang="en-US" b="1" dirty="0" smtClean="0"/>
              <a:t>Increased </a:t>
            </a:r>
            <a:r>
              <a:rPr lang="en-US" b="1" dirty="0"/>
              <a:t>general </a:t>
            </a:r>
            <a:r>
              <a:rPr lang="en-US" b="1" dirty="0" smtClean="0"/>
              <a:t>ventilation</a:t>
            </a:r>
            <a:endParaRPr lang="en-US" b="1" dirty="0"/>
          </a:p>
          <a:p>
            <a:r>
              <a:rPr lang="en-US" b="1" dirty="0"/>
              <a:t>Cooling </a:t>
            </a:r>
            <a:r>
              <a:rPr lang="en-US" b="1" dirty="0" smtClean="0"/>
              <a:t>fans</a:t>
            </a:r>
            <a:endParaRPr lang="en-US" b="1" dirty="0"/>
          </a:p>
          <a:p>
            <a:r>
              <a:rPr lang="en-US" b="1" dirty="0" smtClean="0"/>
              <a:t>LEV @ points </a:t>
            </a:r>
            <a:r>
              <a:rPr lang="en-US" b="1" dirty="0"/>
              <a:t>of </a:t>
            </a:r>
            <a:r>
              <a:rPr lang="en-US" b="1" dirty="0" smtClean="0"/>
              <a:t>heat </a:t>
            </a:r>
            <a:r>
              <a:rPr lang="en-US" b="1" dirty="0"/>
              <a:t>or moisture </a:t>
            </a:r>
            <a:r>
              <a:rPr lang="en-US" b="1" dirty="0" smtClean="0"/>
              <a:t>production</a:t>
            </a:r>
            <a:endParaRPr lang="en-US" b="1" dirty="0"/>
          </a:p>
          <a:p>
            <a:r>
              <a:rPr lang="en-US" b="1" dirty="0" smtClean="0"/>
              <a:t>Reflective </a:t>
            </a:r>
            <a:r>
              <a:rPr lang="en-US" b="1" dirty="0"/>
              <a:t>shields to redirect radiant </a:t>
            </a:r>
            <a:r>
              <a:rPr lang="en-US" b="1" dirty="0" smtClean="0"/>
              <a:t>heat</a:t>
            </a:r>
            <a:endParaRPr lang="en-US" b="1" dirty="0"/>
          </a:p>
          <a:p>
            <a:r>
              <a:rPr lang="en-US" b="1" dirty="0"/>
              <a:t>Insulation of hot surfaces </a:t>
            </a:r>
            <a:r>
              <a:rPr lang="en-US" b="1" dirty="0" smtClean="0"/>
              <a:t>(furnace walls, e.g.)</a:t>
            </a:r>
            <a:endParaRPr lang="en-US" b="1" dirty="0"/>
          </a:p>
          <a:p>
            <a:r>
              <a:rPr lang="en-US" b="1" dirty="0"/>
              <a:t>Elimination of steam </a:t>
            </a:r>
            <a:r>
              <a:rPr lang="en-US" b="1" dirty="0" smtClean="0"/>
              <a:t>leaks</a:t>
            </a:r>
            <a:endParaRPr lang="en-US" b="1" dirty="0"/>
          </a:p>
        </p:txBody>
      </p:sp>
    </p:spTree>
    <p:extLst>
      <p:ext uri="{BB962C8B-B14F-4D97-AF65-F5344CB8AC3E}">
        <p14:creationId xmlns:p14="http://schemas.microsoft.com/office/powerpoint/2010/main" val="4237682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b="1" dirty="0" smtClean="0">
                <a:solidFill>
                  <a:schemeClr val="tx2"/>
                </a:solidFill>
              </a:rPr>
              <a:t>For example, misting fans and A/C units such as the ones shown here</a:t>
            </a:r>
            <a:endParaRPr lang="en-US" sz="4000" b="1" dirty="0">
              <a:solidFill>
                <a:schemeClr val="tx2"/>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1" y="1676400"/>
            <a:ext cx="2060052" cy="484904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1" y="1600200"/>
            <a:ext cx="3189716" cy="5027858"/>
          </a:xfrm>
          <a:prstGeom prst="rect">
            <a:avLst/>
          </a:prstGeom>
        </p:spPr>
      </p:pic>
    </p:spTree>
    <p:extLst>
      <p:ext uri="{BB962C8B-B14F-4D97-AF65-F5344CB8AC3E}">
        <p14:creationId xmlns:p14="http://schemas.microsoft.com/office/powerpoint/2010/main" val="211421708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noAutofit/>
          </a:bodyPr>
          <a:lstStyle/>
          <a:p>
            <a:pPr algn="l"/>
            <a:r>
              <a:rPr lang="en-US" sz="4000" b="1" dirty="0" smtClean="0">
                <a:solidFill>
                  <a:schemeClr val="tx2"/>
                </a:solidFill>
              </a:rPr>
              <a:t>Administrative controls are also critical for preventing HRI</a:t>
            </a:r>
            <a:endParaRPr lang="en-US" sz="4000" b="1" dirty="0">
              <a:solidFill>
                <a:schemeClr val="tx2"/>
              </a:solidFill>
            </a:endParaRPr>
          </a:p>
        </p:txBody>
      </p:sp>
      <p:sp>
        <p:nvSpPr>
          <p:cNvPr id="3" name="Content Placeholder 2"/>
          <p:cNvSpPr>
            <a:spLocks noGrp="1"/>
          </p:cNvSpPr>
          <p:nvPr>
            <p:ph idx="1"/>
          </p:nvPr>
        </p:nvSpPr>
        <p:spPr>
          <a:xfrm>
            <a:off x="457200" y="1676400"/>
            <a:ext cx="8229600" cy="4449763"/>
          </a:xfrm>
        </p:spPr>
        <p:txBody>
          <a:bodyPr>
            <a:normAutofit lnSpcReduction="10000"/>
          </a:bodyPr>
          <a:lstStyle/>
          <a:p>
            <a:r>
              <a:rPr lang="en-US" b="1" dirty="0" smtClean="0"/>
              <a:t>Emergency planning</a:t>
            </a:r>
          </a:p>
          <a:p>
            <a:r>
              <a:rPr lang="en-US" b="1" dirty="0" smtClean="0"/>
              <a:t>Acclimatization</a:t>
            </a:r>
          </a:p>
          <a:p>
            <a:r>
              <a:rPr lang="en-US" b="1" dirty="0" smtClean="0"/>
              <a:t>Access to </a:t>
            </a:r>
            <a:r>
              <a:rPr lang="en-US" b="1" u="sng" dirty="0" smtClean="0"/>
              <a:t>water, shade, rest </a:t>
            </a:r>
            <a:r>
              <a:rPr lang="en-US" b="1" dirty="0" smtClean="0"/>
              <a:t>areas</a:t>
            </a:r>
          </a:p>
          <a:p>
            <a:r>
              <a:rPr lang="en-US" b="1" dirty="0" smtClean="0"/>
              <a:t>Work/rest scheduling</a:t>
            </a:r>
          </a:p>
          <a:p>
            <a:r>
              <a:rPr lang="en-US" b="1" dirty="0" smtClean="0"/>
              <a:t>Rotating workers to minimize overexertion</a:t>
            </a:r>
          </a:p>
          <a:p>
            <a:r>
              <a:rPr lang="en-US" b="1" dirty="0" smtClean="0"/>
              <a:t>Monitoring workers</a:t>
            </a:r>
          </a:p>
          <a:p>
            <a:r>
              <a:rPr lang="en-US" b="1" dirty="0" smtClean="0"/>
              <a:t>Buddy system</a:t>
            </a:r>
          </a:p>
          <a:p>
            <a:r>
              <a:rPr lang="en-US" b="1" dirty="0" smtClean="0"/>
              <a:t>Training &amp; education</a:t>
            </a:r>
            <a:endParaRPr lang="en-US" b="1" dirty="0"/>
          </a:p>
        </p:txBody>
      </p:sp>
    </p:spTree>
    <p:extLst>
      <p:ext uri="{BB962C8B-B14F-4D97-AF65-F5344CB8AC3E}">
        <p14:creationId xmlns:p14="http://schemas.microsoft.com/office/powerpoint/2010/main" val="28266926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1" dirty="0" smtClean="0">
                <a:solidFill>
                  <a:schemeClr val="tx2"/>
                </a:solidFill>
              </a:rPr>
              <a:t>Younger than you might expect…</a:t>
            </a:r>
            <a:endParaRPr lang="en-US" b="1" dirty="0">
              <a:solidFill>
                <a:schemeClr val="tx2"/>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6963853"/>
              </p:ext>
            </p:extLst>
          </p:nvPr>
        </p:nvGraphicFramePr>
        <p:xfrm>
          <a:off x="0" y="1524000"/>
          <a:ext cx="90678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0" y="6368534"/>
            <a:ext cx="3177216" cy="400110"/>
          </a:xfrm>
          <a:prstGeom prst="rect">
            <a:avLst/>
          </a:prstGeom>
          <a:noFill/>
        </p:spPr>
        <p:txBody>
          <a:bodyPr wrap="none" rtlCol="0">
            <a:spAutoFit/>
          </a:bodyPr>
          <a:lstStyle/>
          <a:p>
            <a:r>
              <a:rPr lang="en-US" sz="2000" i="1" dirty="0"/>
              <a:t>(Jackson &amp; Rosenberg, 2010</a:t>
            </a:r>
            <a:r>
              <a:rPr lang="en-US" sz="2000" i="1" dirty="0" smtClean="0"/>
              <a:t>)</a:t>
            </a:r>
            <a:endParaRPr lang="en-US" sz="2000" i="1" dirty="0"/>
          </a:p>
        </p:txBody>
      </p:sp>
      <p:graphicFrame>
        <p:nvGraphicFramePr>
          <p:cNvPr id="5" name="Chart 4"/>
          <p:cNvGraphicFramePr/>
          <p:nvPr>
            <p:extLst>
              <p:ext uri="{D42A27DB-BD31-4B8C-83A1-F6EECF244321}">
                <p14:modId xmlns:p14="http://schemas.microsoft.com/office/powerpoint/2010/main" val="2095331763"/>
              </p:ext>
            </p:extLst>
          </p:nvPr>
        </p:nvGraphicFramePr>
        <p:xfrm>
          <a:off x="152400" y="1143000"/>
          <a:ext cx="8839200" cy="4953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887103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Autofit/>
          </a:bodyPr>
          <a:lstStyle/>
          <a:p>
            <a:pPr algn="l"/>
            <a:r>
              <a:rPr lang="en-US" sz="4000" b="1" dirty="0" smtClean="0">
                <a:solidFill>
                  <a:schemeClr val="tx2"/>
                </a:solidFill>
              </a:rPr>
              <a:t>For example, scheduling work during cooler parts of the day or season</a:t>
            </a:r>
            <a:endParaRPr lang="en-US" sz="4000" b="1" dirty="0">
              <a:solidFill>
                <a:schemeClr val="tx2"/>
              </a:solidFill>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407733"/>
            <a:ext cx="9144000" cy="4689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613793" y="5715000"/>
            <a:ext cx="2514600" cy="381000"/>
          </a:xfrm>
          <a:prstGeom prst="rect">
            <a:avLst/>
          </a:prstGeom>
          <a:noFill/>
        </p:spPr>
        <p:txBody>
          <a:bodyPr wrap="square" rtlCol="0">
            <a:spAutoFit/>
          </a:bodyPr>
          <a:lstStyle/>
          <a:p>
            <a:r>
              <a:rPr lang="en-US" b="1" dirty="0" smtClean="0">
                <a:solidFill>
                  <a:schemeClr val="bg1"/>
                </a:solidFill>
              </a:rPr>
              <a:t>“</a:t>
            </a:r>
            <a:r>
              <a:rPr lang="en-US" sz="1400" b="1" dirty="0" smtClean="0">
                <a:solidFill>
                  <a:schemeClr val="bg1"/>
                </a:solidFill>
                <a:latin typeface="Arial" pitchFamily="34" charset="0"/>
                <a:cs typeface="Arial" pitchFamily="34" charset="0"/>
              </a:rPr>
              <a:t>Night work” courtesy DOT</a:t>
            </a:r>
            <a:endParaRPr lang="en-US" sz="1400" b="1" dirty="0">
              <a:solidFill>
                <a:schemeClr val="bg1"/>
              </a:solidFill>
              <a:latin typeface="Arial" pitchFamily="34" charset="0"/>
              <a:cs typeface="Arial" pitchFamily="34" charset="0"/>
            </a:endParaRPr>
          </a:p>
        </p:txBody>
      </p:sp>
      <p:sp>
        <p:nvSpPr>
          <p:cNvPr id="4" name="TextBox 3"/>
          <p:cNvSpPr txBox="1"/>
          <p:nvPr/>
        </p:nvSpPr>
        <p:spPr>
          <a:xfrm>
            <a:off x="76200" y="6401788"/>
            <a:ext cx="3811877" cy="369332"/>
          </a:xfrm>
          <a:prstGeom prst="rect">
            <a:avLst/>
          </a:prstGeom>
          <a:noFill/>
        </p:spPr>
        <p:txBody>
          <a:bodyPr wrap="none" rtlCol="0">
            <a:spAutoFit/>
          </a:bodyPr>
          <a:lstStyle/>
          <a:p>
            <a:r>
              <a:rPr lang="en-US" b="1" i="1" dirty="0" smtClean="0"/>
              <a:t>Slide content courtesy Bernard Mizula</a:t>
            </a:r>
            <a:endParaRPr lang="en-US" b="1" i="1" dirty="0"/>
          </a:p>
        </p:txBody>
      </p:sp>
    </p:spTree>
    <p:extLst>
      <p:ext uri="{BB962C8B-B14F-4D97-AF65-F5344CB8AC3E}">
        <p14:creationId xmlns:p14="http://schemas.microsoft.com/office/powerpoint/2010/main" val="30637770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b="1" dirty="0">
                <a:solidFill>
                  <a:schemeClr val="tx2"/>
                </a:solidFill>
              </a:rPr>
              <a:t>PPE is a last resort in the hierarchy of controls </a:t>
            </a:r>
            <a:r>
              <a:rPr lang="en-US" sz="4000" b="1" dirty="0" smtClean="0">
                <a:solidFill>
                  <a:schemeClr val="tx2"/>
                </a:solidFill>
              </a:rPr>
              <a:t>but </a:t>
            </a:r>
            <a:r>
              <a:rPr lang="en-US" sz="4000" b="1" dirty="0">
                <a:solidFill>
                  <a:schemeClr val="tx2"/>
                </a:solidFill>
              </a:rPr>
              <a:t>still important</a:t>
            </a:r>
          </a:p>
        </p:txBody>
      </p:sp>
      <p:sp>
        <p:nvSpPr>
          <p:cNvPr id="3" name="Content Placeholder 2"/>
          <p:cNvSpPr>
            <a:spLocks noGrp="1"/>
          </p:cNvSpPr>
          <p:nvPr>
            <p:ph idx="1"/>
          </p:nvPr>
        </p:nvSpPr>
        <p:spPr/>
        <p:txBody>
          <a:bodyPr/>
          <a:lstStyle/>
          <a:p>
            <a:r>
              <a:rPr lang="en-US" b="1" dirty="0" smtClean="0"/>
              <a:t>Personal cooling systems</a:t>
            </a:r>
          </a:p>
          <a:p>
            <a:r>
              <a:rPr lang="en-US" b="1" dirty="0" smtClean="0"/>
              <a:t>Reflective clothing</a:t>
            </a:r>
          </a:p>
          <a:p>
            <a:r>
              <a:rPr lang="en-US" b="1" dirty="0" smtClean="0"/>
              <a:t>Ice vests</a:t>
            </a:r>
          </a:p>
          <a:p>
            <a:r>
              <a:rPr lang="en-US" b="1" dirty="0" smtClean="0"/>
              <a:t>Wetted clothing</a:t>
            </a:r>
          </a:p>
          <a:p>
            <a:r>
              <a:rPr lang="en-US" b="1" dirty="0" smtClean="0"/>
              <a:t>Water-cooled garments</a:t>
            </a:r>
          </a:p>
          <a:p>
            <a:r>
              <a:rPr lang="en-US" b="1" dirty="0" smtClean="0"/>
              <a:t>Garments w/ circulating cooled air</a:t>
            </a:r>
            <a:endParaRPr lang="en-US" dirty="0" smtClean="0"/>
          </a:p>
          <a:p>
            <a:endParaRPr lang="en-US" dirty="0"/>
          </a:p>
        </p:txBody>
      </p:sp>
    </p:spTree>
    <p:extLst>
      <p:ext uri="{BB962C8B-B14F-4D97-AF65-F5344CB8AC3E}">
        <p14:creationId xmlns:p14="http://schemas.microsoft.com/office/powerpoint/2010/main" val="21061661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64162"/>
          </a:xfrm>
        </p:spPr>
        <p:txBody>
          <a:bodyPr>
            <a:noAutofit/>
          </a:bodyPr>
          <a:lstStyle/>
          <a:p>
            <a:pPr algn="l"/>
            <a:r>
              <a:rPr lang="en-US" sz="6000" b="1" dirty="0">
                <a:solidFill>
                  <a:schemeClr val="tx2"/>
                </a:solidFill>
              </a:rPr>
              <a:t>I </a:t>
            </a:r>
            <a:r>
              <a:rPr lang="en-US" sz="6000" b="1" dirty="0" smtClean="0">
                <a:solidFill>
                  <a:schemeClr val="tx2"/>
                </a:solidFill>
              </a:rPr>
              <a:t>encourage </a:t>
            </a:r>
            <a:r>
              <a:rPr lang="en-US" sz="6000" b="1" dirty="0">
                <a:solidFill>
                  <a:schemeClr val="tx2"/>
                </a:solidFill>
              </a:rPr>
              <a:t>you to explore </a:t>
            </a:r>
            <a:r>
              <a:rPr lang="en-US" sz="6000" b="1" dirty="0" smtClean="0">
                <a:solidFill>
                  <a:schemeClr val="tx2"/>
                </a:solidFill>
              </a:rPr>
              <a:t>additional resources</a:t>
            </a:r>
            <a:endParaRPr lang="en-US" sz="6000" b="1" dirty="0"/>
          </a:p>
        </p:txBody>
      </p:sp>
    </p:spTree>
    <p:extLst>
      <p:ext uri="{BB962C8B-B14F-4D97-AF65-F5344CB8AC3E}">
        <p14:creationId xmlns:p14="http://schemas.microsoft.com/office/powerpoint/2010/main" val="398485112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Autofit/>
          </a:bodyPr>
          <a:lstStyle/>
          <a:p>
            <a:pPr algn="l"/>
            <a:r>
              <a:rPr lang="en-US" sz="4000" b="1" dirty="0">
                <a:solidFill>
                  <a:schemeClr val="tx2"/>
                </a:solidFill>
              </a:rPr>
              <a:t>OSHA </a:t>
            </a:r>
            <a:r>
              <a:rPr lang="en-US" sz="4000" b="1" dirty="0" smtClean="0">
                <a:solidFill>
                  <a:schemeClr val="tx2"/>
                </a:solidFill>
              </a:rPr>
              <a:t>has great material on their campaign website</a:t>
            </a:r>
            <a:endParaRPr lang="en-US" sz="4000" b="1" dirty="0">
              <a:solidFill>
                <a:schemeClr val="tx2"/>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2701" y="1264617"/>
            <a:ext cx="6400800" cy="5306733"/>
          </a:xfrm>
        </p:spPr>
      </p:pic>
      <p:sp>
        <p:nvSpPr>
          <p:cNvPr id="5" name="TextBox 4"/>
          <p:cNvSpPr txBox="1"/>
          <p:nvPr/>
        </p:nvSpPr>
        <p:spPr>
          <a:xfrm>
            <a:off x="609600" y="6388172"/>
            <a:ext cx="4550605" cy="400110"/>
          </a:xfrm>
          <a:prstGeom prst="rect">
            <a:avLst/>
          </a:prstGeom>
          <a:noFill/>
        </p:spPr>
        <p:txBody>
          <a:bodyPr wrap="none" rtlCol="0">
            <a:spAutoFit/>
          </a:bodyPr>
          <a:lstStyle/>
          <a:p>
            <a:r>
              <a:rPr lang="en-US" sz="2000" b="1" dirty="0">
                <a:hlinkClick r:id="rId4"/>
              </a:rPr>
              <a:t>https://www.osha.gov/SLTC/heatillness/</a:t>
            </a:r>
            <a:endParaRPr lang="en-US" sz="2000" b="1" dirty="0"/>
          </a:p>
        </p:txBody>
      </p:sp>
    </p:spTree>
    <p:extLst>
      <p:ext uri="{BB962C8B-B14F-4D97-AF65-F5344CB8AC3E}">
        <p14:creationId xmlns:p14="http://schemas.microsoft.com/office/powerpoint/2010/main" val="34491583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b="1" dirty="0">
                <a:solidFill>
                  <a:schemeClr val="tx2"/>
                </a:solidFill>
              </a:rPr>
              <a:t>You may be particularly interested in </a:t>
            </a:r>
            <a:r>
              <a:rPr lang="en-US" sz="4000" b="1" dirty="0" smtClean="0">
                <a:solidFill>
                  <a:schemeClr val="tx2"/>
                </a:solidFill>
              </a:rPr>
              <a:t>OSHA’s smartphone </a:t>
            </a:r>
            <a:r>
              <a:rPr lang="en-US" sz="4000" b="1" dirty="0">
                <a:solidFill>
                  <a:schemeClr val="tx2"/>
                </a:solidFill>
              </a:rPr>
              <a:t>app</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38800" y="1424939"/>
            <a:ext cx="2971800" cy="5009607"/>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55" y="1422399"/>
            <a:ext cx="4918054" cy="1816101"/>
          </a:xfrm>
          <a:prstGeom prst="rect">
            <a:avLst/>
          </a:prstGeom>
        </p:spPr>
      </p:pic>
      <p:sp>
        <p:nvSpPr>
          <p:cNvPr id="6" name="TextBox 5"/>
          <p:cNvSpPr txBox="1"/>
          <p:nvPr/>
        </p:nvSpPr>
        <p:spPr>
          <a:xfrm>
            <a:off x="38100" y="3238501"/>
            <a:ext cx="5562600" cy="2923877"/>
          </a:xfrm>
          <a:prstGeom prst="rect">
            <a:avLst/>
          </a:prstGeom>
          <a:noFill/>
        </p:spPr>
        <p:txBody>
          <a:bodyPr wrap="square" rtlCol="0">
            <a:spAutoFit/>
          </a:bodyPr>
          <a:lstStyle/>
          <a:p>
            <a:pPr marL="285750" indent="-285750">
              <a:buFont typeface="Arial" panose="020B0604020202020204" pitchFamily="34" charset="0"/>
              <a:buChar char="•"/>
            </a:pPr>
            <a:r>
              <a:rPr lang="en-US" sz="3200" b="1" dirty="0" smtClean="0"/>
              <a:t>Use on iPhone &amp; Android </a:t>
            </a:r>
          </a:p>
          <a:p>
            <a:pPr marL="285750" indent="-285750">
              <a:buFont typeface="Arial" panose="020B0604020202020204" pitchFamily="34" charset="0"/>
              <a:buChar char="•"/>
            </a:pPr>
            <a:r>
              <a:rPr lang="en-US" sz="3200" b="1" dirty="0" smtClean="0"/>
              <a:t>Calculate heat index</a:t>
            </a:r>
          </a:p>
          <a:p>
            <a:pPr marL="285750" indent="-285750">
              <a:buFont typeface="Arial" panose="020B0604020202020204" pitchFamily="34" charset="0"/>
              <a:buChar char="•"/>
            </a:pPr>
            <a:r>
              <a:rPr lang="en-US" sz="3200" b="1" dirty="0" smtClean="0"/>
              <a:t>Display risk level </a:t>
            </a:r>
          </a:p>
          <a:p>
            <a:pPr marL="285750" indent="-285750">
              <a:buFont typeface="Arial" panose="020B0604020202020204" pitchFamily="34" charset="0"/>
              <a:buChar char="•"/>
            </a:pPr>
            <a:r>
              <a:rPr lang="en-US" sz="3200" b="1" dirty="0" smtClean="0"/>
              <a:t>Specify protective measures at that risk level</a:t>
            </a:r>
          </a:p>
          <a:p>
            <a:pPr marL="285750" indent="-285750">
              <a:buFont typeface="Arial" panose="020B0604020202020204" pitchFamily="34" charset="0"/>
              <a:buChar char="•"/>
            </a:pPr>
            <a:endParaRPr lang="en-US" sz="2400" b="1" dirty="0"/>
          </a:p>
        </p:txBody>
      </p:sp>
      <p:sp>
        <p:nvSpPr>
          <p:cNvPr id="7" name="TextBox 6"/>
          <p:cNvSpPr txBox="1"/>
          <p:nvPr/>
        </p:nvSpPr>
        <p:spPr>
          <a:xfrm>
            <a:off x="12700" y="6488668"/>
            <a:ext cx="7426457" cy="400110"/>
          </a:xfrm>
          <a:prstGeom prst="rect">
            <a:avLst/>
          </a:prstGeom>
          <a:noFill/>
        </p:spPr>
        <p:txBody>
          <a:bodyPr wrap="none" rtlCol="0">
            <a:spAutoFit/>
          </a:bodyPr>
          <a:lstStyle/>
          <a:p>
            <a:r>
              <a:rPr lang="en-US" sz="2000" b="1" dirty="0">
                <a:hlinkClick r:id="rId5"/>
              </a:rPr>
              <a:t>https://www.osha.gov/SLTC/heatillness/heat_index/heat_app.html</a:t>
            </a:r>
            <a:endParaRPr lang="en-US" sz="2000" b="1" dirty="0"/>
          </a:p>
        </p:txBody>
      </p:sp>
    </p:spTree>
    <p:extLst>
      <p:ext uri="{BB962C8B-B14F-4D97-AF65-F5344CB8AC3E}">
        <p14:creationId xmlns:p14="http://schemas.microsoft.com/office/powerpoint/2010/main" val="35779158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Autofit/>
          </a:bodyPr>
          <a:lstStyle/>
          <a:p>
            <a:pPr algn="l"/>
            <a:r>
              <a:rPr lang="en-US" sz="4000" b="1" dirty="0">
                <a:solidFill>
                  <a:schemeClr val="tx2"/>
                </a:solidFill>
              </a:rPr>
              <a:t>Visit their S&amp;H Topics page with industry-specific resources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24000"/>
            <a:ext cx="9144000" cy="4540844"/>
          </a:xfrm>
        </p:spPr>
      </p:pic>
      <p:sp>
        <p:nvSpPr>
          <p:cNvPr id="5" name="TextBox 4"/>
          <p:cNvSpPr txBox="1"/>
          <p:nvPr/>
        </p:nvSpPr>
        <p:spPr>
          <a:xfrm flipH="1">
            <a:off x="0" y="6387068"/>
            <a:ext cx="7117081" cy="400110"/>
          </a:xfrm>
          <a:prstGeom prst="rect">
            <a:avLst/>
          </a:prstGeom>
          <a:noFill/>
        </p:spPr>
        <p:txBody>
          <a:bodyPr wrap="square" rtlCol="0">
            <a:spAutoFit/>
          </a:bodyPr>
          <a:lstStyle/>
          <a:p>
            <a:r>
              <a:rPr lang="en-US" sz="2000" b="1" dirty="0">
                <a:hlinkClick r:id="rId4"/>
              </a:rPr>
              <a:t>https://www.osha.gov/SLTC/heatstress/index.html</a:t>
            </a:r>
            <a:endParaRPr lang="en-US" sz="2000" b="1" dirty="0"/>
          </a:p>
        </p:txBody>
      </p:sp>
    </p:spTree>
    <p:extLst>
      <p:ext uri="{BB962C8B-B14F-4D97-AF65-F5344CB8AC3E}">
        <p14:creationId xmlns:p14="http://schemas.microsoft.com/office/powerpoint/2010/main" val="40236450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Autofit/>
          </a:bodyPr>
          <a:lstStyle/>
          <a:p>
            <a:pPr algn="l"/>
            <a:r>
              <a:rPr lang="en-US" sz="4000" b="1" dirty="0" smtClean="0">
                <a:solidFill>
                  <a:schemeClr val="tx2"/>
                </a:solidFill>
              </a:rPr>
              <a:t>NIOSH is a reliable source for heat stress materials</a:t>
            </a:r>
            <a:endParaRPr lang="en-US" sz="4000" b="1" dirty="0">
              <a:solidFill>
                <a:schemeClr val="tx2"/>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1219200"/>
            <a:ext cx="7162800" cy="5055242"/>
          </a:xfrm>
        </p:spPr>
      </p:pic>
      <p:sp>
        <p:nvSpPr>
          <p:cNvPr id="5" name="TextBox 4"/>
          <p:cNvSpPr txBox="1"/>
          <p:nvPr/>
        </p:nvSpPr>
        <p:spPr>
          <a:xfrm>
            <a:off x="533400" y="6444734"/>
            <a:ext cx="5101846" cy="400110"/>
          </a:xfrm>
          <a:prstGeom prst="rect">
            <a:avLst/>
          </a:prstGeom>
          <a:noFill/>
        </p:spPr>
        <p:txBody>
          <a:bodyPr wrap="none" rtlCol="0">
            <a:spAutoFit/>
          </a:bodyPr>
          <a:lstStyle/>
          <a:p>
            <a:r>
              <a:rPr lang="en-US" sz="2000" b="1" dirty="0">
                <a:hlinkClick r:id="rId4"/>
              </a:rPr>
              <a:t>http://www.cdc.gov/niosh/topics/heatstress/</a:t>
            </a:r>
            <a:endParaRPr lang="en-US" sz="2000" b="1" dirty="0"/>
          </a:p>
        </p:txBody>
      </p:sp>
    </p:spTree>
    <p:extLst>
      <p:ext uri="{BB962C8B-B14F-4D97-AF65-F5344CB8AC3E}">
        <p14:creationId xmlns:p14="http://schemas.microsoft.com/office/powerpoint/2010/main" val="23752323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828800"/>
          </a:xfrm>
        </p:spPr>
        <p:txBody>
          <a:bodyPr>
            <a:noAutofit/>
          </a:bodyPr>
          <a:lstStyle/>
          <a:p>
            <a:pPr algn="l"/>
            <a:r>
              <a:rPr lang="en-US" sz="4000" b="1" dirty="0" smtClean="0">
                <a:solidFill>
                  <a:schemeClr val="tx2"/>
                </a:solidFill>
              </a:rPr>
              <a:t>Beyond collecting good data, the military also provides thorough OHS guidance</a:t>
            </a:r>
            <a:endParaRPr lang="en-US" sz="4000" b="1" dirty="0">
              <a:solidFill>
                <a:schemeClr val="tx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1200"/>
            <a:ext cx="9144000" cy="4438650"/>
          </a:xfrm>
          <a:prstGeom prst="rect">
            <a:avLst/>
          </a:prstGeom>
        </p:spPr>
      </p:pic>
      <p:sp>
        <p:nvSpPr>
          <p:cNvPr id="4" name="TextBox 3"/>
          <p:cNvSpPr txBox="1"/>
          <p:nvPr/>
        </p:nvSpPr>
        <p:spPr>
          <a:xfrm>
            <a:off x="0" y="6488668"/>
            <a:ext cx="8965531" cy="338554"/>
          </a:xfrm>
          <a:prstGeom prst="rect">
            <a:avLst/>
          </a:prstGeom>
          <a:noFill/>
        </p:spPr>
        <p:txBody>
          <a:bodyPr wrap="none" rtlCol="0">
            <a:spAutoFit/>
          </a:bodyPr>
          <a:lstStyle/>
          <a:p>
            <a:r>
              <a:rPr lang="en-US" sz="1600" b="1" dirty="0">
                <a:hlinkClick r:id="rId4"/>
              </a:rPr>
              <a:t>http://www.usace.army.mil/SafetyandOccupationalHealth/SafetyandHealthRequirementsManual.aspx</a:t>
            </a:r>
            <a:endParaRPr lang="en-US" sz="1600" b="1" dirty="0"/>
          </a:p>
        </p:txBody>
      </p:sp>
    </p:spTree>
    <p:extLst>
      <p:ext uri="{BB962C8B-B14F-4D97-AF65-F5344CB8AC3E}">
        <p14:creationId xmlns:p14="http://schemas.microsoft.com/office/powerpoint/2010/main" val="386816206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l"/>
            <a:r>
              <a:rPr lang="en-US" sz="4000" b="1" dirty="0" smtClean="0">
                <a:solidFill>
                  <a:schemeClr val="tx2"/>
                </a:solidFill>
              </a:rPr>
              <a:t>CPWR offers free toolbox talks, including one for heat stress</a:t>
            </a:r>
            <a:endParaRPr lang="en-US" sz="4000" b="1" dirty="0">
              <a:solidFill>
                <a:schemeClr val="tx2"/>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256485"/>
            <a:ext cx="3957145" cy="5223141"/>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966" y="1295400"/>
            <a:ext cx="3891455" cy="5202862"/>
          </a:xfrm>
          <a:prstGeom prst="rect">
            <a:avLst/>
          </a:prstGeom>
        </p:spPr>
      </p:pic>
      <p:sp>
        <p:nvSpPr>
          <p:cNvPr id="6" name="TextBox 5"/>
          <p:cNvSpPr txBox="1"/>
          <p:nvPr/>
        </p:nvSpPr>
        <p:spPr>
          <a:xfrm>
            <a:off x="0" y="6523068"/>
            <a:ext cx="5915722" cy="369332"/>
          </a:xfrm>
          <a:prstGeom prst="rect">
            <a:avLst/>
          </a:prstGeom>
          <a:noFill/>
        </p:spPr>
        <p:txBody>
          <a:bodyPr wrap="none" rtlCol="0">
            <a:spAutoFit/>
          </a:bodyPr>
          <a:lstStyle/>
          <a:p>
            <a:r>
              <a:rPr lang="en-US" b="1" dirty="0">
                <a:hlinkClick r:id="rId5"/>
              </a:rPr>
              <a:t>http://www.cpwr.com/publications/handouts-toolbox-talks</a:t>
            </a:r>
            <a:endParaRPr lang="en-US" b="1" dirty="0"/>
          </a:p>
        </p:txBody>
      </p:sp>
    </p:spTree>
    <p:extLst>
      <p:ext uri="{BB962C8B-B14F-4D97-AF65-F5344CB8AC3E}">
        <p14:creationId xmlns:p14="http://schemas.microsoft.com/office/powerpoint/2010/main" val="25625334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Autofit/>
          </a:bodyPr>
          <a:lstStyle/>
          <a:p>
            <a:pPr algn="l"/>
            <a:r>
              <a:rPr lang="en-US" b="1" dirty="0" smtClean="0">
                <a:solidFill>
                  <a:schemeClr val="tx2"/>
                </a:solidFill>
              </a:rPr>
              <a:t>CPWR’s elcosh covers heat stress</a:t>
            </a:r>
            <a:endParaRPr lang="en-US" b="1" dirty="0">
              <a:solidFill>
                <a:schemeClr val="tx2"/>
              </a:solidFill>
            </a:endParaRPr>
          </a:p>
        </p:txBody>
      </p:sp>
      <p:sp>
        <p:nvSpPr>
          <p:cNvPr id="5" name="TextBox 4"/>
          <p:cNvSpPr txBox="1"/>
          <p:nvPr/>
        </p:nvSpPr>
        <p:spPr>
          <a:xfrm>
            <a:off x="0" y="6462797"/>
            <a:ext cx="2764218" cy="400110"/>
          </a:xfrm>
          <a:prstGeom prst="rect">
            <a:avLst/>
          </a:prstGeom>
          <a:noFill/>
        </p:spPr>
        <p:txBody>
          <a:bodyPr wrap="none" rtlCol="0">
            <a:spAutoFit/>
          </a:bodyPr>
          <a:lstStyle/>
          <a:p>
            <a:r>
              <a:rPr lang="en-US" sz="2000" b="1" dirty="0">
                <a:hlinkClick r:id="rId3"/>
              </a:rPr>
              <a:t>http://www.elcosh.org/</a:t>
            </a:r>
            <a:endParaRPr lang="en-US" sz="2000" b="1" dirty="0"/>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3400" y="990600"/>
            <a:ext cx="7162800" cy="5378758"/>
          </a:xfrm>
        </p:spPr>
      </p:pic>
    </p:spTree>
    <p:extLst>
      <p:ext uri="{BB962C8B-B14F-4D97-AF65-F5344CB8AC3E}">
        <p14:creationId xmlns:p14="http://schemas.microsoft.com/office/powerpoint/2010/main" val="6510604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b="1" dirty="0">
                <a:solidFill>
                  <a:schemeClr val="tx2"/>
                </a:solidFill>
              </a:rPr>
              <a:t>A</a:t>
            </a:r>
            <a:r>
              <a:rPr lang="en-US" b="1" dirty="0" smtClean="0">
                <a:solidFill>
                  <a:schemeClr val="tx2"/>
                </a:solidFill>
              </a:rPr>
              <a:t>nd mostly white</a:t>
            </a:r>
            <a:endParaRPr lang="en-US" b="1" dirty="0">
              <a:solidFill>
                <a:schemeClr val="tx2"/>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06100012"/>
              </p:ext>
            </p:extLst>
          </p:nvPr>
        </p:nvGraphicFramePr>
        <p:xfrm>
          <a:off x="0" y="1524000"/>
          <a:ext cx="90678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0" y="6368534"/>
            <a:ext cx="3177216" cy="400110"/>
          </a:xfrm>
          <a:prstGeom prst="rect">
            <a:avLst/>
          </a:prstGeom>
          <a:noFill/>
        </p:spPr>
        <p:txBody>
          <a:bodyPr wrap="none" rtlCol="0">
            <a:spAutoFit/>
          </a:bodyPr>
          <a:lstStyle/>
          <a:p>
            <a:r>
              <a:rPr lang="en-US" sz="2000" i="1" dirty="0"/>
              <a:t>(Jackson &amp; Rosenberg, 2010</a:t>
            </a:r>
            <a:r>
              <a:rPr lang="en-US" sz="2000" i="1" dirty="0" smtClean="0"/>
              <a:t>)</a:t>
            </a:r>
            <a:endParaRPr lang="en-US" sz="2000" i="1" dirty="0"/>
          </a:p>
        </p:txBody>
      </p:sp>
      <p:graphicFrame>
        <p:nvGraphicFramePr>
          <p:cNvPr id="3" name="Chart 2"/>
          <p:cNvGraphicFramePr/>
          <p:nvPr>
            <p:extLst>
              <p:ext uri="{D42A27DB-BD31-4B8C-83A1-F6EECF244321}">
                <p14:modId xmlns:p14="http://schemas.microsoft.com/office/powerpoint/2010/main" val="4196402467"/>
              </p:ext>
            </p:extLst>
          </p:nvPr>
        </p:nvGraphicFramePr>
        <p:xfrm>
          <a:off x="152400" y="1143000"/>
          <a:ext cx="8839200" cy="4953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253931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Autofit/>
          </a:bodyPr>
          <a:lstStyle/>
          <a:p>
            <a:pPr algn="l"/>
            <a:r>
              <a:rPr lang="en-US" sz="4000" b="1" dirty="0" smtClean="0">
                <a:solidFill>
                  <a:schemeClr val="tx2"/>
                </a:solidFill>
              </a:rPr>
              <a:t>CPWR’s </a:t>
            </a:r>
            <a:r>
              <a:rPr lang="en-US" sz="4000" b="1" dirty="0">
                <a:solidFill>
                  <a:schemeClr val="tx2"/>
                </a:solidFill>
              </a:rPr>
              <a:t>Construction Solutions </a:t>
            </a:r>
            <a:r>
              <a:rPr lang="en-US" sz="4000" b="1" dirty="0" smtClean="0">
                <a:solidFill>
                  <a:schemeClr val="tx2"/>
                </a:solidFill>
              </a:rPr>
              <a:t>website is a practical tool</a:t>
            </a:r>
            <a:endParaRPr lang="en-US" sz="4000" b="1" dirty="0">
              <a:solidFill>
                <a:schemeClr val="tx2"/>
              </a:solidFill>
            </a:endParaRPr>
          </a:p>
        </p:txBody>
      </p:sp>
      <p:sp>
        <p:nvSpPr>
          <p:cNvPr id="5" name="TextBox 4"/>
          <p:cNvSpPr txBox="1"/>
          <p:nvPr/>
        </p:nvSpPr>
        <p:spPr>
          <a:xfrm>
            <a:off x="0" y="6448455"/>
            <a:ext cx="4912435" cy="400110"/>
          </a:xfrm>
          <a:prstGeom prst="rect">
            <a:avLst/>
          </a:prstGeom>
          <a:noFill/>
        </p:spPr>
        <p:txBody>
          <a:bodyPr wrap="none" rtlCol="0">
            <a:spAutoFit/>
          </a:bodyPr>
          <a:lstStyle/>
          <a:p>
            <a:r>
              <a:rPr lang="en-US" sz="2000" b="1" dirty="0">
                <a:hlinkClick r:id="rId3"/>
              </a:rPr>
              <a:t>http://www.cpwrconstructionsolutions.org/</a:t>
            </a:r>
            <a:endParaRPr lang="en-US" sz="2000" b="1"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90" y="1322565"/>
            <a:ext cx="5562600" cy="5125890"/>
          </a:xfr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9813" y="1371600"/>
            <a:ext cx="3594187"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38010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Autofit/>
          </a:bodyPr>
          <a:lstStyle/>
          <a:p>
            <a:pPr algn="l"/>
            <a:r>
              <a:rPr lang="en-US" sz="4000" b="1" dirty="0">
                <a:solidFill>
                  <a:schemeClr val="tx2"/>
                </a:solidFill>
              </a:rPr>
              <a:t>The site provides </a:t>
            </a:r>
            <a:r>
              <a:rPr lang="en-US" sz="4000" b="1" dirty="0" smtClean="0">
                <a:solidFill>
                  <a:schemeClr val="tx2"/>
                </a:solidFill>
              </a:rPr>
              <a:t>info on heat </a:t>
            </a:r>
            <a:r>
              <a:rPr lang="en-US" sz="4000" b="1" dirty="0">
                <a:solidFill>
                  <a:schemeClr val="tx2"/>
                </a:solidFill>
              </a:rPr>
              <a:t>stress </a:t>
            </a:r>
            <a:r>
              <a:rPr lang="en-US" sz="4000" b="1" dirty="0" smtClean="0">
                <a:solidFill>
                  <a:schemeClr val="tx2"/>
                </a:solidFill>
              </a:rPr>
              <a:t>solutions and </a:t>
            </a:r>
            <a:r>
              <a:rPr lang="en-US" sz="4000" b="1" dirty="0">
                <a:solidFill>
                  <a:schemeClr val="tx2"/>
                </a:solidFill>
              </a:rPr>
              <a:t>evidence-based </a:t>
            </a:r>
            <a:r>
              <a:rPr lang="en-US" sz="4000" b="1" dirty="0" smtClean="0">
                <a:solidFill>
                  <a:schemeClr val="tx2"/>
                </a:solidFill>
              </a:rPr>
              <a:t>reviews</a:t>
            </a:r>
            <a:endParaRPr lang="en-US" sz="4000" b="1" dirty="0">
              <a:solidFill>
                <a:schemeClr val="tx2"/>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442" y="1447800"/>
            <a:ext cx="4210558" cy="4117678"/>
          </a:xfrm>
          <a:prstGeom prst="rect">
            <a:avLst/>
          </a:prstGeom>
        </p:spPr>
      </p:pic>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524000"/>
            <a:ext cx="4815167" cy="2773786"/>
          </a:xfr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90999"/>
            <a:ext cx="4495800" cy="2672761"/>
          </a:xfrm>
          <a:prstGeom prst="rect">
            <a:avLst/>
          </a:prstGeom>
        </p:spPr>
      </p:pic>
      <p:sp>
        <p:nvSpPr>
          <p:cNvPr id="11" name="TextBox 10"/>
          <p:cNvSpPr txBox="1"/>
          <p:nvPr/>
        </p:nvSpPr>
        <p:spPr>
          <a:xfrm>
            <a:off x="4231565" y="6448455"/>
            <a:ext cx="4912435" cy="400110"/>
          </a:xfrm>
          <a:prstGeom prst="rect">
            <a:avLst/>
          </a:prstGeom>
          <a:noFill/>
        </p:spPr>
        <p:txBody>
          <a:bodyPr wrap="none" rtlCol="0">
            <a:spAutoFit/>
          </a:bodyPr>
          <a:lstStyle/>
          <a:p>
            <a:r>
              <a:rPr lang="en-US" sz="2000" b="1" dirty="0">
                <a:hlinkClick r:id="rId6"/>
              </a:rPr>
              <a:t>http://www.cpwrconstructionsolutions.org/</a:t>
            </a:r>
            <a:endParaRPr lang="en-US" sz="2000" b="1" dirty="0"/>
          </a:p>
        </p:txBody>
      </p:sp>
    </p:spTree>
    <p:extLst>
      <p:ext uri="{BB962C8B-B14F-4D97-AF65-F5344CB8AC3E}">
        <p14:creationId xmlns:p14="http://schemas.microsoft.com/office/powerpoint/2010/main" val="231053607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04800"/>
          </a:xfrm>
        </p:spPr>
        <p:txBody>
          <a:bodyPr>
            <a:noAutofit/>
          </a:bodyPr>
          <a:lstStyle/>
          <a:p>
            <a:pPr algn="l"/>
            <a:r>
              <a:rPr lang="en-US" sz="4000" b="1" dirty="0" smtClean="0">
                <a:solidFill>
                  <a:schemeClr val="tx2"/>
                </a:solidFill>
              </a:rPr>
              <a:t>References</a:t>
            </a:r>
            <a:endParaRPr lang="en-US" sz="4000" b="1" dirty="0">
              <a:solidFill>
                <a:schemeClr val="tx2"/>
              </a:solidFill>
            </a:endParaRPr>
          </a:p>
        </p:txBody>
      </p:sp>
      <p:sp>
        <p:nvSpPr>
          <p:cNvPr id="6" name="Content Placeholder 5"/>
          <p:cNvSpPr>
            <a:spLocks noGrp="1"/>
          </p:cNvSpPr>
          <p:nvPr>
            <p:ph idx="1"/>
          </p:nvPr>
        </p:nvSpPr>
        <p:spPr>
          <a:xfrm>
            <a:off x="457200" y="762000"/>
            <a:ext cx="8229600" cy="5867400"/>
          </a:xfrm>
        </p:spPr>
        <p:txBody>
          <a:bodyPr>
            <a:normAutofit fontScale="40000" lnSpcReduction="20000"/>
          </a:bodyPr>
          <a:lstStyle/>
          <a:p>
            <a:r>
              <a:rPr lang="en-US" sz="4500" dirty="0" smtClean="0"/>
              <a:t>Armed </a:t>
            </a:r>
            <a:r>
              <a:rPr lang="en-US" sz="4500" dirty="0"/>
              <a:t>Forces Health Surveillance Center. Update: Heat injuries, active component, U.S. Armed Forces, 2010. Medical Surveillance Monthly Report (MSMR). 2011 March;18(3):6-8.</a:t>
            </a:r>
          </a:p>
          <a:p>
            <a:r>
              <a:rPr lang="en-US" sz="4500" dirty="0"/>
              <a:t>Atan L, Andreoni C, Ortiz V et al. High kidney stone risk in men working in steel industry at hot temperatures. </a:t>
            </a:r>
            <a:r>
              <a:rPr lang="en-US" sz="4500" i="1" dirty="0"/>
              <a:t>Urology</a:t>
            </a:r>
            <a:r>
              <a:rPr lang="en-US" sz="4500" dirty="0"/>
              <a:t> 2005;65(5):858-861.</a:t>
            </a:r>
          </a:p>
          <a:p>
            <a:r>
              <a:rPr lang="en-US" sz="4500" dirty="0"/>
              <a:t>Axelsson O. Influence of heat exposure on productivity. Work Environ Health. 1974;11:94–9.</a:t>
            </a:r>
          </a:p>
          <a:p>
            <a:r>
              <a:rPr lang="en-US" sz="4500" dirty="0"/>
              <a:t>Becker JA, Stewart LK. Heat-related illness. </a:t>
            </a:r>
            <a:r>
              <a:rPr lang="en-US" sz="4500" i="1" dirty="0"/>
              <a:t>Am Fam Physician</a:t>
            </a:r>
            <a:r>
              <a:rPr lang="en-US" sz="4500" dirty="0"/>
              <a:t> 2011;83(11):1325-1330.</a:t>
            </a:r>
          </a:p>
          <a:p>
            <a:r>
              <a:rPr lang="en-US" sz="4500" dirty="0"/>
              <a:t>Bonauto D, Anderson R, Rauser E, Burke B. Occupational heat illness in Washington State, 1995-2005. </a:t>
            </a:r>
            <a:r>
              <a:rPr lang="en-US" sz="4500" i="1" dirty="0"/>
              <a:t>Am J Ind Med</a:t>
            </a:r>
            <a:r>
              <a:rPr lang="en-US" sz="4500" dirty="0"/>
              <a:t> 2007;50(12):940-950.</a:t>
            </a:r>
          </a:p>
          <a:p>
            <a:r>
              <a:rPr lang="en-US" sz="4500" dirty="0"/>
              <a:t>Borghi L, Meschi T, Amato F, Novarini A, Romanelli A, Cigala F. Hot occupation and nephrolithiasis. </a:t>
            </a:r>
            <a:r>
              <a:rPr lang="en-US" sz="4500" i="1" dirty="0"/>
              <a:t>J Urol</a:t>
            </a:r>
            <a:r>
              <a:rPr lang="en-US" sz="4500" dirty="0"/>
              <a:t> 1993;150(6):1757-1760.</a:t>
            </a:r>
          </a:p>
          <a:p>
            <a:r>
              <a:rPr lang="en-US" sz="4500" dirty="0"/>
              <a:t>Bottomley TA, Roth EM. Compendium of human responses to the aerospace environment. 6. Thermal environment. NASA CR-1205(1). </a:t>
            </a:r>
            <a:r>
              <a:rPr lang="en-US" sz="4500" i="1" dirty="0"/>
              <a:t>NASA Contract Rep NASA CR</a:t>
            </a:r>
            <a:r>
              <a:rPr lang="en-US" sz="4500" dirty="0"/>
              <a:t> 1968;6-148.</a:t>
            </a:r>
          </a:p>
          <a:p>
            <a:r>
              <a:rPr lang="en-US" sz="4500" dirty="0"/>
              <a:t>Bourbonnais R, Zayed J, Levesque M, Busque MA, Duguay P, Truchon G. Identification of workers exposed concomitantly to heat stress and chemicals. </a:t>
            </a:r>
            <a:r>
              <a:rPr lang="en-US" sz="4500" i="1" dirty="0"/>
              <a:t>Ind Health</a:t>
            </a:r>
            <a:r>
              <a:rPr lang="en-US" sz="4500" dirty="0"/>
              <a:t> 2013;51(1):25-33.</a:t>
            </a:r>
          </a:p>
          <a:p>
            <a:r>
              <a:rPr lang="en-US" sz="4500" dirty="0"/>
              <a:t>Brake DJ, Bates GP. Fluid losses and hydration status of industrial workers under thermal stress working extended shifts. </a:t>
            </a:r>
            <a:r>
              <a:rPr lang="en-US" sz="4500" i="1" dirty="0"/>
              <a:t>Occup Environ Med</a:t>
            </a:r>
            <a:r>
              <a:rPr lang="en-US" sz="4500" dirty="0"/>
              <a:t> 2003;60(2):90-96.</a:t>
            </a:r>
          </a:p>
          <a:p>
            <a:r>
              <a:rPr lang="en-US" sz="4500" dirty="0"/>
              <a:t>Cheuvront SN, Kolka MA, Cadarette BS, Montain SJ, Sawka MN. Efficacy of intermittent, regional microclimate cooling. </a:t>
            </a:r>
            <a:r>
              <a:rPr lang="en-US" sz="4500" i="1" dirty="0"/>
              <a:t>J Appl Physiol (1985 )</a:t>
            </a:r>
            <a:r>
              <a:rPr lang="en-US" sz="4500" dirty="0"/>
              <a:t> 2003;94(5):1841-1848</a:t>
            </a:r>
            <a:r>
              <a:rPr lang="en-US" sz="4500" dirty="0" smtClean="0"/>
              <a:t>.</a:t>
            </a:r>
            <a:endParaRPr lang="en-US" sz="4500" dirty="0"/>
          </a:p>
        </p:txBody>
      </p:sp>
      <p:sp>
        <p:nvSpPr>
          <p:cNvPr id="5" name="TextBox 4"/>
          <p:cNvSpPr txBox="1"/>
          <p:nvPr/>
        </p:nvSpPr>
        <p:spPr>
          <a:xfrm>
            <a:off x="533400" y="1066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4818973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04800"/>
          </a:xfrm>
        </p:spPr>
        <p:txBody>
          <a:bodyPr>
            <a:noAutofit/>
          </a:bodyPr>
          <a:lstStyle/>
          <a:p>
            <a:pPr algn="l"/>
            <a:r>
              <a:rPr lang="en-US" sz="4000" b="1" dirty="0" smtClean="0">
                <a:solidFill>
                  <a:schemeClr val="tx2"/>
                </a:solidFill>
              </a:rPr>
              <a:t>References continued</a:t>
            </a:r>
            <a:endParaRPr lang="en-US" sz="4000" b="1" dirty="0">
              <a:solidFill>
                <a:schemeClr val="tx2"/>
              </a:solidFill>
            </a:endParaRPr>
          </a:p>
        </p:txBody>
      </p:sp>
      <p:sp>
        <p:nvSpPr>
          <p:cNvPr id="6" name="Content Placeholder 5"/>
          <p:cNvSpPr>
            <a:spLocks noGrp="1"/>
          </p:cNvSpPr>
          <p:nvPr>
            <p:ph idx="1"/>
          </p:nvPr>
        </p:nvSpPr>
        <p:spPr>
          <a:xfrm>
            <a:off x="457200" y="533400"/>
            <a:ext cx="8229600" cy="6248400"/>
          </a:xfrm>
        </p:spPr>
        <p:txBody>
          <a:bodyPr>
            <a:normAutofit fontScale="55000" lnSpcReduction="20000"/>
          </a:bodyPr>
          <a:lstStyle/>
          <a:p>
            <a:r>
              <a:rPr lang="en-US" dirty="0"/>
              <a:t>Choi JW, Kim MJ, Lee JY. Alleviation of heat strain by cooling different body areas during red pepper harvest work at WBGT 33 degrees C. </a:t>
            </a:r>
            <a:r>
              <a:rPr lang="en-US" i="1" dirty="0"/>
              <a:t>Ind Health</a:t>
            </a:r>
            <a:r>
              <a:rPr lang="en-US" dirty="0"/>
              <a:t> 2008;46(6):620-628.</a:t>
            </a:r>
          </a:p>
          <a:p>
            <a:r>
              <a:rPr lang="en-US" dirty="0"/>
              <a:t>Crandall CG, Gonzalez-Alonso J. Cardiovascular function in the heat-stressed human. </a:t>
            </a:r>
            <a:r>
              <a:rPr lang="en-US" i="1" dirty="0"/>
              <a:t>Acta Physiol (Oxf)</a:t>
            </a:r>
            <a:r>
              <a:rPr lang="en-US" dirty="0"/>
              <a:t> 2010;199(4):407-423.</a:t>
            </a:r>
          </a:p>
          <a:p>
            <a:r>
              <a:rPr lang="en-US" dirty="0"/>
              <a:t>Epstein Y. Heat intolerance: predisposing factor or residual injury? </a:t>
            </a:r>
            <a:r>
              <a:rPr lang="en-US" i="1" dirty="0"/>
              <a:t>Med Sci Sports Exerc</a:t>
            </a:r>
            <a:r>
              <a:rPr lang="en-US" dirty="0"/>
              <a:t> 1990;22(1):29-35.</a:t>
            </a:r>
          </a:p>
          <a:p>
            <a:r>
              <a:rPr lang="en-US" dirty="0"/>
              <a:t>Ganio MS, Overgaard M, Seifert T et al. Effect of heat stress on cardiac output and systemic vascular conductance during simulated hemorrhage to presyncope in young men. </a:t>
            </a:r>
            <a:r>
              <a:rPr lang="en-US" i="1" dirty="0"/>
              <a:t>Am J Physiol Heart Circ Physiol</a:t>
            </a:r>
            <a:r>
              <a:rPr lang="en-US" dirty="0"/>
              <a:t> 2012;302(8):H1756-H1761.</a:t>
            </a:r>
          </a:p>
          <a:p>
            <a:r>
              <a:rPr lang="en-US" dirty="0"/>
              <a:t>Grogan H, Hopkins PM. Heat stroke: implications for critical care and anaesthesia. </a:t>
            </a:r>
            <a:r>
              <a:rPr lang="en-US" i="1" dirty="0"/>
              <a:t>Br J Anaesth</a:t>
            </a:r>
            <a:r>
              <a:rPr lang="en-US" dirty="0"/>
              <a:t> 2002;88(5):700-707.</a:t>
            </a:r>
          </a:p>
          <a:p>
            <a:r>
              <a:rPr lang="en-US" dirty="0"/>
              <a:t>Gubernot DM, Anderson GB, Hunting KL. The epidemiology of occupational heat exposure in the United States: a review of the literature and assessment of research needs in a changing climate. </a:t>
            </a:r>
            <a:r>
              <a:rPr lang="en-US" i="1" dirty="0"/>
              <a:t>Int J Biometeorol</a:t>
            </a:r>
            <a:r>
              <a:rPr lang="en-US" dirty="0"/>
              <a:t>  2013.</a:t>
            </a:r>
          </a:p>
          <a:p>
            <a:r>
              <a:rPr lang="en-US" dirty="0"/>
              <a:t>Hyatt OM, Lemke B, Kjellstrom T. Regional maps of occupational heat exposure: past, present, and potential future. </a:t>
            </a:r>
            <a:r>
              <a:rPr lang="en-US" i="1" dirty="0"/>
              <a:t>Glob Health Action</a:t>
            </a:r>
            <a:r>
              <a:rPr lang="en-US" dirty="0"/>
              <a:t> 2010;3.</a:t>
            </a:r>
          </a:p>
          <a:p>
            <a:r>
              <a:rPr lang="en-US" dirty="0"/>
              <a:t>Jackson LL, Rosenberg HR. Preventing heat-related illness among agricultural workers. </a:t>
            </a:r>
            <a:r>
              <a:rPr lang="en-US" i="1" dirty="0"/>
              <a:t>J Agromedicine</a:t>
            </a:r>
            <a:r>
              <a:rPr lang="en-US" dirty="0"/>
              <a:t> 2010;15(3):200-215.</a:t>
            </a:r>
          </a:p>
          <a:p>
            <a:r>
              <a:rPr lang="en-US" dirty="0"/>
              <a:t>Katsouyanni K, Pantazopoulou A, Touloumi G et al. Evidence for interaction between air pollution and high temperature in the causation of excess mortality. </a:t>
            </a:r>
            <a:r>
              <a:rPr lang="en-US" i="1" dirty="0"/>
              <a:t>Arch Environ Health</a:t>
            </a:r>
            <a:r>
              <a:rPr lang="en-US" dirty="0"/>
              <a:t> 1993;48(4):235-242.</a:t>
            </a:r>
          </a:p>
          <a:p>
            <a:r>
              <a:rPr lang="en-US" dirty="0"/>
              <a:t>Maeda T, Kaneko SY, Ohta M, Tanaka K, Sasaki A, Fukushima T. Risk factors for heatstroke among Japanese forestry workers. </a:t>
            </a:r>
            <a:r>
              <a:rPr lang="en-US" i="1" dirty="0"/>
              <a:t>J Occup Health</a:t>
            </a:r>
            <a:r>
              <a:rPr lang="en-US" dirty="0"/>
              <a:t> 2006;48(4):223-229.</a:t>
            </a:r>
          </a:p>
          <a:p>
            <a:pPr marL="514350" indent="-514350">
              <a:buFont typeface="+mj-lt"/>
              <a:buAutoNum type="arabicPeriod"/>
            </a:pPr>
            <a:endParaRPr lang="en-US" dirty="0"/>
          </a:p>
        </p:txBody>
      </p:sp>
      <p:sp>
        <p:nvSpPr>
          <p:cNvPr id="5" name="TextBox 4"/>
          <p:cNvSpPr txBox="1"/>
          <p:nvPr/>
        </p:nvSpPr>
        <p:spPr>
          <a:xfrm>
            <a:off x="533400" y="1066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8668910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04800"/>
          </a:xfrm>
        </p:spPr>
        <p:txBody>
          <a:bodyPr>
            <a:noAutofit/>
          </a:bodyPr>
          <a:lstStyle/>
          <a:p>
            <a:pPr algn="l"/>
            <a:r>
              <a:rPr lang="en-US" sz="4000" b="1" dirty="0" smtClean="0">
                <a:solidFill>
                  <a:schemeClr val="tx2"/>
                </a:solidFill>
              </a:rPr>
              <a:t>References continued</a:t>
            </a:r>
            <a:endParaRPr lang="en-US" sz="4000" b="1" dirty="0">
              <a:solidFill>
                <a:schemeClr val="tx2"/>
              </a:solidFill>
            </a:endParaRPr>
          </a:p>
        </p:txBody>
      </p:sp>
      <p:sp>
        <p:nvSpPr>
          <p:cNvPr id="6" name="Content Placeholder 5"/>
          <p:cNvSpPr>
            <a:spLocks noGrp="1"/>
          </p:cNvSpPr>
          <p:nvPr>
            <p:ph idx="1"/>
          </p:nvPr>
        </p:nvSpPr>
        <p:spPr>
          <a:xfrm>
            <a:off x="457200" y="533400"/>
            <a:ext cx="8229600" cy="6248400"/>
          </a:xfrm>
        </p:spPr>
        <p:txBody>
          <a:bodyPr>
            <a:normAutofit fontScale="47500" lnSpcReduction="20000"/>
          </a:bodyPr>
          <a:lstStyle/>
          <a:p>
            <a:r>
              <a:rPr lang="en-US" sz="3800" dirty="0"/>
              <a:t>National Oceanic and Atmospheric Administration (NOAA) (2011) National Weather Service. Heat: a major killer. Available at: http://www.crh.noaa.gov/lmk/?n=noaaexcessiveheat Accessed: 17 March 2014</a:t>
            </a:r>
          </a:p>
          <a:p>
            <a:r>
              <a:rPr lang="en-US" sz="3800" dirty="0"/>
              <a:t>NIOSH. Criteria for a recommended standard: occupational exposure to hot environments. NIOSH Publication No. 86-113. Atlanta, GA: National Institute of Occupational Health; 1986.</a:t>
            </a:r>
          </a:p>
          <a:p>
            <a:r>
              <a:rPr lang="en-US" sz="3800" dirty="0"/>
              <a:t>Pimental NA, Avellini BA. 1992, Effectiveness of a selected microclimate cooling system in increasing tolerance time to work in the heat. Natick, MA: Navy Clothing and Textile Research Facility; Technical Report No. NCTRF 181.</a:t>
            </a:r>
          </a:p>
          <a:p>
            <a:r>
              <a:rPr lang="en-US" sz="3800" dirty="0"/>
              <a:t>Rainham DG, Smoyer-Tomic KE. The role of air pollution in the relationship between a heat stress index and human mortality in Toronto. </a:t>
            </a:r>
            <a:r>
              <a:rPr lang="en-US" sz="3800" i="1" dirty="0"/>
              <a:t>Environ Res</a:t>
            </a:r>
            <a:r>
              <a:rPr lang="en-US" sz="3800" dirty="0"/>
              <a:t> 2003;93(1):9-19.</a:t>
            </a:r>
          </a:p>
          <a:p>
            <a:r>
              <a:rPr lang="en-US" sz="3800" dirty="0"/>
              <a:t>Riley K, Delp L, Cornelio D, Jacobs S. From agricultural fields to urban asphalt: the role of worker education to promote California's heat illness prevention standard. </a:t>
            </a:r>
            <a:r>
              <a:rPr lang="en-US" sz="3800" i="1" dirty="0"/>
              <a:t>New Solut</a:t>
            </a:r>
            <a:r>
              <a:rPr lang="en-US" sz="3800" dirty="0"/>
              <a:t> 2012;22(3):297-323.</a:t>
            </a:r>
          </a:p>
          <a:p>
            <a:r>
              <a:rPr lang="en-US" sz="3800" dirty="0"/>
              <a:t>Sidhu P, Peng HT, Cheung B, Edginton A. Simulation of differential drug pharmacokinetics under heat and exercise stress using a physiologically based pharmacokinetic modeling approach. </a:t>
            </a:r>
            <a:r>
              <a:rPr lang="en-US" sz="3800" i="1" dirty="0"/>
              <a:t>Can J Physiol Pharmacol</a:t>
            </a:r>
            <a:r>
              <a:rPr lang="en-US" sz="3800" dirty="0"/>
              <a:t> 2011;89(5):365-382.</a:t>
            </a:r>
          </a:p>
          <a:p>
            <a:r>
              <a:rPr lang="en-US" sz="3800" dirty="0"/>
              <a:t>Tawatsupa B, Lim LL, Kjellstrom T, Seubsman SA, Sleigh A. Association between occupational heat stress and kidney disease among 37,816 workers in the Thai Cohort Study (TCS). </a:t>
            </a:r>
            <a:r>
              <a:rPr lang="en-US" sz="3800" i="1" dirty="0"/>
              <a:t>J Epidemiol</a:t>
            </a:r>
            <a:r>
              <a:rPr lang="en-US" sz="3800" dirty="0"/>
              <a:t> 2012;22(3):251-260.</a:t>
            </a:r>
          </a:p>
          <a:p>
            <a:r>
              <a:rPr lang="en-US" sz="3800" dirty="0"/>
              <a:t>Tyler CJ, Sunderland C. Cooling the neck region during exercise in the heat. </a:t>
            </a:r>
            <a:r>
              <a:rPr lang="en-US" sz="3800" i="1" dirty="0"/>
              <a:t>J Athl Train</a:t>
            </a:r>
            <a:r>
              <a:rPr lang="en-US" sz="3800" dirty="0"/>
              <a:t> 2011;46(1):61-68.</a:t>
            </a:r>
          </a:p>
          <a:p>
            <a:pPr marL="514350" indent="-514350">
              <a:buFont typeface="+mj-lt"/>
              <a:buAutoNum type="arabicPeriod"/>
            </a:pPr>
            <a:endParaRPr lang="en-US" dirty="0"/>
          </a:p>
        </p:txBody>
      </p:sp>
      <p:sp>
        <p:nvSpPr>
          <p:cNvPr id="5" name="TextBox 4"/>
          <p:cNvSpPr txBox="1"/>
          <p:nvPr/>
        </p:nvSpPr>
        <p:spPr>
          <a:xfrm>
            <a:off x="533400" y="1066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6059603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04800"/>
          </a:xfrm>
        </p:spPr>
        <p:txBody>
          <a:bodyPr>
            <a:noAutofit/>
          </a:bodyPr>
          <a:lstStyle/>
          <a:p>
            <a:pPr algn="l"/>
            <a:r>
              <a:rPr lang="en-US" sz="4000" b="1" dirty="0" smtClean="0">
                <a:solidFill>
                  <a:schemeClr val="tx2"/>
                </a:solidFill>
              </a:rPr>
              <a:t>References continued</a:t>
            </a:r>
            <a:endParaRPr lang="en-US" sz="4000" b="1" dirty="0">
              <a:solidFill>
                <a:schemeClr val="tx2"/>
              </a:solidFill>
            </a:endParaRPr>
          </a:p>
        </p:txBody>
      </p:sp>
      <p:sp>
        <p:nvSpPr>
          <p:cNvPr id="6" name="Content Placeholder 5"/>
          <p:cNvSpPr>
            <a:spLocks noGrp="1"/>
          </p:cNvSpPr>
          <p:nvPr>
            <p:ph idx="1"/>
          </p:nvPr>
        </p:nvSpPr>
        <p:spPr>
          <a:xfrm>
            <a:off x="457200" y="533400"/>
            <a:ext cx="8229600" cy="3810000"/>
          </a:xfrm>
        </p:spPr>
        <p:txBody>
          <a:bodyPr>
            <a:normAutofit/>
          </a:bodyPr>
          <a:lstStyle/>
          <a:p>
            <a:r>
              <a:rPr lang="en-US" sz="1800" dirty="0"/>
              <a:t>Vanakoski J, Seppala T. Heat exposure and drugs. A review of the effects of hyperthermia on pharmacokinetics. </a:t>
            </a:r>
            <a:r>
              <a:rPr lang="en-US" sz="1800" i="1" dirty="0"/>
              <a:t>Clin Pharmacokinet</a:t>
            </a:r>
            <a:r>
              <a:rPr lang="en-US" sz="1800" dirty="0"/>
              <a:t> 1998;34(4):311-322.</a:t>
            </a:r>
          </a:p>
          <a:p>
            <a:r>
              <a:rPr lang="en-US" sz="1800" dirty="0"/>
              <a:t>Wild P, Moulin JJ, Ley FX, Schaffer P. Mortality from cardiovascular diseases among potash miners exposed to heat. </a:t>
            </a:r>
            <a:r>
              <a:rPr lang="en-US" sz="1800" i="1" dirty="0"/>
              <a:t>Epidemiology</a:t>
            </a:r>
            <a:r>
              <a:rPr lang="en-US" sz="1800" dirty="0"/>
              <a:t>  1995;6(3):243-247.</a:t>
            </a:r>
          </a:p>
          <a:p>
            <a:r>
              <a:rPr lang="en-US" sz="1800" dirty="0"/>
              <a:t>Xiang J, Bi P, Pisaniello D, Hansen A. Health Impacts of Workplace Heat Exposure: An Epidemiological Review. </a:t>
            </a:r>
            <a:r>
              <a:rPr lang="en-US" sz="1800" i="1" dirty="0"/>
              <a:t>Ind Health</a:t>
            </a:r>
            <a:r>
              <a:rPr lang="en-US" sz="1800" dirty="0"/>
              <a:t> 2013.</a:t>
            </a:r>
          </a:p>
          <a:p>
            <a:r>
              <a:rPr lang="en-US" sz="1800" dirty="0"/>
              <a:t>Yardley JE, Stapleton JM, Carter MR, Sigal RJ, Kenny GP. Is whole-body thermoregulatory function impaired in type 1 diabetes mellitus? </a:t>
            </a:r>
            <a:r>
              <a:rPr lang="en-US" sz="1800" i="1" dirty="0"/>
              <a:t>Curr Diabetes Rev</a:t>
            </a:r>
            <a:r>
              <a:rPr lang="en-US" sz="1800" dirty="0"/>
              <a:t> 2013;9(2):126-136.</a:t>
            </a:r>
          </a:p>
          <a:p>
            <a:r>
              <a:rPr lang="en-US" sz="1800" dirty="0"/>
              <a:t>Yardley JE, Stapleton JM, Sigal RJ, Kenny GP. Do heat events pose a greater health risk for individuals with type 2 diabetes? </a:t>
            </a:r>
            <a:r>
              <a:rPr lang="en-US" sz="1800" i="1" dirty="0"/>
              <a:t>Diabetes Technol Ther</a:t>
            </a:r>
            <a:r>
              <a:rPr lang="en-US" sz="1800" dirty="0"/>
              <a:t> 2013;15(6):520-529.</a:t>
            </a:r>
          </a:p>
          <a:p>
            <a:pPr marL="514350" indent="-514350">
              <a:buFont typeface="+mj-lt"/>
              <a:buAutoNum type="arabicPeriod"/>
            </a:pPr>
            <a:endParaRPr lang="en-US" dirty="0"/>
          </a:p>
        </p:txBody>
      </p:sp>
      <p:sp>
        <p:nvSpPr>
          <p:cNvPr id="5" name="TextBox 4"/>
          <p:cNvSpPr txBox="1"/>
          <p:nvPr/>
        </p:nvSpPr>
        <p:spPr>
          <a:xfrm>
            <a:off x="533400" y="1066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4825125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pPr algn="l"/>
            <a:r>
              <a:rPr lang="en-US" sz="4000" b="1" dirty="0" smtClean="0">
                <a:solidFill>
                  <a:schemeClr val="tx2"/>
                </a:solidFill>
              </a:rPr>
              <a:t>We made it! Thanks </a:t>
            </a:r>
            <a:r>
              <a:rPr lang="en-US" sz="4000" b="1" dirty="0">
                <a:solidFill>
                  <a:schemeClr val="tx2"/>
                </a:solidFill>
              </a:rPr>
              <a:t>so much for listening.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638" y="1615827"/>
            <a:ext cx="6797561" cy="5247718"/>
          </a:xfrm>
        </p:spPr>
      </p:pic>
      <p:sp>
        <p:nvSpPr>
          <p:cNvPr id="5" name="TextBox 4"/>
          <p:cNvSpPr txBox="1"/>
          <p:nvPr/>
        </p:nvSpPr>
        <p:spPr>
          <a:xfrm>
            <a:off x="4724400" y="6183901"/>
            <a:ext cx="2557110" cy="646331"/>
          </a:xfrm>
          <a:prstGeom prst="rect">
            <a:avLst/>
          </a:prstGeom>
          <a:noFill/>
        </p:spPr>
        <p:txBody>
          <a:bodyPr wrap="none" rtlCol="0">
            <a:spAutoFit/>
          </a:bodyPr>
          <a:lstStyle/>
          <a:p>
            <a:r>
              <a:rPr lang="en-US" b="1" dirty="0" smtClean="0"/>
              <a:t>Image by: Joshbdork </a:t>
            </a:r>
          </a:p>
          <a:p>
            <a:r>
              <a:rPr lang="en-US" b="1" dirty="0" smtClean="0"/>
              <a:t>via Wikimedia Commons</a:t>
            </a:r>
            <a:endParaRPr lang="en-US" b="1" dirty="0"/>
          </a:p>
        </p:txBody>
      </p:sp>
    </p:spTree>
    <p:extLst>
      <p:ext uri="{BB962C8B-B14F-4D97-AF65-F5344CB8AC3E}">
        <p14:creationId xmlns:p14="http://schemas.microsoft.com/office/powerpoint/2010/main" val="25078756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1143000"/>
          </a:xfrm>
        </p:spPr>
        <p:txBody>
          <a:bodyPr>
            <a:noAutofit/>
          </a:bodyPr>
          <a:lstStyle/>
          <a:p>
            <a:r>
              <a:rPr lang="en-US" sz="8800" b="1" dirty="0" smtClean="0">
                <a:solidFill>
                  <a:schemeClr val="bg1"/>
                </a:solidFill>
              </a:rPr>
              <a:t>Questions?</a:t>
            </a:r>
            <a:endParaRPr lang="en-US" sz="8800" b="1" dirty="0">
              <a:solidFill>
                <a:schemeClr val="bg1"/>
              </a:solidFill>
            </a:endParaRPr>
          </a:p>
        </p:txBody>
      </p:sp>
      <p:sp>
        <p:nvSpPr>
          <p:cNvPr id="6" name="TextBox 5"/>
          <p:cNvSpPr txBox="1"/>
          <p:nvPr/>
        </p:nvSpPr>
        <p:spPr>
          <a:xfrm>
            <a:off x="0" y="4343400"/>
            <a:ext cx="5334000" cy="1138773"/>
          </a:xfrm>
          <a:prstGeom prst="rect">
            <a:avLst/>
          </a:prstGeom>
          <a:noFill/>
        </p:spPr>
        <p:txBody>
          <a:bodyPr wrap="square" rtlCol="0">
            <a:spAutoFit/>
          </a:bodyPr>
          <a:lstStyle/>
          <a:p>
            <a:pPr fontAlgn="base">
              <a:spcBef>
                <a:spcPct val="20000"/>
              </a:spcBef>
              <a:spcAft>
                <a:spcPct val="0"/>
              </a:spcAft>
            </a:pPr>
            <a:r>
              <a:rPr lang="en-US" sz="2000" b="1" dirty="0">
                <a:solidFill>
                  <a:schemeClr val="bg1"/>
                </a:solidFill>
                <a:latin typeface="Arial" charset="0"/>
                <a:ea typeface="ＭＳ Ｐゴシック" charset="0"/>
                <a:cs typeface="ＭＳ Ｐゴシック" charset="0"/>
              </a:rPr>
              <a:t>Michele M. Twilley, DrPH, CIH</a:t>
            </a:r>
          </a:p>
          <a:p>
            <a:pPr fontAlgn="base">
              <a:spcBef>
                <a:spcPct val="20000"/>
              </a:spcBef>
              <a:spcAft>
                <a:spcPct val="0"/>
              </a:spcAft>
            </a:pPr>
            <a:r>
              <a:rPr lang="en-US" sz="2000" b="1" dirty="0">
                <a:solidFill>
                  <a:schemeClr val="bg1"/>
                </a:solidFill>
                <a:latin typeface="Arial" charset="0"/>
                <a:ea typeface="ＭＳ Ｐゴシック" charset="0"/>
                <a:cs typeface="ＭＳ Ｐゴシック" charset="0"/>
              </a:rPr>
              <a:t>President, Aria Environmental Inc</a:t>
            </a:r>
            <a:r>
              <a:rPr lang="en-US" sz="2000" b="1" dirty="0" smtClean="0">
                <a:solidFill>
                  <a:schemeClr val="bg1"/>
                </a:solidFill>
                <a:latin typeface="Arial" charset="0"/>
                <a:ea typeface="ＭＳ Ｐゴシック" charset="0"/>
                <a:cs typeface="ＭＳ Ｐゴシック" charset="0"/>
              </a:rPr>
              <a:t>.</a:t>
            </a:r>
          </a:p>
          <a:p>
            <a:pPr fontAlgn="base">
              <a:spcBef>
                <a:spcPct val="20000"/>
              </a:spcBef>
              <a:spcAft>
                <a:spcPct val="0"/>
              </a:spcAft>
            </a:pPr>
            <a:r>
              <a:rPr lang="en-US" sz="2000" b="1" dirty="0" smtClean="0">
                <a:solidFill>
                  <a:schemeClr val="bg1"/>
                </a:solidFill>
                <a:latin typeface="Arial" charset="0"/>
                <a:ea typeface="ＭＳ Ｐゴシック" charset="0"/>
                <a:cs typeface="ＭＳ Ｐゴシック" charset="0"/>
              </a:rPr>
              <a:t>Email: mtwilley@ariaenviro.com</a:t>
            </a:r>
            <a:endParaRPr lang="en-US" sz="2000" b="1" dirty="0">
              <a:solidFill>
                <a:schemeClr val="bg1"/>
              </a:solidFill>
              <a:latin typeface="Arial" charset="0"/>
              <a:ea typeface="ＭＳ Ｐゴシック" charset="0"/>
              <a:cs typeface="ＭＳ Ｐゴシック"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1" y="5691460"/>
            <a:ext cx="3802056" cy="1166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334000" y="4343400"/>
            <a:ext cx="3733800" cy="1415772"/>
          </a:xfrm>
          <a:prstGeom prst="rect">
            <a:avLst/>
          </a:prstGeom>
          <a:noFill/>
        </p:spPr>
        <p:txBody>
          <a:bodyPr wrap="square" rtlCol="0">
            <a:spAutoFit/>
          </a:bodyPr>
          <a:lstStyle/>
          <a:p>
            <a:pPr fontAlgn="base">
              <a:spcBef>
                <a:spcPct val="20000"/>
              </a:spcBef>
              <a:spcAft>
                <a:spcPct val="0"/>
              </a:spcAft>
            </a:pPr>
            <a:r>
              <a:rPr lang="en-US" sz="2000" b="1" dirty="0" smtClean="0">
                <a:solidFill>
                  <a:schemeClr val="bg1"/>
                </a:solidFill>
                <a:latin typeface="Arial" charset="0"/>
                <a:ea typeface="ＭＳ Ｐゴシック" charset="0"/>
                <a:cs typeface="ＭＳ Ｐゴシック" charset="0"/>
              </a:rPr>
              <a:t>Gavin H. West, MPH</a:t>
            </a:r>
          </a:p>
          <a:p>
            <a:pPr fontAlgn="base">
              <a:spcBef>
                <a:spcPct val="20000"/>
              </a:spcBef>
              <a:spcAft>
                <a:spcPct val="0"/>
              </a:spcAft>
            </a:pPr>
            <a:r>
              <a:rPr lang="en-US" sz="2000" b="1" dirty="0" smtClean="0">
                <a:solidFill>
                  <a:schemeClr val="bg1"/>
                </a:solidFill>
                <a:latin typeface="Arial" charset="0"/>
                <a:ea typeface="ＭＳ Ｐゴシック" charset="0"/>
                <a:cs typeface="ＭＳ Ｐゴシック" charset="0"/>
              </a:rPr>
              <a:t>Research Analyst, CPWR</a:t>
            </a:r>
          </a:p>
          <a:p>
            <a:pPr fontAlgn="base">
              <a:spcBef>
                <a:spcPct val="20000"/>
              </a:spcBef>
              <a:spcAft>
                <a:spcPct val="0"/>
              </a:spcAft>
            </a:pPr>
            <a:r>
              <a:rPr lang="en-US" sz="2000" b="1" dirty="0" smtClean="0">
                <a:solidFill>
                  <a:schemeClr val="bg1"/>
                </a:solidFill>
                <a:latin typeface="Arial" charset="0"/>
                <a:ea typeface="ＭＳ Ｐゴシック" charset="0"/>
                <a:cs typeface="ＭＳ Ｐゴシック" charset="0"/>
              </a:rPr>
              <a:t>Email: gwest@cpwr.com</a:t>
            </a:r>
          </a:p>
          <a:p>
            <a:endParaRPr lang="en-US"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5638800"/>
            <a:ext cx="2938913" cy="1219199"/>
          </a:xfrm>
          <a:prstGeom prst="rect">
            <a:avLst/>
          </a:prstGeom>
        </p:spPr>
      </p:pic>
    </p:spTree>
    <p:extLst>
      <p:ext uri="{BB962C8B-B14F-4D97-AF65-F5344CB8AC3E}">
        <p14:creationId xmlns:p14="http://schemas.microsoft.com/office/powerpoint/2010/main" val="121708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15189</TotalTime>
  <Words>13030</Words>
  <Application>Microsoft Office PowerPoint</Application>
  <PresentationFormat>On-screen Show (4:3)</PresentationFormat>
  <Paragraphs>1277</Paragraphs>
  <Slides>97</Slides>
  <Notes>91</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Heat Stress in Construction</vt:lpstr>
      <vt:lpstr>Acknowledgements</vt:lpstr>
      <vt:lpstr>By the end of this presentation you will be able to:</vt:lpstr>
      <vt:lpstr>Heat is the leading cause of weather-related deaths in the US</vt:lpstr>
      <vt:lpstr>Occupational heat fatalities, USA   2003-2008</vt:lpstr>
      <vt:lpstr>Aside from being primarily construction workers, what else can we say about these 196 workers who suffered heat-related fatalities? </vt:lpstr>
      <vt:lpstr>They were overwhelmingly male…</vt:lpstr>
      <vt:lpstr>Younger than you might expect…</vt:lpstr>
      <vt:lpstr>And mostly white</vt:lpstr>
      <vt:lpstr>We’ve covered who and how many have died on the job due to heat exposure, but what about where? </vt:lpstr>
      <vt:lpstr>OSHA’s heat fatality map, 2008-2013</vt:lpstr>
      <vt:lpstr>OSHA’s heat fatality map, 2008-2013</vt:lpstr>
      <vt:lpstr>PowerPoint Presentation</vt:lpstr>
      <vt:lpstr>Despite cooler climates, outdoor workers still die of heat exposure in northern states</vt:lpstr>
      <vt:lpstr>Heat Stress can be like a volcano - explosive and deadly</vt:lpstr>
      <vt:lpstr>“The incidence of occupational heat-related disorders in the US is not known although millions of workers have some level of exposure to hot environments.”  Gubernot DM, Anderson GB, Hunting KL (2013) The epidemiology of occupational heat exposure in the United States: a review of the literature and assessment of research needs in a changing climate. Int J Biometeorol.</vt:lpstr>
      <vt:lpstr>The US Military collects some of the best data on work-related HRIs</vt:lpstr>
      <vt:lpstr>PowerPoint Presentation</vt:lpstr>
      <vt:lpstr>More accurate estimates of construction HRIs are available for some states </vt:lpstr>
      <vt:lpstr>Several industries stood out for rates of HRI (WA state comp data, 1995-2005)</vt:lpstr>
      <vt:lpstr>So there are lots of non-fatal HRIs, but what’s the big concern?</vt:lpstr>
      <vt:lpstr>Workers exposed to heat may be at increased risk for:</vt:lpstr>
      <vt:lpstr>Staying hydrated can help avoid having to pass one of these through your system</vt:lpstr>
      <vt:lpstr>NASA study, A Compendium of Human Responses to the Aerospace Environment found that as temperatures rise, work quality suffers</vt:lpstr>
      <vt:lpstr>Heat exposure increases risk of accidents and injuries</vt:lpstr>
      <vt:lpstr>Synergism – heat may magnify chemical exposures and vice versa</vt:lpstr>
      <vt:lpstr>PowerPoint Presentation</vt:lpstr>
      <vt:lpstr>Personal risk factors for HRI</vt:lpstr>
      <vt:lpstr>HRIs happen early on the job among new workers</vt:lpstr>
      <vt:lpstr>NIOSH suggests limiting heat exposures during acclimatization</vt:lpstr>
      <vt:lpstr>Medical risk factors for HRI </vt:lpstr>
      <vt:lpstr>PowerPoint Presentation</vt:lpstr>
      <vt:lpstr>Work-related factors in construction also increase risk of HRIs</vt:lpstr>
      <vt:lpstr>Constant use of machinery and power tools can generate radiant heat</vt:lpstr>
      <vt:lpstr>Working on elevated or reflective surfaces can make the sun’s rays even more intense</vt:lpstr>
      <vt:lpstr>Heavy workloads can increase core temps and cause electrolyte imbalance and dehydration through sweat loss</vt:lpstr>
      <vt:lpstr>Simple accommodations don’t guarantee easy access to water, shade, or cooled spaces</vt:lpstr>
      <vt:lpstr>Temporary employment is common in construction and can complicate training and prevention efforts</vt:lpstr>
      <vt:lpstr>Many trades are often exposed to direct sunlight</vt:lpstr>
      <vt:lpstr>Last but not least… PPE can be a major risk factor for HRI</vt:lpstr>
      <vt:lpstr>Physiology of Heat Stress, Heat Strain and Heat Related Injury</vt:lpstr>
      <vt:lpstr>Physiology</vt:lpstr>
      <vt:lpstr>Heat Loss by Vasodilation</vt:lpstr>
      <vt:lpstr>Heat Loss by Sweating</vt:lpstr>
      <vt:lpstr>Physiology of Heat Stress</vt:lpstr>
      <vt:lpstr>Physiology of Heat Stress</vt:lpstr>
      <vt:lpstr>Physiology of Heat Stress</vt:lpstr>
      <vt:lpstr>Physiology of Heat Strain</vt:lpstr>
      <vt:lpstr>Heat Stress -&gt; Heat Strain  Heat Related Illness</vt:lpstr>
      <vt:lpstr>Heat Related Illness</vt:lpstr>
      <vt:lpstr>Heat Related Illness</vt:lpstr>
      <vt:lpstr>Heat Related Illness</vt:lpstr>
      <vt:lpstr>Heat Stroke is a Medical Emergency</vt:lpstr>
      <vt:lpstr>Clinical Features of Heat Stroke</vt:lpstr>
      <vt:lpstr>Prognosis After Heat Stroke</vt:lpstr>
      <vt:lpstr>Prevention</vt:lpstr>
      <vt:lpstr>Heat Related Illness  Prevention Programs  </vt:lpstr>
      <vt:lpstr>Acclimatization</vt:lpstr>
      <vt:lpstr>Acclimatization</vt:lpstr>
      <vt:lpstr>Heat Index</vt:lpstr>
      <vt:lpstr>Heat Index</vt:lpstr>
      <vt:lpstr>Heat Index</vt:lpstr>
      <vt:lpstr>PowerPoint Presentation</vt:lpstr>
      <vt:lpstr>ACGIH TLV and Action Level</vt:lpstr>
      <vt:lpstr>ACGIH Decision Logic</vt:lpstr>
      <vt:lpstr>Clothing Adjustment Factors</vt:lpstr>
      <vt:lpstr>TLV Screening Values  (Acclimatized Worker)</vt:lpstr>
      <vt:lpstr>Physiological Monitoring</vt:lpstr>
      <vt:lpstr>Dehydration</vt:lpstr>
      <vt:lpstr>Monitoring Tools</vt:lpstr>
      <vt:lpstr>Monitoring Tools</vt:lpstr>
      <vt:lpstr>Monitoring Tools</vt:lpstr>
      <vt:lpstr>Control Technologies and Informational Resources for Preventing HRIs</vt:lpstr>
      <vt:lpstr>PowerPoint Presentation</vt:lpstr>
      <vt:lpstr>Unless you know of a way to eliminate or substitute the sun, let’s move on to engineering controls</vt:lpstr>
      <vt:lpstr>That was actually my attempt at a joke, but let me pose this question to you</vt:lpstr>
      <vt:lpstr>OSHA recommends the following engineering controls</vt:lpstr>
      <vt:lpstr>For example, misting fans and A/C units such as the ones shown here</vt:lpstr>
      <vt:lpstr>Administrative controls are also critical for preventing HRI</vt:lpstr>
      <vt:lpstr>For example, scheduling work during cooler parts of the day or season</vt:lpstr>
      <vt:lpstr>PPE is a last resort in the hierarchy of controls but still important</vt:lpstr>
      <vt:lpstr>I encourage you to explore additional resources</vt:lpstr>
      <vt:lpstr>OSHA has great material on their campaign website</vt:lpstr>
      <vt:lpstr>You may be particularly interested in OSHA’s smartphone app</vt:lpstr>
      <vt:lpstr>Visit their S&amp;H Topics page with industry-specific resources</vt:lpstr>
      <vt:lpstr>NIOSH is a reliable source for heat stress materials</vt:lpstr>
      <vt:lpstr>Beyond collecting good data, the military also provides thorough OHS guidance</vt:lpstr>
      <vt:lpstr>CPWR offers free toolbox talks, including one for heat stress</vt:lpstr>
      <vt:lpstr>CPWR’s elcosh covers heat stress</vt:lpstr>
      <vt:lpstr>CPWR’s Construction Solutions website is a practical tool</vt:lpstr>
      <vt:lpstr>The site provides info on heat stress solutions and evidence-based reviews</vt:lpstr>
      <vt:lpstr>References</vt:lpstr>
      <vt:lpstr>References continued</vt:lpstr>
      <vt:lpstr>References continued</vt:lpstr>
      <vt:lpstr>References continued</vt:lpstr>
      <vt:lpstr>We made it! Thanks so much for listening.</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Heat Stress in Construction</dc:title>
  <dc:creator>Gwest</dc:creator>
  <cp:lastModifiedBy>blippy</cp:lastModifiedBy>
  <cp:revision>269</cp:revision>
  <dcterms:created xsi:type="dcterms:W3CDTF">2014-03-19T17:59:00Z</dcterms:created>
  <dcterms:modified xsi:type="dcterms:W3CDTF">2015-07-06T17:57:31Z</dcterms:modified>
</cp:coreProperties>
</file>