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860" r:id="rId2"/>
    <p:sldId id="826" r:id="rId3"/>
    <p:sldId id="725" r:id="rId4"/>
    <p:sldId id="794" r:id="rId5"/>
    <p:sldId id="822" r:id="rId6"/>
    <p:sldId id="825" r:id="rId7"/>
    <p:sldId id="827" r:id="rId8"/>
    <p:sldId id="828" r:id="rId9"/>
    <p:sldId id="830" r:id="rId10"/>
    <p:sldId id="841" r:id="rId11"/>
    <p:sldId id="842" r:id="rId12"/>
    <p:sldId id="832" r:id="rId13"/>
    <p:sldId id="833" r:id="rId14"/>
    <p:sldId id="835" r:id="rId15"/>
    <p:sldId id="801" r:id="rId16"/>
    <p:sldId id="755" r:id="rId17"/>
    <p:sldId id="844" r:id="rId18"/>
    <p:sldId id="757" r:id="rId19"/>
    <p:sldId id="758" r:id="rId20"/>
    <p:sldId id="759" r:id="rId21"/>
    <p:sldId id="760" r:id="rId22"/>
    <p:sldId id="762" r:id="rId23"/>
    <p:sldId id="764" r:id="rId24"/>
    <p:sldId id="765" r:id="rId25"/>
    <p:sldId id="847" r:id="rId26"/>
    <p:sldId id="802" r:id="rId27"/>
    <p:sldId id="753" r:id="rId28"/>
    <p:sldId id="740" r:id="rId29"/>
    <p:sldId id="805" r:id="rId30"/>
    <p:sldId id="837" r:id="rId31"/>
    <p:sldId id="839" r:id="rId32"/>
    <p:sldId id="838" r:id="rId33"/>
    <p:sldId id="741" r:id="rId34"/>
    <p:sldId id="743" r:id="rId35"/>
    <p:sldId id="862" r:id="rId36"/>
    <p:sldId id="744" r:id="rId37"/>
    <p:sldId id="745" r:id="rId38"/>
    <p:sldId id="806" r:id="rId39"/>
    <p:sldId id="750" r:id="rId40"/>
    <p:sldId id="751" r:id="rId41"/>
    <p:sldId id="863" r:id="rId42"/>
    <p:sldId id="767" r:id="rId43"/>
    <p:sldId id="807" r:id="rId44"/>
    <p:sldId id="836" r:id="rId45"/>
    <p:sldId id="766" r:id="rId46"/>
    <p:sldId id="865" r:id="rId47"/>
    <p:sldId id="866" r:id="rId48"/>
    <p:sldId id="776" r:id="rId49"/>
    <p:sldId id="850" r:id="rId50"/>
    <p:sldId id="849" r:id="rId51"/>
    <p:sldId id="779" r:id="rId52"/>
    <p:sldId id="780" r:id="rId53"/>
    <p:sldId id="810" r:id="rId54"/>
    <p:sldId id="811" r:id="rId55"/>
    <p:sldId id="781" r:id="rId56"/>
    <p:sldId id="804" r:id="rId57"/>
    <p:sldId id="795" r:id="rId58"/>
    <p:sldId id="711" r:id="rId59"/>
    <p:sldId id="715" r:id="rId60"/>
    <p:sldId id="867" r:id="rId61"/>
    <p:sldId id="809" r:id="rId62"/>
    <p:sldId id="818" r:id="rId63"/>
    <p:sldId id="859" r:id="rId64"/>
    <p:sldId id="821" r:id="rId65"/>
    <p:sldId id="848" r:id="rId66"/>
    <p:sldId id="803" r:id="rId67"/>
    <p:sldId id="851" r:id="rId68"/>
    <p:sldId id="858" r:id="rId69"/>
    <p:sldId id="852" r:id="rId70"/>
    <p:sldId id="853" r:id="rId71"/>
    <p:sldId id="854" r:id="rId72"/>
    <p:sldId id="855" r:id="rId73"/>
    <p:sldId id="857" r:id="rId74"/>
    <p:sldId id="792" r:id="rId75"/>
    <p:sldId id="716" r:id="rId76"/>
    <p:sldId id="808" r:id="rId77"/>
    <p:sldId id="793" r:id="rId78"/>
  </p:sldIdLst>
  <p:sldSz cx="9144000" cy="6858000" type="screen4x3"/>
  <p:notesSz cx="6858000" cy="9296400"/>
  <p:defaultTextStyle>
    <a:defPPr>
      <a:defRPr lang="en-US"/>
    </a:defPPr>
    <a:lvl1pPr algn="l" rtl="0" fontAlgn="base">
      <a:spcBef>
        <a:spcPct val="20000"/>
      </a:spcBef>
      <a:spcAft>
        <a:spcPct val="0"/>
      </a:spcAft>
      <a:buChar char="•"/>
      <a:defRPr sz="3200" kern="1200">
        <a:solidFill>
          <a:schemeClr val="tx1"/>
        </a:solidFill>
        <a:latin typeface="Arial" pitchFamily="34" charset="0"/>
        <a:ea typeface="ＭＳ Ｐゴシック" charset="-128"/>
        <a:cs typeface="+mn-cs"/>
      </a:defRPr>
    </a:lvl1pPr>
    <a:lvl2pPr marL="457200" algn="l" rtl="0" fontAlgn="base">
      <a:spcBef>
        <a:spcPct val="20000"/>
      </a:spcBef>
      <a:spcAft>
        <a:spcPct val="0"/>
      </a:spcAft>
      <a:buChar char="•"/>
      <a:defRPr sz="3200" kern="1200">
        <a:solidFill>
          <a:schemeClr val="tx1"/>
        </a:solidFill>
        <a:latin typeface="Arial" pitchFamily="34" charset="0"/>
        <a:ea typeface="ＭＳ Ｐゴシック" charset="-128"/>
        <a:cs typeface="+mn-cs"/>
      </a:defRPr>
    </a:lvl2pPr>
    <a:lvl3pPr marL="914400" algn="l" rtl="0" fontAlgn="base">
      <a:spcBef>
        <a:spcPct val="20000"/>
      </a:spcBef>
      <a:spcAft>
        <a:spcPct val="0"/>
      </a:spcAft>
      <a:buChar char="•"/>
      <a:defRPr sz="3200" kern="1200">
        <a:solidFill>
          <a:schemeClr val="tx1"/>
        </a:solidFill>
        <a:latin typeface="Arial" pitchFamily="34" charset="0"/>
        <a:ea typeface="ＭＳ Ｐゴシック" charset="-128"/>
        <a:cs typeface="+mn-cs"/>
      </a:defRPr>
    </a:lvl3pPr>
    <a:lvl4pPr marL="1371600" algn="l" rtl="0" fontAlgn="base">
      <a:spcBef>
        <a:spcPct val="20000"/>
      </a:spcBef>
      <a:spcAft>
        <a:spcPct val="0"/>
      </a:spcAft>
      <a:buChar char="•"/>
      <a:defRPr sz="3200" kern="1200">
        <a:solidFill>
          <a:schemeClr val="tx1"/>
        </a:solidFill>
        <a:latin typeface="Arial" pitchFamily="34" charset="0"/>
        <a:ea typeface="ＭＳ Ｐゴシック" charset="-128"/>
        <a:cs typeface="+mn-cs"/>
      </a:defRPr>
    </a:lvl4pPr>
    <a:lvl5pPr marL="1828800" algn="l" rtl="0" fontAlgn="base">
      <a:spcBef>
        <a:spcPct val="20000"/>
      </a:spcBef>
      <a:spcAft>
        <a:spcPct val="0"/>
      </a:spcAft>
      <a:buChar char="•"/>
      <a:defRPr sz="3200" kern="1200">
        <a:solidFill>
          <a:schemeClr val="tx1"/>
        </a:solidFill>
        <a:latin typeface="Arial" pitchFamily="34" charset="0"/>
        <a:ea typeface="ＭＳ Ｐゴシック" charset="-128"/>
        <a:cs typeface="+mn-cs"/>
      </a:defRPr>
    </a:lvl5pPr>
    <a:lvl6pPr marL="2286000" algn="l" defTabSz="914400" rtl="0" eaLnBrk="1" latinLnBrk="0" hangingPunct="1">
      <a:defRPr sz="3200" kern="1200">
        <a:solidFill>
          <a:schemeClr val="tx1"/>
        </a:solidFill>
        <a:latin typeface="Arial" pitchFamily="34" charset="0"/>
        <a:ea typeface="ＭＳ Ｐゴシック" charset="-128"/>
        <a:cs typeface="+mn-cs"/>
      </a:defRPr>
    </a:lvl6pPr>
    <a:lvl7pPr marL="2743200" algn="l" defTabSz="914400" rtl="0" eaLnBrk="1" latinLnBrk="0" hangingPunct="1">
      <a:defRPr sz="3200" kern="1200">
        <a:solidFill>
          <a:schemeClr val="tx1"/>
        </a:solidFill>
        <a:latin typeface="Arial" pitchFamily="34" charset="0"/>
        <a:ea typeface="ＭＳ Ｐゴシック" charset="-128"/>
        <a:cs typeface="+mn-cs"/>
      </a:defRPr>
    </a:lvl7pPr>
    <a:lvl8pPr marL="3200400" algn="l" defTabSz="914400" rtl="0" eaLnBrk="1" latinLnBrk="0" hangingPunct="1">
      <a:defRPr sz="3200" kern="1200">
        <a:solidFill>
          <a:schemeClr val="tx1"/>
        </a:solidFill>
        <a:latin typeface="Arial" pitchFamily="34" charset="0"/>
        <a:ea typeface="ＭＳ Ｐゴシック" charset="-128"/>
        <a:cs typeface="+mn-cs"/>
      </a:defRPr>
    </a:lvl8pPr>
    <a:lvl9pPr marL="3657600" algn="l" defTabSz="914400" rtl="0" eaLnBrk="1" latinLnBrk="0" hangingPunct="1">
      <a:defRPr sz="3200" kern="1200">
        <a:solidFill>
          <a:schemeClr val="tx1"/>
        </a:solidFill>
        <a:latin typeface="Arial" pitchFamily="34" charset="0"/>
        <a:ea typeface="ＭＳ Ｐゴシック" charset="-128"/>
        <a:cs typeface="+mn-cs"/>
      </a:defRPr>
    </a:lvl9pPr>
  </p:defaultTextStyle>
  <p:extLst>
    <p:ext uri="{EFAFB233-063F-42B5-8137-9DF3F51BA10A}">
      <p15:sldGuideLst xmlns="" xmlns:p15="http://schemas.microsoft.com/office/powerpoint/2012/main">
        <p15:guide id="1" orient="horz" pos="2496">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uce Lippy" initials="B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34610"/>
    <a:srgbClr val="5487C4"/>
    <a:srgbClr val="5A0000"/>
    <a:srgbClr val="FF8000"/>
    <a:srgbClr val="663300"/>
    <a:srgbClr val="0000FF"/>
    <a:srgbClr val="33CC33"/>
    <a:srgbClr val="74584F"/>
    <a:srgbClr val="800000"/>
    <a:srgbClr val="8E3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77" autoAdjust="0"/>
    <p:restoredTop sz="64179" autoAdjust="0"/>
  </p:normalViewPr>
  <p:slideViewPr>
    <p:cSldViewPr>
      <p:cViewPr>
        <p:scale>
          <a:sx n="30" d="100"/>
          <a:sy n="30" d="100"/>
        </p:scale>
        <p:origin x="-1540" y="-56"/>
      </p:cViewPr>
      <p:guideLst>
        <p:guide orient="horz" pos="2496"/>
        <p:guide pos="2880"/>
      </p:guideLst>
    </p:cSldViewPr>
  </p:slideViewPr>
  <p:notesTextViewPr>
    <p:cViewPr>
      <p:scale>
        <a:sx n="100" d="100"/>
        <a:sy n="100" d="100"/>
      </p:scale>
      <p:origin x="0" y="0"/>
    </p:cViewPr>
  </p:notesTextViewPr>
  <p:sorterViewPr>
    <p:cViewPr>
      <p:scale>
        <a:sx n="102" d="100"/>
        <a:sy n="102" d="100"/>
      </p:scale>
      <p:origin x="0" y="0"/>
    </p:cViewPr>
  </p:sorterViewPr>
  <p:notesViewPr>
    <p:cSldViewPr>
      <p:cViewPr>
        <p:scale>
          <a:sx n="100" d="100"/>
          <a:sy n="100" d="100"/>
        </p:scale>
        <p:origin x="-1542" y="54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3.5</c:v>
                </c:pt>
                <c:pt idx="1">
                  <c:v>3.2</c:v>
                </c:pt>
                <c:pt idx="2">
                  <c:v>1.4</c:v>
                </c:pt>
                <c:pt idx="3">
                  <c:v>1.2</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3.5</c:v>
                </c:pt>
                <c:pt idx="1">
                  <c:v>3.2</c:v>
                </c:pt>
                <c:pt idx="2">
                  <c:v>1.4</c:v>
                </c:pt>
                <c:pt idx="3">
                  <c:v>1.2</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phldr="1"/>
      <dgm:spPr/>
      <dgm:t>
        <a:bodyPr/>
        <a:lstStyle/>
        <a:p>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phldr="1"/>
      <dgm:spPr/>
      <dgm:t>
        <a:bodyPr/>
        <a:lstStyle/>
        <a:p>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BEB59E69-4908-404F-8BC3-67EECD9DEA20}">
      <dgm:prSet phldrT="[Text]"/>
      <dgm:spPr/>
      <dgm:t>
        <a:bodyPr/>
        <a:lstStyle/>
        <a:p>
          <a:endParaRPr lang="en-US" dirty="0"/>
        </a:p>
      </dgm:t>
    </dgm:pt>
    <dgm:pt modelId="{CA516B19-413A-5641-AC47-7415C80DDDD4}" type="parTrans" cxnId="{A0D75546-C55A-BB4D-B752-4A16B075A314}">
      <dgm:prSet/>
      <dgm:spPr/>
      <dgm:t>
        <a:bodyPr/>
        <a:lstStyle/>
        <a:p>
          <a:endParaRPr lang="en-US"/>
        </a:p>
      </dgm:t>
    </dgm:pt>
    <dgm:pt modelId="{9DA4E1A0-631F-9141-A545-FE6F0B1D5E8C}" type="sibTrans" cxnId="{A0D75546-C55A-BB4D-B752-4A16B075A314}">
      <dgm:prSet/>
      <dgm:spPr/>
      <dgm:t>
        <a:bodyPr/>
        <a:lstStyle/>
        <a:p>
          <a:endParaRPr lang="en-US"/>
        </a:p>
      </dgm:t>
    </dgm:pt>
    <dgm:pt modelId="{0B3780B4-637A-264E-84EA-658DF8933B56}">
      <dgm:prSet phldrT="[Text]"/>
      <dgm:spPr/>
      <dgm:t>
        <a:bodyPr/>
        <a:lstStyle/>
        <a:p>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5">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5">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5">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5">
        <dgm:presLayoutVars>
          <dgm:chMax val="0"/>
          <dgm:chPref val="0"/>
          <dgm:bulletEnabled val="1"/>
        </dgm:presLayoutVars>
      </dgm:prSet>
      <dgm:spPr/>
      <dgm:t>
        <a:bodyPr/>
        <a:lstStyle/>
        <a:p>
          <a:endParaRPr lang="en-US"/>
        </a:p>
      </dgm:t>
    </dgm:pt>
    <dgm:pt modelId="{D0CC5B3B-F752-544F-AE48-64A71359495C}" type="pres">
      <dgm:prSet presAssocID="{FC8F893D-3BE3-1249-B792-24E7198315F3}" presName="parTxOnlySpace" presStyleCnt="0"/>
      <dgm:spPr/>
    </dgm:pt>
    <dgm:pt modelId="{DF2EE5CD-B0DD-7344-A0E9-E3F6F9EAD82E}" type="pres">
      <dgm:prSet presAssocID="{BEB59E69-4908-404F-8BC3-67EECD9DEA20}" presName="parTxOnly" presStyleLbl="node1" presStyleIdx="4" presStyleCnt="5">
        <dgm:presLayoutVars>
          <dgm:chMax val="0"/>
          <dgm:chPref val="0"/>
          <dgm:bulletEnabled val="1"/>
        </dgm:presLayoutVars>
      </dgm:prSet>
      <dgm:spPr/>
      <dgm:t>
        <a:bodyPr/>
        <a:lstStyle/>
        <a:p>
          <a:endParaRPr lang="en-US"/>
        </a:p>
      </dgm:t>
    </dgm:pt>
  </dgm:ptLst>
  <dgm:cxnLst>
    <dgm:cxn modelId="{5703080F-097E-E247-A73C-DDF9689670DD}" srcId="{F2DCFE97-779F-6A41-8ED2-1BDB099A5133}" destId="{8D09D677-6F1E-6F4A-BA27-6FD5E2E02265}" srcOrd="0" destOrd="0" parTransId="{0F4531C1-4CF9-0A43-8A90-10837FD3A809}" sibTransId="{8C060338-14AA-D34B-9D85-3AE10EECA1C5}"/>
    <dgm:cxn modelId="{0CC6C962-5B37-7F45-810A-61CB0E128F50}" srcId="{F2DCFE97-779F-6A41-8ED2-1BDB099A5133}" destId="{41F5640C-044B-304B-88C5-65B3F617B4A2}" srcOrd="2" destOrd="0" parTransId="{AAAFDE8F-F4BA-4B41-AF43-78AFBC2517E0}" sibTransId="{6740F4D3-9F68-144B-B0A6-08A76594D321}"/>
    <dgm:cxn modelId="{9DEA9672-F74D-4F3A-AB13-A1A0064D753B}" type="presOf" srcId="{8D09D677-6F1E-6F4A-BA27-6FD5E2E02265}" destId="{EE3D5146-2432-9849-BE18-F29AC372DC29}" srcOrd="0" destOrd="0" presId="urn:microsoft.com/office/officeart/2005/8/layout/chevron1"/>
    <dgm:cxn modelId="{481D4183-044C-E842-B550-F6F6C107A419}" srcId="{F2DCFE97-779F-6A41-8ED2-1BDB099A5133}" destId="{0B3780B4-637A-264E-84EA-658DF8933B56}" srcOrd="3" destOrd="0" parTransId="{E90D0C6E-31DC-C342-A036-352C74EB64D0}" sibTransId="{FC8F893D-3BE3-1249-B792-24E7198315F3}"/>
    <dgm:cxn modelId="{A43DB776-E9E9-424C-970A-9D390CDAED02}" type="presOf" srcId="{0B3780B4-637A-264E-84EA-658DF8933B56}" destId="{00A189BC-5B53-B842-904C-2401E26A2148}" srcOrd="0" destOrd="0" presId="urn:microsoft.com/office/officeart/2005/8/layout/chevron1"/>
    <dgm:cxn modelId="{AF140B2A-06C7-4B95-A4A8-4264FA3C2252}" type="presOf" srcId="{F2DCFE97-779F-6A41-8ED2-1BDB099A5133}" destId="{D4B2B11B-9AB9-3943-8623-F7164377ECDF}" srcOrd="0" destOrd="0" presId="urn:microsoft.com/office/officeart/2005/8/layout/chevron1"/>
    <dgm:cxn modelId="{8062D7C4-049A-4C20-8C7D-73FE1B8369D4}" type="presOf" srcId="{41F5640C-044B-304B-88C5-65B3F617B4A2}" destId="{689B1A44-DE28-FC4F-B476-7ED2D873ECE1}" srcOrd="0" destOrd="0" presId="urn:microsoft.com/office/officeart/2005/8/layout/chevron1"/>
    <dgm:cxn modelId="{A0D75546-C55A-BB4D-B752-4A16B075A314}" srcId="{F2DCFE97-779F-6A41-8ED2-1BDB099A5133}" destId="{BEB59E69-4908-404F-8BC3-67EECD9DEA20}" srcOrd="4" destOrd="0" parTransId="{CA516B19-413A-5641-AC47-7415C80DDDD4}" sibTransId="{9DA4E1A0-631F-9141-A545-FE6F0B1D5E8C}"/>
    <dgm:cxn modelId="{F8BE7A84-799E-4FB7-AA2D-693BA420F55B}" type="presOf" srcId="{908455C2-7BB7-414C-8D73-39903170C41C}" destId="{6517F152-5318-0C46-BEEE-7DF3548E3D4D}" srcOrd="0" destOrd="0" presId="urn:microsoft.com/office/officeart/2005/8/layout/chevron1"/>
    <dgm:cxn modelId="{DE899491-E217-8644-9514-AC839A9F49EB}" srcId="{F2DCFE97-779F-6A41-8ED2-1BDB099A5133}" destId="{908455C2-7BB7-414C-8D73-39903170C41C}" srcOrd="1" destOrd="0" parTransId="{05E11BC1-2C90-3A4E-A67C-BFB14EE3FDAA}" sibTransId="{33EC2021-7C90-384C-9411-2CA7FB856E81}"/>
    <dgm:cxn modelId="{BF11F9EB-568D-4A18-8B23-C9D3261A00FE}" type="presOf" srcId="{BEB59E69-4908-404F-8BC3-67EECD9DEA20}" destId="{DF2EE5CD-B0DD-7344-A0E9-E3F6F9EAD82E}" srcOrd="0" destOrd="0" presId="urn:microsoft.com/office/officeart/2005/8/layout/chevron1"/>
    <dgm:cxn modelId="{9F16E811-694E-47A6-AC2F-E763B3684BC4}" type="presParOf" srcId="{D4B2B11B-9AB9-3943-8623-F7164377ECDF}" destId="{EE3D5146-2432-9849-BE18-F29AC372DC29}" srcOrd="0" destOrd="0" presId="urn:microsoft.com/office/officeart/2005/8/layout/chevron1"/>
    <dgm:cxn modelId="{010A849C-89C1-4D36-817B-C317AC4E1C52}" type="presParOf" srcId="{D4B2B11B-9AB9-3943-8623-F7164377ECDF}" destId="{4FDF06F3-B835-BA48-8DD1-9793DF4E8419}" srcOrd="1" destOrd="0" presId="urn:microsoft.com/office/officeart/2005/8/layout/chevron1"/>
    <dgm:cxn modelId="{EE534AF3-D09D-4ADF-9C8E-BE72F3F7D9F9}" type="presParOf" srcId="{D4B2B11B-9AB9-3943-8623-F7164377ECDF}" destId="{6517F152-5318-0C46-BEEE-7DF3548E3D4D}" srcOrd="2" destOrd="0" presId="urn:microsoft.com/office/officeart/2005/8/layout/chevron1"/>
    <dgm:cxn modelId="{D4E1FB4E-54D6-4498-B03C-5BF000BDE6DE}" type="presParOf" srcId="{D4B2B11B-9AB9-3943-8623-F7164377ECDF}" destId="{6070F80A-D0CB-B94A-B114-5392FC886E39}" srcOrd="3" destOrd="0" presId="urn:microsoft.com/office/officeart/2005/8/layout/chevron1"/>
    <dgm:cxn modelId="{76E96CD6-9391-449B-B491-A3B63DBEFD14}" type="presParOf" srcId="{D4B2B11B-9AB9-3943-8623-F7164377ECDF}" destId="{689B1A44-DE28-FC4F-B476-7ED2D873ECE1}" srcOrd="4" destOrd="0" presId="urn:microsoft.com/office/officeart/2005/8/layout/chevron1"/>
    <dgm:cxn modelId="{F4CA390F-4206-4DE6-8D69-D0F8989442AC}" type="presParOf" srcId="{D4B2B11B-9AB9-3943-8623-F7164377ECDF}" destId="{5A4CE7BB-376E-8749-8E0C-EFEDC2F534EB}" srcOrd="5" destOrd="0" presId="urn:microsoft.com/office/officeart/2005/8/layout/chevron1"/>
    <dgm:cxn modelId="{CBD2FC33-27C8-418D-86D8-054719055628}" type="presParOf" srcId="{D4B2B11B-9AB9-3943-8623-F7164377ECDF}" destId="{00A189BC-5B53-B842-904C-2401E26A2148}" srcOrd="6" destOrd="0" presId="urn:microsoft.com/office/officeart/2005/8/layout/chevron1"/>
    <dgm:cxn modelId="{20A6177B-1117-448B-884C-DF2F03D98340}" type="presParOf" srcId="{D4B2B11B-9AB9-3943-8623-F7164377ECDF}" destId="{D0CC5B3B-F752-544F-AE48-64A71359495C}" srcOrd="7" destOrd="0" presId="urn:microsoft.com/office/officeart/2005/8/layout/chevron1"/>
    <dgm:cxn modelId="{B87DFAEA-77B4-4247-83A4-F8D1835D9EA0}" type="presParOf" srcId="{D4B2B11B-9AB9-3943-8623-F7164377ECDF}" destId="{DF2EE5CD-B0DD-7344-A0E9-E3F6F9EAD82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dgm:spPr>
        <a:solidFill>
          <a:srgbClr val="FF0000"/>
        </a:solidFill>
      </dgm:spPr>
      <dgm:t>
        <a:bodyPr/>
        <a:lstStyle/>
        <a:p>
          <a:r>
            <a:rPr lang="en-US" dirty="0" smtClean="0"/>
            <a:t>2</a:t>
          </a:r>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phldr="1"/>
      <dgm:spPr/>
      <dgm:t>
        <a:bodyPr/>
        <a:lstStyle/>
        <a:p>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BEB59E69-4908-404F-8BC3-67EECD9DEA20}">
      <dgm:prSet phldrT="[Text]"/>
      <dgm:spPr/>
      <dgm:t>
        <a:bodyPr/>
        <a:lstStyle/>
        <a:p>
          <a:endParaRPr lang="en-US" dirty="0"/>
        </a:p>
      </dgm:t>
    </dgm:pt>
    <dgm:pt modelId="{CA516B19-413A-5641-AC47-7415C80DDDD4}" type="parTrans" cxnId="{A0D75546-C55A-BB4D-B752-4A16B075A314}">
      <dgm:prSet/>
      <dgm:spPr/>
      <dgm:t>
        <a:bodyPr/>
        <a:lstStyle/>
        <a:p>
          <a:endParaRPr lang="en-US"/>
        </a:p>
      </dgm:t>
    </dgm:pt>
    <dgm:pt modelId="{9DA4E1A0-631F-9141-A545-FE6F0B1D5E8C}" type="sibTrans" cxnId="{A0D75546-C55A-BB4D-B752-4A16B075A314}">
      <dgm:prSet/>
      <dgm:spPr/>
      <dgm:t>
        <a:bodyPr/>
        <a:lstStyle/>
        <a:p>
          <a:endParaRPr lang="en-US"/>
        </a:p>
      </dgm:t>
    </dgm:pt>
    <dgm:pt modelId="{0B3780B4-637A-264E-84EA-658DF8933B56}">
      <dgm:prSet phldrT="[Text]"/>
      <dgm:spPr/>
      <dgm:t>
        <a:bodyPr/>
        <a:lstStyle/>
        <a:p>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5">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5">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5">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5">
        <dgm:presLayoutVars>
          <dgm:chMax val="0"/>
          <dgm:chPref val="0"/>
          <dgm:bulletEnabled val="1"/>
        </dgm:presLayoutVars>
      </dgm:prSet>
      <dgm:spPr/>
      <dgm:t>
        <a:bodyPr/>
        <a:lstStyle/>
        <a:p>
          <a:endParaRPr lang="en-US"/>
        </a:p>
      </dgm:t>
    </dgm:pt>
    <dgm:pt modelId="{D0CC5B3B-F752-544F-AE48-64A71359495C}" type="pres">
      <dgm:prSet presAssocID="{FC8F893D-3BE3-1249-B792-24E7198315F3}" presName="parTxOnlySpace" presStyleCnt="0"/>
      <dgm:spPr/>
    </dgm:pt>
    <dgm:pt modelId="{DF2EE5CD-B0DD-7344-A0E9-E3F6F9EAD82E}" type="pres">
      <dgm:prSet presAssocID="{BEB59E69-4908-404F-8BC3-67EECD9DEA20}" presName="parTxOnly" presStyleLbl="node1" presStyleIdx="4" presStyleCnt="5">
        <dgm:presLayoutVars>
          <dgm:chMax val="0"/>
          <dgm:chPref val="0"/>
          <dgm:bulletEnabled val="1"/>
        </dgm:presLayoutVars>
      </dgm:prSet>
      <dgm:spPr/>
      <dgm:t>
        <a:bodyPr/>
        <a:lstStyle/>
        <a:p>
          <a:endParaRPr lang="en-US"/>
        </a:p>
      </dgm:t>
    </dgm:pt>
  </dgm:ptLst>
  <dgm:cxnLst>
    <dgm:cxn modelId="{972709AA-DCDA-9645-BA57-EFBE27C65E16}" type="presOf" srcId="{41F5640C-044B-304B-88C5-65B3F617B4A2}" destId="{689B1A44-DE28-FC4F-B476-7ED2D873ECE1}" srcOrd="0" destOrd="0" presId="urn:microsoft.com/office/officeart/2005/8/layout/chevron1"/>
    <dgm:cxn modelId="{918C3227-F7FC-F24E-AAD0-1733AAF33158}" type="presOf" srcId="{BEB59E69-4908-404F-8BC3-67EECD9DEA20}" destId="{DF2EE5CD-B0DD-7344-A0E9-E3F6F9EAD82E}" srcOrd="0" destOrd="0" presId="urn:microsoft.com/office/officeart/2005/8/layout/chevron1"/>
    <dgm:cxn modelId="{A0D75546-C55A-BB4D-B752-4A16B075A314}" srcId="{F2DCFE97-779F-6A41-8ED2-1BDB099A5133}" destId="{BEB59E69-4908-404F-8BC3-67EECD9DEA20}" srcOrd="4" destOrd="0" parTransId="{CA516B19-413A-5641-AC47-7415C80DDDD4}" sibTransId="{9DA4E1A0-631F-9141-A545-FE6F0B1D5E8C}"/>
    <dgm:cxn modelId="{5C07DA89-21F3-0848-93C0-6A2C2B124B7D}" type="presOf" srcId="{908455C2-7BB7-414C-8D73-39903170C41C}" destId="{6517F152-5318-0C46-BEEE-7DF3548E3D4D}" srcOrd="0" destOrd="0" presId="urn:microsoft.com/office/officeart/2005/8/layout/chevron1"/>
    <dgm:cxn modelId="{8C2BB5F0-FDD7-A443-BA42-45B759AD64F9}" type="presOf" srcId="{8D09D677-6F1E-6F4A-BA27-6FD5E2E02265}" destId="{EE3D5146-2432-9849-BE18-F29AC372DC29}" srcOrd="0" destOrd="0" presId="urn:microsoft.com/office/officeart/2005/8/layout/chevron1"/>
    <dgm:cxn modelId="{C8136469-40FD-CC4E-A326-4261401963E0}" type="presOf" srcId="{0B3780B4-637A-264E-84EA-658DF8933B56}" destId="{00A189BC-5B53-B842-904C-2401E26A2148}" srcOrd="0" destOrd="0" presId="urn:microsoft.com/office/officeart/2005/8/layout/chevron1"/>
    <dgm:cxn modelId="{DE899491-E217-8644-9514-AC839A9F49EB}" srcId="{F2DCFE97-779F-6A41-8ED2-1BDB099A5133}" destId="{908455C2-7BB7-414C-8D73-39903170C41C}" srcOrd="1" destOrd="0" parTransId="{05E11BC1-2C90-3A4E-A67C-BFB14EE3FDAA}" sibTransId="{33EC2021-7C90-384C-9411-2CA7FB856E81}"/>
    <dgm:cxn modelId="{0CC6C962-5B37-7F45-810A-61CB0E128F50}" srcId="{F2DCFE97-779F-6A41-8ED2-1BDB099A5133}" destId="{41F5640C-044B-304B-88C5-65B3F617B4A2}" srcOrd="2" destOrd="0" parTransId="{AAAFDE8F-F4BA-4B41-AF43-78AFBC2517E0}" sibTransId="{6740F4D3-9F68-144B-B0A6-08A76594D321}"/>
    <dgm:cxn modelId="{5703080F-097E-E247-A73C-DDF9689670DD}" srcId="{F2DCFE97-779F-6A41-8ED2-1BDB099A5133}" destId="{8D09D677-6F1E-6F4A-BA27-6FD5E2E02265}" srcOrd="0" destOrd="0" parTransId="{0F4531C1-4CF9-0A43-8A90-10837FD3A809}" sibTransId="{8C060338-14AA-D34B-9D85-3AE10EECA1C5}"/>
    <dgm:cxn modelId="{3E745550-2280-B048-97B4-2FAE4625603F}" type="presOf" srcId="{F2DCFE97-779F-6A41-8ED2-1BDB099A5133}" destId="{D4B2B11B-9AB9-3943-8623-F7164377ECDF}" srcOrd="0" destOrd="0" presId="urn:microsoft.com/office/officeart/2005/8/layout/chevron1"/>
    <dgm:cxn modelId="{481D4183-044C-E842-B550-F6F6C107A419}" srcId="{F2DCFE97-779F-6A41-8ED2-1BDB099A5133}" destId="{0B3780B4-637A-264E-84EA-658DF8933B56}" srcOrd="3" destOrd="0" parTransId="{E90D0C6E-31DC-C342-A036-352C74EB64D0}" sibTransId="{FC8F893D-3BE3-1249-B792-24E7198315F3}"/>
    <dgm:cxn modelId="{75B6C543-66AF-654B-8297-AD787D1E7019}" type="presParOf" srcId="{D4B2B11B-9AB9-3943-8623-F7164377ECDF}" destId="{EE3D5146-2432-9849-BE18-F29AC372DC29}" srcOrd="0" destOrd="0" presId="urn:microsoft.com/office/officeart/2005/8/layout/chevron1"/>
    <dgm:cxn modelId="{468EA70B-EA7E-6041-8536-655361DA2229}" type="presParOf" srcId="{D4B2B11B-9AB9-3943-8623-F7164377ECDF}" destId="{4FDF06F3-B835-BA48-8DD1-9793DF4E8419}" srcOrd="1" destOrd="0" presId="urn:microsoft.com/office/officeart/2005/8/layout/chevron1"/>
    <dgm:cxn modelId="{18CDC4D1-2F68-034D-89BA-3BB9C4D1D47E}" type="presParOf" srcId="{D4B2B11B-9AB9-3943-8623-F7164377ECDF}" destId="{6517F152-5318-0C46-BEEE-7DF3548E3D4D}" srcOrd="2" destOrd="0" presId="urn:microsoft.com/office/officeart/2005/8/layout/chevron1"/>
    <dgm:cxn modelId="{FEB2F108-8EC3-D44B-9D82-D2FF4170E7C9}" type="presParOf" srcId="{D4B2B11B-9AB9-3943-8623-F7164377ECDF}" destId="{6070F80A-D0CB-B94A-B114-5392FC886E39}" srcOrd="3" destOrd="0" presId="urn:microsoft.com/office/officeart/2005/8/layout/chevron1"/>
    <dgm:cxn modelId="{CF28F8DE-A5C4-E94D-AA7B-0FCB943D2CE9}" type="presParOf" srcId="{D4B2B11B-9AB9-3943-8623-F7164377ECDF}" destId="{689B1A44-DE28-FC4F-B476-7ED2D873ECE1}" srcOrd="4" destOrd="0" presId="urn:microsoft.com/office/officeart/2005/8/layout/chevron1"/>
    <dgm:cxn modelId="{B1B29F92-4E14-AB4A-9CF0-9A5B68A10442}" type="presParOf" srcId="{D4B2B11B-9AB9-3943-8623-F7164377ECDF}" destId="{5A4CE7BB-376E-8749-8E0C-EFEDC2F534EB}" srcOrd="5" destOrd="0" presId="urn:microsoft.com/office/officeart/2005/8/layout/chevron1"/>
    <dgm:cxn modelId="{DB860778-8606-0847-9212-D9F8CDF14A7D}" type="presParOf" srcId="{D4B2B11B-9AB9-3943-8623-F7164377ECDF}" destId="{00A189BC-5B53-B842-904C-2401E26A2148}" srcOrd="6" destOrd="0" presId="urn:microsoft.com/office/officeart/2005/8/layout/chevron1"/>
    <dgm:cxn modelId="{0DE0A98B-E94E-0F4C-BA35-4746B26DD3EF}" type="presParOf" srcId="{D4B2B11B-9AB9-3943-8623-F7164377ECDF}" destId="{D0CC5B3B-F752-544F-AE48-64A71359495C}" srcOrd="7" destOrd="0" presId="urn:microsoft.com/office/officeart/2005/8/layout/chevron1"/>
    <dgm:cxn modelId="{ABF7DD7E-2977-CD41-AEFA-388B81A153C3}" type="presParOf" srcId="{D4B2B11B-9AB9-3943-8623-F7164377ECDF}" destId="{DF2EE5CD-B0DD-7344-A0E9-E3F6F9EAD82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dgm:spPr>
        <a:solidFill>
          <a:srgbClr val="FF0000"/>
        </a:solidFill>
      </dgm:spPr>
      <dgm:t>
        <a:bodyPr/>
        <a:lstStyle/>
        <a:p>
          <a:r>
            <a:rPr lang="en-US" dirty="0" smtClean="0"/>
            <a:t>2</a:t>
          </a:r>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dgm:spPr>
        <a:solidFill>
          <a:srgbClr val="FF0000"/>
        </a:solidFill>
      </dgm:spPr>
      <dgm:t>
        <a:bodyPr/>
        <a:lstStyle/>
        <a:p>
          <a:r>
            <a:rPr lang="en-US" dirty="0" smtClean="0"/>
            <a:t>3</a:t>
          </a:r>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BEB59E69-4908-404F-8BC3-67EECD9DEA20}">
      <dgm:prSet phldrT="[Text]"/>
      <dgm:spPr/>
      <dgm:t>
        <a:bodyPr/>
        <a:lstStyle/>
        <a:p>
          <a:endParaRPr lang="en-US" dirty="0"/>
        </a:p>
      </dgm:t>
    </dgm:pt>
    <dgm:pt modelId="{CA516B19-413A-5641-AC47-7415C80DDDD4}" type="parTrans" cxnId="{A0D75546-C55A-BB4D-B752-4A16B075A314}">
      <dgm:prSet/>
      <dgm:spPr/>
      <dgm:t>
        <a:bodyPr/>
        <a:lstStyle/>
        <a:p>
          <a:endParaRPr lang="en-US"/>
        </a:p>
      </dgm:t>
    </dgm:pt>
    <dgm:pt modelId="{9DA4E1A0-631F-9141-A545-FE6F0B1D5E8C}" type="sibTrans" cxnId="{A0D75546-C55A-BB4D-B752-4A16B075A314}">
      <dgm:prSet/>
      <dgm:spPr/>
      <dgm:t>
        <a:bodyPr/>
        <a:lstStyle/>
        <a:p>
          <a:endParaRPr lang="en-US"/>
        </a:p>
      </dgm:t>
    </dgm:pt>
    <dgm:pt modelId="{0B3780B4-637A-264E-84EA-658DF8933B56}">
      <dgm:prSet phldrT="[Text]"/>
      <dgm:spPr/>
      <dgm:t>
        <a:bodyPr/>
        <a:lstStyle/>
        <a:p>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5">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5">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5">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5">
        <dgm:presLayoutVars>
          <dgm:chMax val="0"/>
          <dgm:chPref val="0"/>
          <dgm:bulletEnabled val="1"/>
        </dgm:presLayoutVars>
      </dgm:prSet>
      <dgm:spPr/>
      <dgm:t>
        <a:bodyPr/>
        <a:lstStyle/>
        <a:p>
          <a:endParaRPr lang="en-US"/>
        </a:p>
      </dgm:t>
    </dgm:pt>
    <dgm:pt modelId="{D0CC5B3B-F752-544F-AE48-64A71359495C}" type="pres">
      <dgm:prSet presAssocID="{FC8F893D-3BE3-1249-B792-24E7198315F3}" presName="parTxOnlySpace" presStyleCnt="0"/>
      <dgm:spPr/>
    </dgm:pt>
    <dgm:pt modelId="{DF2EE5CD-B0DD-7344-A0E9-E3F6F9EAD82E}" type="pres">
      <dgm:prSet presAssocID="{BEB59E69-4908-404F-8BC3-67EECD9DEA20}" presName="parTxOnly" presStyleLbl="node1" presStyleIdx="4" presStyleCnt="5">
        <dgm:presLayoutVars>
          <dgm:chMax val="0"/>
          <dgm:chPref val="0"/>
          <dgm:bulletEnabled val="1"/>
        </dgm:presLayoutVars>
      </dgm:prSet>
      <dgm:spPr/>
      <dgm:t>
        <a:bodyPr/>
        <a:lstStyle/>
        <a:p>
          <a:endParaRPr lang="en-US"/>
        </a:p>
      </dgm:t>
    </dgm:pt>
  </dgm:ptLst>
  <dgm:cxnLst>
    <dgm:cxn modelId="{5703080F-097E-E247-A73C-DDF9689670DD}" srcId="{F2DCFE97-779F-6A41-8ED2-1BDB099A5133}" destId="{8D09D677-6F1E-6F4A-BA27-6FD5E2E02265}" srcOrd="0" destOrd="0" parTransId="{0F4531C1-4CF9-0A43-8A90-10837FD3A809}" sibTransId="{8C060338-14AA-D34B-9D85-3AE10EECA1C5}"/>
    <dgm:cxn modelId="{0CC6C962-5B37-7F45-810A-61CB0E128F50}" srcId="{F2DCFE97-779F-6A41-8ED2-1BDB099A5133}" destId="{41F5640C-044B-304B-88C5-65B3F617B4A2}" srcOrd="2" destOrd="0" parTransId="{AAAFDE8F-F4BA-4B41-AF43-78AFBC2517E0}" sibTransId="{6740F4D3-9F68-144B-B0A6-08A76594D321}"/>
    <dgm:cxn modelId="{7A75490F-5A2B-994D-9DD8-F3A1D3C8BFE4}" type="presOf" srcId="{908455C2-7BB7-414C-8D73-39903170C41C}" destId="{6517F152-5318-0C46-BEEE-7DF3548E3D4D}" srcOrd="0" destOrd="0" presId="urn:microsoft.com/office/officeart/2005/8/layout/chevron1"/>
    <dgm:cxn modelId="{481D4183-044C-E842-B550-F6F6C107A419}" srcId="{F2DCFE97-779F-6A41-8ED2-1BDB099A5133}" destId="{0B3780B4-637A-264E-84EA-658DF8933B56}" srcOrd="3" destOrd="0" parTransId="{E90D0C6E-31DC-C342-A036-352C74EB64D0}" sibTransId="{FC8F893D-3BE3-1249-B792-24E7198315F3}"/>
    <dgm:cxn modelId="{A15F64DE-28B7-E543-AB08-2169D7986E25}" type="presOf" srcId="{0B3780B4-637A-264E-84EA-658DF8933B56}" destId="{00A189BC-5B53-B842-904C-2401E26A2148}" srcOrd="0" destOrd="0" presId="urn:microsoft.com/office/officeart/2005/8/layout/chevron1"/>
    <dgm:cxn modelId="{D3509A92-8B25-F443-87CC-F3C72847EDE1}" type="presOf" srcId="{F2DCFE97-779F-6A41-8ED2-1BDB099A5133}" destId="{D4B2B11B-9AB9-3943-8623-F7164377ECDF}" srcOrd="0" destOrd="0" presId="urn:microsoft.com/office/officeart/2005/8/layout/chevron1"/>
    <dgm:cxn modelId="{990DEAA4-720D-9D4A-B8EC-E029112CE640}" type="presOf" srcId="{41F5640C-044B-304B-88C5-65B3F617B4A2}" destId="{689B1A44-DE28-FC4F-B476-7ED2D873ECE1}" srcOrd="0" destOrd="0" presId="urn:microsoft.com/office/officeart/2005/8/layout/chevron1"/>
    <dgm:cxn modelId="{17B7244B-3EB3-A147-BE8E-72FC5681CD12}" type="presOf" srcId="{BEB59E69-4908-404F-8BC3-67EECD9DEA20}" destId="{DF2EE5CD-B0DD-7344-A0E9-E3F6F9EAD82E}" srcOrd="0" destOrd="0" presId="urn:microsoft.com/office/officeart/2005/8/layout/chevron1"/>
    <dgm:cxn modelId="{DBF519D4-C189-B54D-A561-447A65655459}" type="presOf" srcId="{8D09D677-6F1E-6F4A-BA27-6FD5E2E02265}" destId="{EE3D5146-2432-9849-BE18-F29AC372DC29}" srcOrd="0" destOrd="0" presId="urn:microsoft.com/office/officeart/2005/8/layout/chevron1"/>
    <dgm:cxn modelId="{A0D75546-C55A-BB4D-B752-4A16B075A314}" srcId="{F2DCFE97-779F-6A41-8ED2-1BDB099A5133}" destId="{BEB59E69-4908-404F-8BC3-67EECD9DEA20}" srcOrd="4" destOrd="0" parTransId="{CA516B19-413A-5641-AC47-7415C80DDDD4}" sibTransId="{9DA4E1A0-631F-9141-A545-FE6F0B1D5E8C}"/>
    <dgm:cxn modelId="{DE899491-E217-8644-9514-AC839A9F49EB}" srcId="{F2DCFE97-779F-6A41-8ED2-1BDB099A5133}" destId="{908455C2-7BB7-414C-8D73-39903170C41C}" srcOrd="1" destOrd="0" parTransId="{05E11BC1-2C90-3A4E-A67C-BFB14EE3FDAA}" sibTransId="{33EC2021-7C90-384C-9411-2CA7FB856E81}"/>
    <dgm:cxn modelId="{3C41990A-2E7A-5D41-BBCA-0DC49BC4CE49}" type="presParOf" srcId="{D4B2B11B-9AB9-3943-8623-F7164377ECDF}" destId="{EE3D5146-2432-9849-BE18-F29AC372DC29}" srcOrd="0" destOrd="0" presId="urn:microsoft.com/office/officeart/2005/8/layout/chevron1"/>
    <dgm:cxn modelId="{7E3BEB4B-D808-9A4A-B427-169230646903}" type="presParOf" srcId="{D4B2B11B-9AB9-3943-8623-F7164377ECDF}" destId="{4FDF06F3-B835-BA48-8DD1-9793DF4E8419}" srcOrd="1" destOrd="0" presId="urn:microsoft.com/office/officeart/2005/8/layout/chevron1"/>
    <dgm:cxn modelId="{F9FB8EB7-F8C3-8E49-A361-68E04EB3FD18}" type="presParOf" srcId="{D4B2B11B-9AB9-3943-8623-F7164377ECDF}" destId="{6517F152-5318-0C46-BEEE-7DF3548E3D4D}" srcOrd="2" destOrd="0" presId="urn:microsoft.com/office/officeart/2005/8/layout/chevron1"/>
    <dgm:cxn modelId="{C7500A37-2B82-F94D-A475-B7D4DAA4BAFA}" type="presParOf" srcId="{D4B2B11B-9AB9-3943-8623-F7164377ECDF}" destId="{6070F80A-D0CB-B94A-B114-5392FC886E39}" srcOrd="3" destOrd="0" presId="urn:microsoft.com/office/officeart/2005/8/layout/chevron1"/>
    <dgm:cxn modelId="{0F5BCF71-E72F-4544-8C4E-338A3EF55027}" type="presParOf" srcId="{D4B2B11B-9AB9-3943-8623-F7164377ECDF}" destId="{689B1A44-DE28-FC4F-B476-7ED2D873ECE1}" srcOrd="4" destOrd="0" presId="urn:microsoft.com/office/officeart/2005/8/layout/chevron1"/>
    <dgm:cxn modelId="{F49994D9-1667-564B-B666-EAA203CF7622}" type="presParOf" srcId="{D4B2B11B-9AB9-3943-8623-F7164377ECDF}" destId="{5A4CE7BB-376E-8749-8E0C-EFEDC2F534EB}" srcOrd="5" destOrd="0" presId="urn:microsoft.com/office/officeart/2005/8/layout/chevron1"/>
    <dgm:cxn modelId="{6ABA7E21-14A4-F24B-A147-AE9716D95C8C}" type="presParOf" srcId="{D4B2B11B-9AB9-3943-8623-F7164377ECDF}" destId="{00A189BC-5B53-B842-904C-2401E26A2148}" srcOrd="6" destOrd="0" presId="urn:microsoft.com/office/officeart/2005/8/layout/chevron1"/>
    <dgm:cxn modelId="{8E4ADDBD-A1FE-BC4A-907B-8217D8AB0B0B}" type="presParOf" srcId="{D4B2B11B-9AB9-3943-8623-F7164377ECDF}" destId="{D0CC5B3B-F752-544F-AE48-64A71359495C}" srcOrd="7" destOrd="0" presId="urn:microsoft.com/office/officeart/2005/8/layout/chevron1"/>
    <dgm:cxn modelId="{F1FD414E-970C-3747-94B4-C1ED730E8C40}" type="presParOf" srcId="{D4B2B11B-9AB9-3943-8623-F7164377ECDF}" destId="{DF2EE5CD-B0DD-7344-A0E9-E3F6F9EAD82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dgm:spPr>
        <a:solidFill>
          <a:srgbClr val="FF0000"/>
        </a:solidFill>
      </dgm:spPr>
      <dgm:t>
        <a:bodyPr/>
        <a:lstStyle/>
        <a:p>
          <a:r>
            <a:rPr lang="en-US" dirty="0" smtClean="0"/>
            <a:t>2</a:t>
          </a:r>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dgm:spPr>
        <a:solidFill>
          <a:srgbClr val="FF0000"/>
        </a:solidFill>
      </dgm:spPr>
      <dgm:t>
        <a:bodyPr/>
        <a:lstStyle/>
        <a:p>
          <a:r>
            <a:rPr lang="en-US" dirty="0" smtClean="0"/>
            <a:t>3</a:t>
          </a:r>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BEB59E69-4908-404F-8BC3-67EECD9DEA20}">
      <dgm:prSet phldrT="[Text]"/>
      <dgm:spPr/>
      <dgm:t>
        <a:bodyPr/>
        <a:lstStyle/>
        <a:p>
          <a:endParaRPr lang="en-US" dirty="0"/>
        </a:p>
      </dgm:t>
    </dgm:pt>
    <dgm:pt modelId="{CA516B19-413A-5641-AC47-7415C80DDDD4}" type="parTrans" cxnId="{A0D75546-C55A-BB4D-B752-4A16B075A314}">
      <dgm:prSet/>
      <dgm:spPr/>
      <dgm:t>
        <a:bodyPr/>
        <a:lstStyle/>
        <a:p>
          <a:endParaRPr lang="en-US"/>
        </a:p>
      </dgm:t>
    </dgm:pt>
    <dgm:pt modelId="{9DA4E1A0-631F-9141-A545-FE6F0B1D5E8C}" type="sibTrans" cxnId="{A0D75546-C55A-BB4D-B752-4A16B075A314}">
      <dgm:prSet/>
      <dgm:spPr/>
      <dgm:t>
        <a:bodyPr/>
        <a:lstStyle/>
        <a:p>
          <a:endParaRPr lang="en-US"/>
        </a:p>
      </dgm:t>
    </dgm:pt>
    <dgm:pt modelId="{0B3780B4-637A-264E-84EA-658DF8933B56}">
      <dgm:prSet phldrT="[Text]"/>
      <dgm:spPr>
        <a:solidFill>
          <a:srgbClr val="FF0000"/>
        </a:solidFill>
      </dgm:spPr>
      <dgm:t>
        <a:bodyPr/>
        <a:lstStyle/>
        <a:p>
          <a:r>
            <a:rPr lang="en-US" dirty="0" smtClean="0"/>
            <a:t>4</a:t>
          </a:r>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5">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5">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5">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5">
        <dgm:presLayoutVars>
          <dgm:chMax val="0"/>
          <dgm:chPref val="0"/>
          <dgm:bulletEnabled val="1"/>
        </dgm:presLayoutVars>
      </dgm:prSet>
      <dgm:spPr/>
      <dgm:t>
        <a:bodyPr/>
        <a:lstStyle/>
        <a:p>
          <a:endParaRPr lang="en-US"/>
        </a:p>
      </dgm:t>
    </dgm:pt>
    <dgm:pt modelId="{D0CC5B3B-F752-544F-AE48-64A71359495C}" type="pres">
      <dgm:prSet presAssocID="{FC8F893D-3BE3-1249-B792-24E7198315F3}" presName="parTxOnlySpace" presStyleCnt="0"/>
      <dgm:spPr/>
    </dgm:pt>
    <dgm:pt modelId="{DF2EE5CD-B0DD-7344-A0E9-E3F6F9EAD82E}" type="pres">
      <dgm:prSet presAssocID="{BEB59E69-4908-404F-8BC3-67EECD9DEA20}" presName="parTxOnly" presStyleLbl="node1" presStyleIdx="4" presStyleCnt="5">
        <dgm:presLayoutVars>
          <dgm:chMax val="0"/>
          <dgm:chPref val="0"/>
          <dgm:bulletEnabled val="1"/>
        </dgm:presLayoutVars>
      </dgm:prSet>
      <dgm:spPr/>
      <dgm:t>
        <a:bodyPr/>
        <a:lstStyle/>
        <a:p>
          <a:endParaRPr lang="en-US"/>
        </a:p>
      </dgm:t>
    </dgm:pt>
  </dgm:ptLst>
  <dgm:cxnLst>
    <dgm:cxn modelId="{6BA9188E-3E87-BA4C-AA10-9936DCCC9D52}" type="presOf" srcId="{8D09D677-6F1E-6F4A-BA27-6FD5E2E02265}" destId="{EE3D5146-2432-9849-BE18-F29AC372DC29}" srcOrd="0" destOrd="0" presId="urn:microsoft.com/office/officeart/2005/8/layout/chevron1"/>
    <dgm:cxn modelId="{1E130453-28C4-4145-822C-79A13C8E23A6}" type="presOf" srcId="{41F5640C-044B-304B-88C5-65B3F617B4A2}" destId="{689B1A44-DE28-FC4F-B476-7ED2D873ECE1}" srcOrd="0" destOrd="0" presId="urn:microsoft.com/office/officeart/2005/8/layout/chevron1"/>
    <dgm:cxn modelId="{DDFC73DB-DBB1-8F4A-AAE4-28C1B8CFD586}" type="presOf" srcId="{0B3780B4-637A-264E-84EA-658DF8933B56}" destId="{00A189BC-5B53-B842-904C-2401E26A2148}" srcOrd="0" destOrd="0" presId="urn:microsoft.com/office/officeart/2005/8/layout/chevron1"/>
    <dgm:cxn modelId="{A0D75546-C55A-BB4D-B752-4A16B075A314}" srcId="{F2DCFE97-779F-6A41-8ED2-1BDB099A5133}" destId="{BEB59E69-4908-404F-8BC3-67EECD9DEA20}" srcOrd="4" destOrd="0" parTransId="{CA516B19-413A-5641-AC47-7415C80DDDD4}" sibTransId="{9DA4E1A0-631F-9141-A545-FE6F0B1D5E8C}"/>
    <dgm:cxn modelId="{E2490AD8-3D55-544E-9432-47D6D7C32783}" type="presOf" srcId="{BEB59E69-4908-404F-8BC3-67EECD9DEA20}" destId="{DF2EE5CD-B0DD-7344-A0E9-E3F6F9EAD82E}" srcOrd="0" destOrd="0" presId="urn:microsoft.com/office/officeart/2005/8/layout/chevron1"/>
    <dgm:cxn modelId="{CA0731A6-986D-3444-889A-243CBE2BF7D7}" type="presOf" srcId="{908455C2-7BB7-414C-8D73-39903170C41C}" destId="{6517F152-5318-0C46-BEEE-7DF3548E3D4D}" srcOrd="0" destOrd="0" presId="urn:microsoft.com/office/officeart/2005/8/layout/chevron1"/>
    <dgm:cxn modelId="{0CC6C962-5B37-7F45-810A-61CB0E128F50}" srcId="{F2DCFE97-779F-6A41-8ED2-1BDB099A5133}" destId="{41F5640C-044B-304B-88C5-65B3F617B4A2}" srcOrd="2" destOrd="0" parTransId="{AAAFDE8F-F4BA-4B41-AF43-78AFBC2517E0}" sibTransId="{6740F4D3-9F68-144B-B0A6-08A76594D321}"/>
    <dgm:cxn modelId="{CA6933A4-D175-1E42-AE31-8537993DD48F}" type="presOf" srcId="{F2DCFE97-779F-6A41-8ED2-1BDB099A5133}" destId="{D4B2B11B-9AB9-3943-8623-F7164377ECDF}" srcOrd="0" destOrd="0" presId="urn:microsoft.com/office/officeart/2005/8/layout/chevron1"/>
    <dgm:cxn modelId="{DE899491-E217-8644-9514-AC839A9F49EB}" srcId="{F2DCFE97-779F-6A41-8ED2-1BDB099A5133}" destId="{908455C2-7BB7-414C-8D73-39903170C41C}" srcOrd="1" destOrd="0" parTransId="{05E11BC1-2C90-3A4E-A67C-BFB14EE3FDAA}" sibTransId="{33EC2021-7C90-384C-9411-2CA7FB856E81}"/>
    <dgm:cxn modelId="{5703080F-097E-E247-A73C-DDF9689670DD}" srcId="{F2DCFE97-779F-6A41-8ED2-1BDB099A5133}" destId="{8D09D677-6F1E-6F4A-BA27-6FD5E2E02265}" srcOrd="0" destOrd="0" parTransId="{0F4531C1-4CF9-0A43-8A90-10837FD3A809}" sibTransId="{8C060338-14AA-D34B-9D85-3AE10EECA1C5}"/>
    <dgm:cxn modelId="{481D4183-044C-E842-B550-F6F6C107A419}" srcId="{F2DCFE97-779F-6A41-8ED2-1BDB099A5133}" destId="{0B3780B4-637A-264E-84EA-658DF8933B56}" srcOrd="3" destOrd="0" parTransId="{E90D0C6E-31DC-C342-A036-352C74EB64D0}" sibTransId="{FC8F893D-3BE3-1249-B792-24E7198315F3}"/>
    <dgm:cxn modelId="{9CC9BD9C-8389-7448-9110-4B9B5E11DA4D}" type="presParOf" srcId="{D4B2B11B-9AB9-3943-8623-F7164377ECDF}" destId="{EE3D5146-2432-9849-BE18-F29AC372DC29}" srcOrd="0" destOrd="0" presId="urn:microsoft.com/office/officeart/2005/8/layout/chevron1"/>
    <dgm:cxn modelId="{4C842EBC-9EDD-2941-B20E-D9C26DA5A927}" type="presParOf" srcId="{D4B2B11B-9AB9-3943-8623-F7164377ECDF}" destId="{4FDF06F3-B835-BA48-8DD1-9793DF4E8419}" srcOrd="1" destOrd="0" presId="urn:microsoft.com/office/officeart/2005/8/layout/chevron1"/>
    <dgm:cxn modelId="{F631763E-303A-8541-9F4A-AE816C3C6237}" type="presParOf" srcId="{D4B2B11B-9AB9-3943-8623-F7164377ECDF}" destId="{6517F152-5318-0C46-BEEE-7DF3548E3D4D}" srcOrd="2" destOrd="0" presId="urn:microsoft.com/office/officeart/2005/8/layout/chevron1"/>
    <dgm:cxn modelId="{5AAC13C3-F1D9-154B-B2B4-E8443B923BA5}" type="presParOf" srcId="{D4B2B11B-9AB9-3943-8623-F7164377ECDF}" destId="{6070F80A-D0CB-B94A-B114-5392FC886E39}" srcOrd="3" destOrd="0" presId="urn:microsoft.com/office/officeart/2005/8/layout/chevron1"/>
    <dgm:cxn modelId="{09E6DF9B-FD9B-C64C-97F4-C84806EB59FF}" type="presParOf" srcId="{D4B2B11B-9AB9-3943-8623-F7164377ECDF}" destId="{689B1A44-DE28-FC4F-B476-7ED2D873ECE1}" srcOrd="4" destOrd="0" presId="urn:microsoft.com/office/officeart/2005/8/layout/chevron1"/>
    <dgm:cxn modelId="{E4D3B153-BB34-8F4B-8941-ACA88F29E9B0}" type="presParOf" srcId="{D4B2B11B-9AB9-3943-8623-F7164377ECDF}" destId="{5A4CE7BB-376E-8749-8E0C-EFEDC2F534EB}" srcOrd="5" destOrd="0" presId="urn:microsoft.com/office/officeart/2005/8/layout/chevron1"/>
    <dgm:cxn modelId="{33DBF27D-A2D3-5D4E-8665-2D14CB1DC643}" type="presParOf" srcId="{D4B2B11B-9AB9-3943-8623-F7164377ECDF}" destId="{00A189BC-5B53-B842-904C-2401E26A2148}" srcOrd="6" destOrd="0" presId="urn:microsoft.com/office/officeart/2005/8/layout/chevron1"/>
    <dgm:cxn modelId="{F9FF083A-E6D5-C242-8A8C-03B6AD4286F3}" type="presParOf" srcId="{D4B2B11B-9AB9-3943-8623-F7164377ECDF}" destId="{D0CC5B3B-F752-544F-AE48-64A71359495C}" srcOrd="7" destOrd="0" presId="urn:microsoft.com/office/officeart/2005/8/layout/chevron1"/>
    <dgm:cxn modelId="{C14B0E6B-5D02-D545-BC4F-1FEBA8E748AF}" type="presParOf" srcId="{D4B2B11B-9AB9-3943-8623-F7164377ECDF}" destId="{DF2EE5CD-B0DD-7344-A0E9-E3F6F9EAD82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dgm:spPr>
        <a:solidFill>
          <a:srgbClr val="FF0000"/>
        </a:solidFill>
      </dgm:spPr>
      <dgm:t>
        <a:bodyPr/>
        <a:lstStyle/>
        <a:p>
          <a:r>
            <a:rPr lang="en-US" dirty="0" smtClean="0"/>
            <a:t>2</a:t>
          </a:r>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dgm:spPr>
        <a:solidFill>
          <a:srgbClr val="FF0000"/>
        </a:solidFill>
      </dgm:spPr>
      <dgm:t>
        <a:bodyPr/>
        <a:lstStyle/>
        <a:p>
          <a:r>
            <a:rPr lang="en-US" dirty="0" smtClean="0"/>
            <a:t>3</a:t>
          </a:r>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BEB59E69-4908-404F-8BC3-67EECD9DEA20}">
      <dgm:prSet phldrT="[Text]"/>
      <dgm:spPr>
        <a:solidFill>
          <a:srgbClr val="FF0000"/>
        </a:solidFill>
      </dgm:spPr>
      <dgm:t>
        <a:bodyPr/>
        <a:lstStyle/>
        <a:p>
          <a:r>
            <a:rPr lang="en-US" dirty="0" smtClean="0"/>
            <a:t>5</a:t>
          </a:r>
          <a:endParaRPr lang="en-US" dirty="0"/>
        </a:p>
      </dgm:t>
    </dgm:pt>
    <dgm:pt modelId="{CA516B19-413A-5641-AC47-7415C80DDDD4}" type="parTrans" cxnId="{A0D75546-C55A-BB4D-B752-4A16B075A314}">
      <dgm:prSet/>
      <dgm:spPr/>
      <dgm:t>
        <a:bodyPr/>
        <a:lstStyle/>
        <a:p>
          <a:endParaRPr lang="en-US"/>
        </a:p>
      </dgm:t>
    </dgm:pt>
    <dgm:pt modelId="{9DA4E1A0-631F-9141-A545-FE6F0B1D5E8C}" type="sibTrans" cxnId="{A0D75546-C55A-BB4D-B752-4A16B075A314}">
      <dgm:prSet/>
      <dgm:spPr/>
      <dgm:t>
        <a:bodyPr/>
        <a:lstStyle/>
        <a:p>
          <a:endParaRPr lang="en-US"/>
        </a:p>
      </dgm:t>
    </dgm:pt>
    <dgm:pt modelId="{0B3780B4-637A-264E-84EA-658DF8933B56}">
      <dgm:prSet phldrT="[Text]"/>
      <dgm:spPr>
        <a:solidFill>
          <a:srgbClr val="FF0000"/>
        </a:solidFill>
      </dgm:spPr>
      <dgm:t>
        <a:bodyPr/>
        <a:lstStyle/>
        <a:p>
          <a:r>
            <a:rPr lang="en-US" dirty="0" smtClean="0"/>
            <a:t>4</a:t>
          </a:r>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5">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5">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5">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5">
        <dgm:presLayoutVars>
          <dgm:chMax val="0"/>
          <dgm:chPref val="0"/>
          <dgm:bulletEnabled val="1"/>
        </dgm:presLayoutVars>
      </dgm:prSet>
      <dgm:spPr/>
      <dgm:t>
        <a:bodyPr/>
        <a:lstStyle/>
        <a:p>
          <a:endParaRPr lang="en-US"/>
        </a:p>
      </dgm:t>
    </dgm:pt>
    <dgm:pt modelId="{D0CC5B3B-F752-544F-AE48-64A71359495C}" type="pres">
      <dgm:prSet presAssocID="{FC8F893D-3BE3-1249-B792-24E7198315F3}" presName="parTxOnlySpace" presStyleCnt="0"/>
      <dgm:spPr/>
    </dgm:pt>
    <dgm:pt modelId="{DF2EE5CD-B0DD-7344-A0E9-E3F6F9EAD82E}" type="pres">
      <dgm:prSet presAssocID="{BEB59E69-4908-404F-8BC3-67EECD9DEA20}" presName="parTxOnly" presStyleLbl="node1" presStyleIdx="4" presStyleCnt="5">
        <dgm:presLayoutVars>
          <dgm:chMax val="0"/>
          <dgm:chPref val="0"/>
          <dgm:bulletEnabled val="1"/>
        </dgm:presLayoutVars>
      </dgm:prSet>
      <dgm:spPr/>
      <dgm:t>
        <a:bodyPr/>
        <a:lstStyle/>
        <a:p>
          <a:endParaRPr lang="en-US"/>
        </a:p>
      </dgm:t>
    </dgm:pt>
  </dgm:ptLst>
  <dgm:cxnLst>
    <dgm:cxn modelId="{5703080F-097E-E247-A73C-DDF9689670DD}" srcId="{F2DCFE97-779F-6A41-8ED2-1BDB099A5133}" destId="{8D09D677-6F1E-6F4A-BA27-6FD5E2E02265}" srcOrd="0" destOrd="0" parTransId="{0F4531C1-4CF9-0A43-8A90-10837FD3A809}" sibTransId="{8C060338-14AA-D34B-9D85-3AE10EECA1C5}"/>
    <dgm:cxn modelId="{0CC6C962-5B37-7F45-810A-61CB0E128F50}" srcId="{F2DCFE97-779F-6A41-8ED2-1BDB099A5133}" destId="{41F5640C-044B-304B-88C5-65B3F617B4A2}" srcOrd="2" destOrd="0" parTransId="{AAAFDE8F-F4BA-4B41-AF43-78AFBC2517E0}" sibTransId="{6740F4D3-9F68-144B-B0A6-08A76594D321}"/>
    <dgm:cxn modelId="{4EB7FE6C-135F-C846-B769-C4234576A4ED}" type="presOf" srcId="{0B3780B4-637A-264E-84EA-658DF8933B56}" destId="{00A189BC-5B53-B842-904C-2401E26A2148}" srcOrd="0" destOrd="0" presId="urn:microsoft.com/office/officeart/2005/8/layout/chevron1"/>
    <dgm:cxn modelId="{481D4183-044C-E842-B550-F6F6C107A419}" srcId="{F2DCFE97-779F-6A41-8ED2-1BDB099A5133}" destId="{0B3780B4-637A-264E-84EA-658DF8933B56}" srcOrd="3" destOrd="0" parTransId="{E90D0C6E-31DC-C342-A036-352C74EB64D0}" sibTransId="{FC8F893D-3BE3-1249-B792-24E7198315F3}"/>
    <dgm:cxn modelId="{C7D033EA-2782-DC45-9E3B-07311CDF6B2A}" type="presOf" srcId="{41F5640C-044B-304B-88C5-65B3F617B4A2}" destId="{689B1A44-DE28-FC4F-B476-7ED2D873ECE1}" srcOrd="0" destOrd="0" presId="urn:microsoft.com/office/officeart/2005/8/layout/chevron1"/>
    <dgm:cxn modelId="{8EF60D9A-144E-E143-9691-61ABEDF36727}" type="presOf" srcId="{908455C2-7BB7-414C-8D73-39903170C41C}" destId="{6517F152-5318-0C46-BEEE-7DF3548E3D4D}" srcOrd="0" destOrd="0" presId="urn:microsoft.com/office/officeart/2005/8/layout/chevron1"/>
    <dgm:cxn modelId="{A6EB1BA6-10CD-3D4D-8C64-5E1ACC482366}" type="presOf" srcId="{8D09D677-6F1E-6F4A-BA27-6FD5E2E02265}" destId="{EE3D5146-2432-9849-BE18-F29AC372DC29}" srcOrd="0" destOrd="0" presId="urn:microsoft.com/office/officeart/2005/8/layout/chevron1"/>
    <dgm:cxn modelId="{2C37CF17-061D-1D4F-9DD7-C53C7E6B5CE7}" type="presOf" srcId="{F2DCFE97-779F-6A41-8ED2-1BDB099A5133}" destId="{D4B2B11B-9AB9-3943-8623-F7164377ECDF}" srcOrd="0" destOrd="0" presId="urn:microsoft.com/office/officeart/2005/8/layout/chevron1"/>
    <dgm:cxn modelId="{A0D75546-C55A-BB4D-B752-4A16B075A314}" srcId="{F2DCFE97-779F-6A41-8ED2-1BDB099A5133}" destId="{BEB59E69-4908-404F-8BC3-67EECD9DEA20}" srcOrd="4" destOrd="0" parTransId="{CA516B19-413A-5641-AC47-7415C80DDDD4}" sibTransId="{9DA4E1A0-631F-9141-A545-FE6F0B1D5E8C}"/>
    <dgm:cxn modelId="{DE899491-E217-8644-9514-AC839A9F49EB}" srcId="{F2DCFE97-779F-6A41-8ED2-1BDB099A5133}" destId="{908455C2-7BB7-414C-8D73-39903170C41C}" srcOrd="1" destOrd="0" parTransId="{05E11BC1-2C90-3A4E-A67C-BFB14EE3FDAA}" sibTransId="{33EC2021-7C90-384C-9411-2CA7FB856E81}"/>
    <dgm:cxn modelId="{EB1D1326-93CB-204D-859D-6B0D4C89E22A}" type="presOf" srcId="{BEB59E69-4908-404F-8BC3-67EECD9DEA20}" destId="{DF2EE5CD-B0DD-7344-A0E9-E3F6F9EAD82E}" srcOrd="0" destOrd="0" presId="urn:microsoft.com/office/officeart/2005/8/layout/chevron1"/>
    <dgm:cxn modelId="{B92858D6-72DE-CB42-B3D2-3406F154F344}" type="presParOf" srcId="{D4B2B11B-9AB9-3943-8623-F7164377ECDF}" destId="{EE3D5146-2432-9849-BE18-F29AC372DC29}" srcOrd="0" destOrd="0" presId="urn:microsoft.com/office/officeart/2005/8/layout/chevron1"/>
    <dgm:cxn modelId="{B2EDE2FA-6086-9747-BADB-EDD04128AC75}" type="presParOf" srcId="{D4B2B11B-9AB9-3943-8623-F7164377ECDF}" destId="{4FDF06F3-B835-BA48-8DD1-9793DF4E8419}" srcOrd="1" destOrd="0" presId="urn:microsoft.com/office/officeart/2005/8/layout/chevron1"/>
    <dgm:cxn modelId="{2C6837A6-0440-744D-B2DC-E37B7D998C02}" type="presParOf" srcId="{D4B2B11B-9AB9-3943-8623-F7164377ECDF}" destId="{6517F152-5318-0C46-BEEE-7DF3548E3D4D}" srcOrd="2" destOrd="0" presId="urn:microsoft.com/office/officeart/2005/8/layout/chevron1"/>
    <dgm:cxn modelId="{898483A5-B0D4-0F4C-9CDA-6B7EFA6F6B0C}" type="presParOf" srcId="{D4B2B11B-9AB9-3943-8623-F7164377ECDF}" destId="{6070F80A-D0CB-B94A-B114-5392FC886E39}" srcOrd="3" destOrd="0" presId="urn:microsoft.com/office/officeart/2005/8/layout/chevron1"/>
    <dgm:cxn modelId="{15F70F71-46DF-6541-B17A-557C12899CE3}" type="presParOf" srcId="{D4B2B11B-9AB9-3943-8623-F7164377ECDF}" destId="{689B1A44-DE28-FC4F-B476-7ED2D873ECE1}" srcOrd="4" destOrd="0" presId="urn:microsoft.com/office/officeart/2005/8/layout/chevron1"/>
    <dgm:cxn modelId="{B9C8185A-4D86-2E48-B7D4-8F06BDD76099}" type="presParOf" srcId="{D4B2B11B-9AB9-3943-8623-F7164377ECDF}" destId="{5A4CE7BB-376E-8749-8E0C-EFEDC2F534EB}" srcOrd="5" destOrd="0" presId="urn:microsoft.com/office/officeart/2005/8/layout/chevron1"/>
    <dgm:cxn modelId="{8E18295A-6B47-894C-8245-54EBCD50D33D}" type="presParOf" srcId="{D4B2B11B-9AB9-3943-8623-F7164377ECDF}" destId="{00A189BC-5B53-B842-904C-2401E26A2148}" srcOrd="6" destOrd="0" presId="urn:microsoft.com/office/officeart/2005/8/layout/chevron1"/>
    <dgm:cxn modelId="{B1B6A610-344A-CD42-B466-7A20A4FE1E1C}" type="presParOf" srcId="{D4B2B11B-9AB9-3943-8623-F7164377ECDF}" destId="{D0CC5B3B-F752-544F-AE48-64A71359495C}" srcOrd="7" destOrd="0" presId="urn:microsoft.com/office/officeart/2005/8/layout/chevron1"/>
    <dgm:cxn modelId="{B9CE2C29-A4F0-0548-AF3F-C886677C17FA}" type="presParOf" srcId="{D4B2B11B-9AB9-3943-8623-F7164377ECDF}" destId="{DF2EE5CD-B0DD-7344-A0E9-E3F6F9EAD82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1488"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1</a:t>
          </a:r>
          <a:endParaRPr lang="en-US" sz="3300" kern="1200" dirty="0"/>
        </a:p>
      </dsp:txBody>
      <dsp:txXfrm>
        <a:off x="266402" y="1157485"/>
        <a:ext cx="794742" cy="529828"/>
      </dsp:txXfrm>
    </dsp:sp>
    <dsp:sp modelId="{6517F152-5318-0C46-BEEE-7DF3548E3D4D}">
      <dsp:nvSpPr>
        <dsp:cNvPr id="0" name=""/>
        <dsp:cNvSpPr/>
      </dsp:nvSpPr>
      <dsp:spPr>
        <a:xfrm>
          <a:off x="1193601" y="1157485"/>
          <a:ext cx="1324570" cy="52982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endParaRPr lang="en-US" sz="2200" kern="1200" dirty="0"/>
        </a:p>
      </dsp:txBody>
      <dsp:txXfrm>
        <a:off x="1458515" y="1157485"/>
        <a:ext cx="794742" cy="529828"/>
      </dsp:txXfrm>
    </dsp:sp>
    <dsp:sp modelId="{689B1A44-DE28-FC4F-B476-7ED2D873ECE1}">
      <dsp:nvSpPr>
        <dsp:cNvPr id="0" name=""/>
        <dsp:cNvSpPr/>
      </dsp:nvSpPr>
      <dsp:spPr>
        <a:xfrm>
          <a:off x="2385714" y="1157485"/>
          <a:ext cx="1324570" cy="52982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endParaRPr lang="en-US" sz="2200" kern="1200" dirty="0"/>
        </a:p>
      </dsp:txBody>
      <dsp:txXfrm>
        <a:off x="2650628" y="1157485"/>
        <a:ext cx="794742" cy="529828"/>
      </dsp:txXfrm>
    </dsp:sp>
    <dsp:sp modelId="{00A189BC-5B53-B842-904C-2401E26A2148}">
      <dsp:nvSpPr>
        <dsp:cNvPr id="0" name=""/>
        <dsp:cNvSpPr/>
      </dsp:nvSpPr>
      <dsp:spPr>
        <a:xfrm>
          <a:off x="3577828" y="1157485"/>
          <a:ext cx="1324570" cy="52982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endParaRPr lang="en-US" sz="3300" kern="1200" dirty="0"/>
        </a:p>
      </dsp:txBody>
      <dsp:txXfrm>
        <a:off x="3842742" y="1157485"/>
        <a:ext cx="794742" cy="529828"/>
      </dsp:txXfrm>
    </dsp:sp>
    <dsp:sp modelId="{DF2EE5CD-B0DD-7344-A0E9-E3F6F9EAD82E}">
      <dsp:nvSpPr>
        <dsp:cNvPr id="0" name=""/>
        <dsp:cNvSpPr/>
      </dsp:nvSpPr>
      <dsp:spPr>
        <a:xfrm>
          <a:off x="4769941" y="1157485"/>
          <a:ext cx="1324570" cy="52982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endParaRPr lang="en-US" sz="3300" kern="1200" dirty="0"/>
        </a:p>
      </dsp:txBody>
      <dsp:txXfrm>
        <a:off x="5034855" y="1157485"/>
        <a:ext cx="794742" cy="5298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1488"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1</a:t>
          </a:r>
          <a:endParaRPr lang="en-US" sz="3300" kern="1200" dirty="0"/>
        </a:p>
      </dsp:txBody>
      <dsp:txXfrm>
        <a:off x="266402" y="1157485"/>
        <a:ext cx="794742" cy="529828"/>
      </dsp:txXfrm>
    </dsp:sp>
    <dsp:sp modelId="{6517F152-5318-0C46-BEEE-7DF3548E3D4D}">
      <dsp:nvSpPr>
        <dsp:cNvPr id="0" name=""/>
        <dsp:cNvSpPr/>
      </dsp:nvSpPr>
      <dsp:spPr>
        <a:xfrm>
          <a:off x="1193601"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2</a:t>
          </a:r>
          <a:endParaRPr lang="en-US" sz="3300" kern="1200" dirty="0"/>
        </a:p>
      </dsp:txBody>
      <dsp:txXfrm>
        <a:off x="1458515" y="1157485"/>
        <a:ext cx="794742" cy="529828"/>
      </dsp:txXfrm>
    </dsp:sp>
    <dsp:sp modelId="{689B1A44-DE28-FC4F-B476-7ED2D873ECE1}">
      <dsp:nvSpPr>
        <dsp:cNvPr id="0" name=""/>
        <dsp:cNvSpPr/>
      </dsp:nvSpPr>
      <dsp:spPr>
        <a:xfrm>
          <a:off x="2385714" y="1157485"/>
          <a:ext cx="1324570" cy="52982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endParaRPr lang="en-US" sz="2200" kern="1200" dirty="0"/>
        </a:p>
      </dsp:txBody>
      <dsp:txXfrm>
        <a:off x="2650628" y="1157485"/>
        <a:ext cx="794742" cy="529828"/>
      </dsp:txXfrm>
    </dsp:sp>
    <dsp:sp modelId="{00A189BC-5B53-B842-904C-2401E26A2148}">
      <dsp:nvSpPr>
        <dsp:cNvPr id="0" name=""/>
        <dsp:cNvSpPr/>
      </dsp:nvSpPr>
      <dsp:spPr>
        <a:xfrm>
          <a:off x="3577828" y="1157485"/>
          <a:ext cx="1324570" cy="52982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endParaRPr lang="en-US" sz="3300" kern="1200" dirty="0"/>
        </a:p>
      </dsp:txBody>
      <dsp:txXfrm>
        <a:off x="3842742" y="1157485"/>
        <a:ext cx="794742" cy="529828"/>
      </dsp:txXfrm>
    </dsp:sp>
    <dsp:sp modelId="{DF2EE5CD-B0DD-7344-A0E9-E3F6F9EAD82E}">
      <dsp:nvSpPr>
        <dsp:cNvPr id="0" name=""/>
        <dsp:cNvSpPr/>
      </dsp:nvSpPr>
      <dsp:spPr>
        <a:xfrm>
          <a:off x="4769941" y="1157485"/>
          <a:ext cx="1324570" cy="52982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endParaRPr lang="en-US" sz="3300" kern="1200" dirty="0"/>
        </a:p>
      </dsp:txBody>
      <dsp:txXfrm>
        <a:off x="5034855" y="1157485"/>
        <a:ext cx="794742" cy="529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1488"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1</a:t>
          </a:r>
          <a:endParaRPr lang="en-US" sz="3300" kern="1200" dirty="0"/>
        </a:p>
      </dsp:txBody>
      <dsp:txXfrm>
        <a:off x="266402" y="1157485"/>
        <a:ext cx="794742" cy="529828"/>
      </dsp:txXfrm>
    </dsp:sp>
    <dsp:sp modelId="{6517F152-5318-0C46-BEEE-7DF3548E3D4D}">
      <dsp:nvSpPr>
        <dsp:cNvPr id="0" name=""/>
        <dsp:cNvSpPr/>
      </dsp:nvSpPr>
      <dsp:spPr>
        <a:xfrm>
          <a:off x="1193601"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2</a:t>
          </a:r>
          <a:endParaRPr lang="en-US" sz="3300" kern="1200" dirty="0"/>
        </a:p>
      </dsp:txBody>
      <dsp:txXfrm>
        <a:off x="1458515" y="1157485"/>
        <a:ext cx="794742" cy="529828"/>
      </dsp:txXfrm>
    </dsp:sp>
    <dsp:sp modelId="{689B1A44-DE28-FC4F-B476-7ED2D873ECE1}">
      <dsp:nvSpPr>
        <dsp:cNvPr id="0" name=""/>
        <dsp:cNvSpPr/>
      </dsp:nvSpPr>
      <dsp:spPr>
        <a:xfrm>
          <a:off x="2385714"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3</a:t>
          </a:r>
          <a:endParaRPr lang="en-US" sz="3300" kern="1200" dirty="0"/>
        </a:p>
      </dsp:txBody>
      <dsp:txXfrm>
        <a:off x="2650628" y="1157485"/>
        <a:ext cx="794742" cy="529828"/>
      </dsp:txXfrm>
    </dsp:sp>
    <dsp:sp modelId="{00A189BC-5B53-B842-904C-2401E26A2148}">
      <dsp:nvSpPr>
        <dsp:cNvPr id="0" name=""/>
        <dsp:cNvSpPr/>
      </dsp:nvSpPr>
      <dsp:spPr>
        <a:xfrm>
          <a:off x="3577828" y="1157485"/>
          <a:ext cx="1324570" cy="52982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endParaRPr lang="en-US" sz="3300" kern="1200" dirty="0"/>
        </a:p>
      </dsp:txBody>
      <dsp:txXfrm>
        <a:off x="3842742" y="1157485"/>
        <a:ext cx="794742" cy="529828"/>
      </dsp:txXfrm>
    </dsp:sp>
    <dsp:sp modelId="{DF2EE5CD-B0DD-7344-A0E9-E3F6F9EAD82E}">
      <dsp:nvSpPr>
        <dsp:cNvPr id="0" name=""/>
        <dsp:cNvSpPr/>
      </dsp:nvSpPr>
      <dsp:spPr>
        <a:xfrm>
          <a:off x="4769941" y="1157485"/>
          <a:ext cx="1324570" cy="52982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endParaRPr lang="en-US" sz="3300" kern="1200" dirty="0"/>
        </a:p>
      </dsp:txBody>
      <dsp:txXfrm>
        <a:off x="5034855" y="1157485"/>
        <a:ext cx="794742" cy="529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1488"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1</a:t>
          </a:r>
          <a:endParaRPr lang="en-US" sz="3300" kern="1200" dirty="0"/>
        </a:p>
      </dsp:txBody>
      <dsp:txXfrm>
        <a:off x="266402" y="1157485"/>
        <a:ext cx="794742" cy="529828"/>
      </dsp:txXfrm>
    </dsp:sp>
    <dsp:sp modelId="{6517F152-5318-0C46-BEEE-7DF3548E3D4D}">
      <dsp:nvSpPr>
        <dsp:cNvPr id="0" name=""/>
        <dsp:cNvSpPr/>
      </dsp:nvSpPr>
      <dsp:spPr>
        <a:xfrm>
          <a:off x="1193601"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2</a:t>
          </a:r>
          <a:endParaRPr lang="en-US" sz="3300" kern="1200" dirty="0"/>
        </a:p>
      </dsp:txBody>
      <dsp:txXfrm>
        <a:off x="1458515" y="1157485"/>
        <a:ext cx="794742" cy="529828"/>
      </dsp:txXfrm>
    </dsp:sp>
    <dsp:sp modelId="{689B1A44-DE28-FC4F-B476-7ED2D873ECE1}">
      <dsp:nvSpPr>
        <dsp:cNvPr id="0" name=""/>
        <dsp:cNvSpPr/>
      </dsp:nvSpPr>
      <dsp:spPr>
        <a:xfrm>
          <a:off x="2385714"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3</a:t>
          </a:r>
          <a:endParaRPr lang="en-US" sz="3300" kern="1200" dirty="0"/>
        </a:p>
      </dsp:txBody>
      <dsp:txXfrm>
        <a:off x="2650628" y="1157485"/>
        <a:ext cx="794742" cy="529828"/>
      </dsp:txXfrm>
    </dsp:sp>
    <dsp:sp modelId="{00A189BC-5B53-B842-904C-2401E26A2148}">
      <dsp:nvSpPr>
        <dsp:cNvPr id="0" name=""/>
        <dsp:cNvSpPr/>
      </dsp:nvSpPr>
      <dsp:spPr>
        <a:xfrm>
          <a:off x="3577828"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4</a:t>
          </a:r>
          <a:endParaRPr lang="en-US" sz="3300" kern="1200" dirty="0"/>
        </a:p>
      </dsp:txBody>
      <dsp:txXfrm>
        <a:off x="3842742" y="1157485"/>
        <a:ext cx="794742" cy="529828"/>
      </dsp:txXfrm>
    </dsp:sp>
    <dsp:sp modelId="{DF2EE5CD-B0DD-7344-A0E9-E3F6F9EAD82E}">
      <dsp:nvSpPr>
        <dsp:cNvPr id="0" name=""/>
        <dsp:cNvSpPr/>
      </dsp:nvSpPr>
      <dsp:spPr>
        <a:xfrm>
          <a:off x="4769941" y="1157485"/>
          <a:ext cx="1324570" cy="52982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endParaRPr lang="en-US" sz="3300" kern="1200" dirty="0"/>
        </a:p>
      </dsp:txBody>
      <dsp:txXfrm>
        <a:off x="5034855" y="1157485"/>
        <a:ext cx="794742" cy="5298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1488"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1</a:t>
          </a:r>
          <a:endParaRPr lang="en-US" sz="3300" kern="1200" dirty="0"/>
        </a:p>
      </dsp:txBody>
      <dsp:txXfrm>
        <a:off x="266402" y="1157485"/>
        <a:ext cx="794742" cy="529828"/>
      </dsp:txXfrm>
    </dsp:sp>
    <dsp:sp modelId="{6517F152-5318-0C46-BEEE-7DF3548E3D4D}">
      <dsp:nvSpPr>
        <dsp:cNvPr id="0" name=""/>
        <dsp:cNvSpPr/>
      </dsp:nvSpPr>
      <dsp:spPr>
        <a:xfrm>
          <a:off x="1193601"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2</a:t>
          </a:r>
          <a:endParaRPr lang="en-US" sz="3300" kern="1200" dirty="0"/>
        </a:p>
      </dsp:txBody>
      <dsp:txXfrm>
        <a:off x="1458515" y="1157485"/>
        <a:ext cx="794742" cy="529828"/>
      </dsp:txXfrm>
    </dsp:sp>
    <dsp:sp modelId="{689B1A44-DE28-FC4F-B476-7ED2D873ECE1}">
      <dsp:nvSpPr>
        <dsp:cNvPr id="0" name=""/>
        <dsp:cNvSpPr/>
      </dsp:nvSpPr>
      <dsp:spPr>
        <a:xfrm>
          <a:off x="2385714"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3</a:t>
          </a:r>
          <a:endParaRPr lang="en-US" sz="3300" kern="1200" dirty="0"/>
        </a:p>
      </dsp:txBody>
      <dsp:txXfrm>
        <a:off x="2650628" y="1157485"/>
        <a:ext cx="794742" cy="529828"/>
      </dsp:txXfrm>
    </dsp:sp>
    <dsp:sp modelId="{00A189BC-5B53-B842-904C-2401E26A2148}">
      <dsp:nvSpPr>
        <dsp:cNvPr id="0" name=""/>
        <dsp:cNvSpPr/>
      </dsp:nvSpPr>
      <dsp:spPr>
        <a:xfrm>
          <a:off x="3577828"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4</a:t>
          </a:r>
          <a:endParaRPr lang="en-US" sz="3300" kern="1200" dirty="0"/>
        </a:p>
      </dsp:txBody>
      <dsp:txXfrm>
        <a:off x="3842742" y="1157485"/>
        <a:ext cx="794742" cy="529828"/>
      </dsp:txXfrm>
    </dsp:sp>
    <dsp:sp modelId="{DF2EE5CD-B0DD-7344-A0E9-E3F6F9EAD82E}">
      <dsp:nvSpPr>
        <dsp:cNvPr id="0" name=""/>
        <dsp:cNvSpPr/>
      </dsp:nvSpPr>
      <dsp:spPr>
        <a:xfrm>
          <a:off x="4769941" y="1157485"/>
          <a:ext cx="1324570" cy="529828"/>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017" tIns="44006" rIns="44006" bIns="44006" numCol="1" spcCol="1270" anchor="ctr" anchorCtr="0">
          <a:noAutofit/>
        </a:bodyPr>
        <a:lstStyle/>
        <a:p>
          <a:pPr lvl="0" algn="ctr" defTabSz="1466850">
            <a:lnSpc>
              <a:spcPct val="90000"/>
            </a:lnSpc>
            <a:spcBef>
              <a:spcPct val="0"/>
            </a:spcBef>
            <a:spcAft>
              <a:spcPct val="35000"/>
            </a:spcAft>
          </a:pPr>
          <a:r>
            <a:rPr lang="en-US" sz="3300" kern="1200" dirty="0" smtClean="0"/>
            <a:t>5</a:t>
          </a:r>
          <a:endParaRPr lang="en-US" sz="3300" kern="1200" dirty="0"/>
        </a:p>
      </dsp:txBody>
      <dsp:txXfrm>
        <a:off x="5034855" y="1157485"/>
        <a:ext cx="794742" cy="52982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Arial"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5010"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Arial" charset="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415790"/>
            <a:ext cx="5486400" cy="4183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29429"/>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atin typeface="Arial"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5010" y="8829429"/>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lvl1pPr>
          </a:lstStyle>
          <a:p>
            <a:fld id="{0A1D833D-6C8A-49E5-A32B-70A655E02EC9}" type="slidenum">
              <a:rPr lang="en-US"/>
              <a:pPr/>
              <a:t>‹#›</a:t>
            </a:fld>
            <a:endParaRPr lang="en-US"/>
          </a:p>
        </p:txBody>
      </p:sp>
    </p:spTree>
    <p:extLst>
      <p:ext uri="{BB962C8B-B14F-4D97-AF65-F5344CB8AC3E}">
        <p14:creationId xmlns:p14="http://schemas.microsoft.com/office/powerpoint/2010/main" val="18250975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en.wikipedia.org/wiki/Triangle_Shirtwaist_Factory_fire#cite_note-2" TargetMode="External"/><Relationship Id="rId3" Type="http://schemas.openxmlformats.org/officeDocument/2006/relationships/hyperlink" Target="http://en.wikipedia.org/wiki/List_of_industrial_disasters" TargetMode="External"/><Relationship Id="rId7" Type="http://schemas.openxmlformats.org/officeDocument/2006/relationships/hyperlink" Target="http://en.wikipedia.org/wiki/Triangle_Shirtwaist_Factory_fire#cite_note-1"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en.wikipedia.org/wiki/Garment_worker" TargetMode="External"/><Relationship Id="rId11" Type="http://schemas.openxmlformats.org/officeDocument/2006/relationships/hyperlink" Target="http://en.wikipedia.org/wiki/Triangle_Shirtwaist_Factory_fire#cite_note-5" TargetMode="External"/><Relationship Id="rId5" Type="http://schemas.openxmlformats.org/officeDocument/2006/relationships/hyperlink" Target="http://en.wikipedia.org/wiki/September_11,_2001_attacks" TargetMode="External"/><Relationship Id="rId10" Type="http://schemas.openxmlformats.org/officeDocument/2006/relationships/hyperlink" Target="http://en.wikipedia.org/wiki/Triangle_Shirtwaist_Factory_fire#cite_note-4" TargetMode="External"/><Relationship Id="rId4" Type="http://schemas.openxmlformats.org/officeDocument/2006/relationships/hyperlink" Target="http://en.wikipedia.org/wiki/General_Slocum" TargetMode="External"/><Relationship Id="rId9" Type="http://schemas.openxmlformats.org/officeDocument/2006/relationships/hyperlink" Target="http://en.wikipedia.org/wiki/Triangle_Shirtwaist_Factory_fire#cite_note-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CDD7588-3B45-442F-849E-27C770E4CB8F}" type="slidenum">
              <a:rPr lang="en-US" altLang="en-US"/>
              <a:pPr>
                <a:spcBef>
                  <a:spcPct val="0"/>
                </a:spcBef>
              </a:pPr>
              <a:t>1</a:t>
            </a:fld>
            <a:endParaRPr lang="en-US" altLang="en-US"/>
          </a:p>
        </p:txBody>
      </p:sp>
      <p:sp>
        <p:nvSpPr>
          <p:cNvPr id="6147"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ln/>
        </p:spPr>
        <p:txBody>
          <a:bodyPr/>
          <a:lstStyle/>
          <a:p>
            <a:pPr eaLnBrk="1" hangingPunct="1">
              <a:defRPr/>
            </a:pPr>
            <a:r>
              <a:rPr lang="en-US" dirty="0" smtClean="0">
                <a:ea typeface="ＭＳ Ｐゴシック" charset="-128"/>
                <a:cs typeface="+mn-cs"/>
              </a:rPr>
              <a:t>Trainer Notes:</a:t>
            </a:r>
          </a:p>
        </p:txBody>
      </p:sp>
    </p:spTree>
    <p:extLst>
      <p:ext uri="{BB962C8B-B14F-4D97-AF65-F5344CB8AC3E}">
        <p14:creationId xmlns:p14="http://schemas.microsoft.com/office/powerpoint/2010/main" val="3080413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2005013" y="696913"/>
            <a:ext cx="3303587" cy="2479675"/>
          </a:xfrm>
          <a:ln/>
        </p:spPr>
      </p:sp>
      <p:sp>
        <p:nvSpPr>
          <p:cNvPr id="80899" name="Rectangle 3"/>
          <p:cNvSpPr>
            <a:spLocks noGrp="1" noChangeArrowheads="1"/>
          </p:cNvSpPr>
          <p:nvPr>
            <p:ph type="body" idx="1"/>
          </p:nvPr>
        </p:nvSpPr>
        <p:spPr>
          <a:noFill/>
          <a:ln w="9525"/>
        </p:spPr>
        <p:txBody>
          <a:bodyPr/>
          <a:lstStyle/>
          <a:p>
            <a:r>
              <a:rPr lang="en-US" dirty="0" smtClean="0"/>
              <a:t>Likelihood Elaboration</a:t>
            </a:r>
            <a:r>
              <a:rPr lang="en-US" baseline="0" dirty="0" smtClean="0"/>
              <a:t> Model of </a:t>
            </a:r>
            <a:r>
              <a:rPr lang="en-US" baseline="0" dirty="0" err="1" smtClean="0"/>
              <a:t>Cacioppo</a:t>
            </a:r>
            <a:r>
              <a:rPr lang="en-US" baseline="0" dirty="0" smtClean="0"/>
              <a:t> and Petty says that there are two broad ways that people process information that leads to action. Central processors (generally people with higher education) can better handle multiple sources and points of view to come to a decision. They handle dissonance better.  Peripheral processors are less comfortable with objective data and bounded results and tend to come to decisions after running information through filters (heuristics) that </a:t>
            </a:r>
            <a:endParaRPr lang="en-US" dirty="0" smtClean="0"/>
          </a:p>
        </p:txBody>
      </p:sp>
    </p:spTree>
    <p:extLst>
      <p:ext uri="{BB962C8B-B14F-4D97-AF65-F5344CB8AC3E}">
        <p14:creationId xmlns:p14="http://schemas.microsoft.com/office/powerpoint/2010/main" val="4168521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ＭＳ Ｐゴシック" charset="-128"/>
                <a:cs typeface="ＭＳ Ｐゴシック" charset="-128"/>
              </a:rPr>
              <a:t>Forty-six percent of Americans believe in the creationist view that God created humans in their present form at one time within the last 10,000 years. The prevalence of this creationist view of the origin of humans is essentially unchanged from 30 years ago, when Gallup first asked the question. </a:t>
            </a:r>
          </a:p>
          <a:p>
            <a:endParaRPr lang="en-US" sz="1200" kern="1200" dirty="0" smtClean="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As Gallup</a:t>
            </a:r>
            <a:r>
              <a:rPr lang="en-US" sz="1200" baseline="0" dirty="0" smtClean="0"/>
              <a:t> reported: “</a:t>
            </a:r>
            <a:r>
              <a:rPr lang="en-US" sz="1200" dirty="0" smtClean="0"/>
              <a:t>Almost half of Americans today hold a belief, at least as measured by this question wording, that is at odds with the preponderance of the scientific literature.” </a:t>
            </a:r>
            <a:r>
              <a:rPr lang="en-US" sz="1200" dirty="0" smtClean="0">
                <a:solidFill>
                  <a:srgbClr val="000090"/>
                </a:solidFill>
              </a:rPr>
              <a:t>June 1, 2012</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00009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000090"/>
                </a:solidFill>
              </a:rPr>
              <a:t>This can be seen as an</a:t>
            </a:r>
            <a:r>
              <a:rPr lang="en-US" sz="1200" baseline="0" dirty="0" smtClean="0">
                <a:solidFill>
                  <a:srgbClr val="000090"/>
                </a:solidFill>
              </a:rPr>
              <a:t> example of peripheral processing of scientific information to fit an accepted belief. </a:t>
            </a:r>
            <a:endParaRPr lang="en-US" sz="1200" dirty="0" smtClean="0">
              <a:solidFill>
                <a:srgbClr val="000090"/>
              </a:solidFill>
            </a:endParaRPr>
          </a:p>
          <a:p>
            <a:endParaRPr lang="en-US" sz="1200" kern="1200" dirty="0" smtClean="0">
              <a:solidFill>
                <a:schemeClr val="tx1"/>
              </a:solidFill>
              <a:latin typeface="Arial" charset="0"/>
              <a:ea typeface="ＭＳ Ｐゴシック" charset="-128"/>
              <a:cs typeface="ＭＳ Ｐゴシック" charset="-128"/>
            </a:endParaRPr>
          </a:p>
          <a:p>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0A1D833D-6C8A-49E5-A32B-70A655E02EC9}" type="slidenum">
              <a:rPr lang="en-US" smtClean="0"/>
              <a:pPr/>
              <a:t>11</a:t>
            </a:fld>
            <a:endParaRPr lang="en-US"/>
          </a:p>
        </p:txBody>
      </p:sp>
    </p:spTree>
    <p:extLst>
      <p:ext uri="{BB962C8B-B14F-4D97-AF65-F5344CB8AC3E}">
        <p14:creationId xmlns:p14="http://schemas.microsoft.com/office/powerpoint/2010/main" val="342634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12</a:t>
            </a:fld>
            <a:endParaRPr lang="en-US"/>
          </a:p>
        </p:txBody>
      </p:sp>
    </p:spTree>
    <p:extLst>
      <p:ext uri="{BB962C8B-B14F-4D97-AF65-F5344CB8AC3E}">
        <p14:creationId xmlns:p14="http://schemas.microsoft.com/office/powerpoint/2010/main" val="23099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important because people always</a:t>
            </a:r>
            <a:r>
              <a:rPr lang="en-US" baseline="0" dirty="0" smtClean="0"/>
              <a:t> perk up at the end of the talk so you can hit them again with the key points. They will be more alert according to several sources.</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13</a:t>
            </a:fld>
            <a:endParaRPr lang="en-US"/>
          </a:p>
        </p:txBody>
      </p:sp>
    </p:spTree>
    <p:extLst>
      <p:ext uri="{BB962C8B-B14F-4D97-AF65-F5344CB8AC3E}">
        <p14:creationId xmlns:p14="http://schemas.microsoft.com/office/powerpoint/2010/main" val="463155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14</a:t>
            </a:fld>
            <a:endParaRPr lang="en-US"/>
          </a:p>
        </p:txBody>
      </p:sp>
    </p:spTree>
    <p:extLst>
      <p:ext uri="{BB962C8B-B14F-4D97-AF65-F5344CB8AC3E}">
        <p14:creationId xmlns:p14="http://schemas.microsoft.com/office/powerpoint/2010/main" val="850150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15</a:t>
            </a:fld>
            <a:endParaRPr lang="en-US"/>
          </a:p>
        </p:txBody>
      </p:sp>
    </p:spTree>
    <p:extLst>
      <p:ext uri="{BB962C8B-B14F-4D97-AF65-F5344CB8AC3E}">
        <p14:creationId xmlns:p14="http://schemas.microsoft.com/office/powerpoint/2010/main" val="2999140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16</a:t>
            </a:fld>
            <a:endParaRPr lang="en-US"/>
          </a:p>
        </p:txBody>
      </p:sp>
    </p:spTree>
    <p:extLst>
      <p:ext uri="{BB962C8B-B14F-4D97-AF65-F5344CB8AC3E}">
        <p14:creationId xmlns:p14="http://schemas.microsoft.com/office/powerpoint/2010/main" val="3210534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18</a:t>
            </a:fld>
            <a:endParaRPr lang="en-US"/>
          </a:p>
        </p:txBody>
      </p:sp>
    </p:spTree>
    <p:extLst>
      <p:ext uri="{BB962C8B-B14F-4D97-AF65-F5344CB8AC3E}">
        <p14:creationId xmlns:p14="http://schemas.microsoft.com/office/powerpoint/2010/main" val="626565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19</a:t>
            </a:fld>
            <a:endParaRPr lang="en-US"/>
          </a:p>
        </p:txBody>
      </p:sp>
    </p:spTree>
    <p:extLst>
      <p:ext uri="{BB962C8B-B14F-4D97-AF65-F5344CB8AC3E}">
        <p14:creationId xmlns:p14="http://schemas.microsoft.com/office/powerpoint/2010/main" val="3608232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20</a:t>
            </a:fld>
            <a:endParaRPr lang="en-US"/>
          </a:p>
        </p:txBody>
      </p:sp>
    </p:spTree>
    <p:extLst>
      <p:ext uri="{BB962C8B-B14F-4D97-AF65-F5344CB8AC3E}">
        <p14:creationId xmlns:p14="http://schemas.microsoft.com/office/powerpoint/2010/main" val="623480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2</a:t>
            </a:fld>
            <a:endParaRPr lang="en-US"/>
          </a:p>
        </p:txBody>
      </p:sp>
    </p:spTree>
    <p:extLst>
      <p:ext uri="{BB962C8B-B14F-4D97-AF65-F5344CB8AC3E}">
        <p14:creationId xmlns:p14="http://schemas.microsoft.com/office/powerpoint/2010/main" val="3985805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21</a:t>
            </a:fld>
            <a:endParaRPr lang="en-US"/>
          </a:p>
        </p:txBody>
      </p:sp>
    </p:spTree>
    <p:extLst>
      <p:ext uri="{BB962C8B-B14F-4D97-AF65-F5344CB8AC3E}">
        <p14:creationId xmlns:p14="http://schemas.microsoft.com/office/powerpoint/2010/main" val="367530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Van Gogh’s Starry Night</a:t>
            </a:r>
            <a:endParaRPr lang="en-US" dirty="0"/>
          </a:p>
        </p:txBody>
      </p:sp>
    </p:spTree>
    <p:extLst>
      <p:ext uri="{BB962C8B-B14F-4D97-AF65-F5344CB8AC3E}">
        <p14:creationId xmlns:p14="http://schemas.microsoft.com/office/powerpoint/2010/main" val="1480611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23</a:t>
            </a:fld>
            <a:endParaRPr lang="en-US"/>
          </a:p>
        </p:txBody>
      </p:sp>
    </p:spTree>
    <p:extLst>
      <p:ext uri="{BB962C8B-B14F-4D97-AF65-F5344CB8AC3E}">
        <p14:creationId xmlns:p14="http://schemas.microsoft.com/office/powerpoint/2010/main" val="1926912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24</a:t>
            </a:fld>
            <a:endParaRPr lang="en-US"/>
          </a:p>
        </p:txBody>
      </p:sp>
    </p:spTree>
    <p:extLst>
      <p:ext uri="{BB962C8B-B14F-4D97-AF65-F5344CB8AC3E}">
        <p14:creationId xmlns:p14="http://schemas.microsoft.com/office/powerpoint/2010/main" val="3928823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Try</a:t>
            </a:r>
            <a:r>
              <a:rPr lang="en-US" baseline="0" dirty="0" smtClean="0"/>
              <a:t> to avoid 3-dimensional pie charts. They distort the closest section. The red arrows point to the same proportional section of two pie charts, but the one above appear larger</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25</a:t>
            </a:fld>
            <a:endParaRPr lang="en-US"/>
          </a:p>
        </p:txBody>
      </p:sp>
    </p:spTree>
    <p:extLst>
      <p:ext uri="{BB962C8B-B14F-4D97-AF65-F5344CB8AC3E}">
        <p14:creationId xmlns:p14="http://schemas.microsoft.com/office/powerpoint/2010/main" val="2692666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26</a:t>
            </a:fld>
            <a:endParaRPr lang="en-US"/>
          </a:p>
        </p:txBody>
      </p:sp>
    </p:spTree>
    <p:extLst>
      <p:ext uri="{BB962C8B-B14F-4D97-AF65-F5344CB8AC3E}">
        <p14:creationId xmlns:p14="http://schemas.microsoft.com/office/powerpoint/2010/main" val="2999140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dirty="0" smtClean="0"/>
              <a:t>Wayne Thomas was </a:t>
            </a:r>
            <a:r>
              <a:rPr lang="en-US" dirty="0"/>
              <a:t>the safety </a:t>
            </a:r>
            <a:r>
              <a:rPr lang="en-US" dirty="0" smtClean="0"/>
              <a:t>person at </a:t>
            </a:r>
            <a:r>
              <a:rPr lang="en-US" dirty="0"/>
              <a:t>Black &amp; Decker in Hampstead. He created slides by having his wife help him fish out letters from alphabet soup and put them on a velvet cloth to spell words, which he shot on a camera stand</a:t>
            </a:r>
            <a:r>
              <a:rPr lang="en-US" dirty="0" smtClean="0"/>
              <a:t>. He was tremendously</a:t>
            </a:r>
            <a:r>
              <a:rPr lang="en-US" baseline="0" dirty="0" smtClean="0"/>
              <a:t> respected at the plant as a safety professional and so folks paid attention to his safety talks. He had credibility.</a:t>
            </a:r>
            <a:endParaRPr lang="en-US" dirty="0"/>
          </a:p>
        </p:txBody>
      </p:sp>
    </p:spTree>
    <p:extLst>
      <p:ext uri="{BB962C8B-B14F-4D97-AF65-F5344CB8AC3E}">
        <p14:creationId xmlns:p14="http://schemas.microsoft.com/office/powerpoint/2010/main" val="2118591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28</a:t>
            </a:fld>
            <a:endParaRPr lang="en-US"/>
          </a:p>
        </p:txBody>
      </p:sp>
    </p:spTree>
    <p:extLst>
      <p:ext uri="{BB962C8B-B14F-4D97-AF65-F5344CB8AC3E}">
        <p14:creationId xmlns:p14="http://schemas.microsoft.com/office/powerpoint/2010/main" val="1718484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path in Baltimore City I repeatedly took running at full speed in a suit (without my tie) to drop off slides at a lab by 1:00pm so they would be ready at 5:00pm for my Maryland OSHA colleagues who had a speech the next day.</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29</a:t>
            </a:fld>
            <a:endParaRPr lang="en-US"/>
          </a:p>
        </p:txBody>
      </p:sp>
    </p:spTree>
    <p:extLst>
      <p:ext uri="{BB962C8B-B14F-4D97-AF65-F5344CB8AC3E}">
        <p14:creationId xmlns:p14="http://schemas.microsoft.com/office/powerpoint/2010/main" val="1604648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1986 it was difficult to include graphics into software</a:t>
            </a:r>
            <a:r>
              <a:rPr lang="en-US" dirty="0" smtClean="0"/>
              <a:t>. Who remembers Harvard Graphics?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30</a:t>
            </a:fld>
            <a:endParaRPr lang="en-US"/>
          </a:p>
        </p:txBody>
      </p:sp>
    </p:spTree>
    <p:extLst>
      <p:ext uri="{BB962C8B-B14F-4D97-AF65-F5344CB8AC3E}">
        <p14:creationId xmlns:p14="http://schemas.microsoft.com/office/powerpoint/2010/main" val="850075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8" name="Rectangle 4"/>
          <p:cNvSpPr>
            <a:spLocks noGrp="1" noChangeArrowheads="1"/>
          </p:cNvSpPr>
          <p:nvPr>
            <p:ph type="body" idx="1"/>
          </p:nvPr>
        </p:nvSpPr>
        <p:spPr/>
        <p:txBody>
          <a:bodyPr/>
          <a:lstStyle/>
          <a:p>
            <a:r>
              <a:rPr lang="en-US" dirty="0"/>
              <a:t>Questions: how many here use PowerPoint? How many use it to train workers? </a:t>
            </a:r>
          </a:p>
        </p:txBody>
      </p:sp>
    </p:spTree>
    <p:extLst>
      <p:ext uri="{BB962C8B-B14F-4D97-AF65-F5344CB8AC3E}">
        <p14:creationId xmlns:p14="http://schemas.microsoft.com/office/powerpoint/2010/main" val="3465689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Alley</a:t>
            </a:r>
            <a:r>
              <a:rPr lang="en-US" baseline="0" dirty="0" smtClean="0"/>
              <a:t> and his team reviewed thousands of PowerPoint slides from engineering and science presentations </a:t>
            </a:r>
            <a:r>
              <a:rPr lang="en-US" baseline="0" dirty="0" smtClean="0"/>
              <a:t>and found </a:t>
            </a:r>
            <a:r>
              <a:rPr lang="en-US" baseline="0" dirty="0" smtClean="0"/>
              <a:t>40% used this default.</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31</a:t>
            </a:fld>
            <a:endParaRPr lang="en-US"/>
          </a:p>
        </p:txBody>
      </p:sp>
    </p:spTree>
    <p:extLst>
      <p:ext uri="{BB962C8B-B14F-4D97-AF65-F5344CB8AC3E}">
        <p14:creationId xmlns:p14="http://schemas.microsoft.com/office/powerpoint/2010/main" val="14210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32</a:t>
            </a:fld>
            <a:endParaRPr lang="en-US"/>
          </a:p>
        </p:txBody>
      </p:sp>
    </p:spTree>
    <p:extLst>
      <p:ext uri="{BB962C8B-B14F-4D97-AF65-F5344CB8AC3E}">
        <p14:creationId xmlns:p14="http://schemas.microsoft.com/office/powerpoint/2010/main" val="3937743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r>
              <a:rPr lang="en-US"/>
              <a:t>Julia Keller, from the Chicago Tribune said, “Its astonishing popularity, the way it has spread exponentially through the culture, seems analogous, in a way, to drugs. Think of it as technological cocaine – so effortless to embrace initially, so difficult to relinquish after that. People who once use PowerPoint generally don’t stop using it.</a:t>
            </a:r>
          </a:p>
        </p:txBody>
      </p:sp>
    </p:spTree>
    <p:extLst>
      <p:ext uri="{BB962C8B-B14F-4D97-AF65-F5344CB8AC3E}">
        <p14:creationId xmlns:p14="http://schemas.microsoft.com/office/powerpoint/2010/main" val="4085592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34</a:t>
            </a:fld>
            <a:endParaRPr lang="en-US"/>
          </a:p>
        </p:txBody>
      </p:sp>
    </p:spTree>
    <p:extLst>
      <p:ext uri="{BB962C8B-B14F-4D97-AF65-F5344CB8AC3E}">
        <p14:creationId xmlns:p14="http://schemas.microsoft.com/office/powerpoint/2010/main" val="684164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Nancy</a:t>
            </a:r>
            <a:r>
              <a:rPr lang="en-US" baseline="0" dirty="0" smtClean="0"/>
              <a:t> Duarte: </a:t>
            </a:r>
            <a:r>
              <a:rPr lang="en-US" dirty="0" smtClean="0"/>
              <a:t>The audience will either read your slides or listen to you. They will not do both.”</a:t>
            </a:r>
            <a:r>
              <a:rPr lang="en-US" baseline="0" dirty="0" smtClean="0"/>
              <a:t>  Nancy Duarte follows this up with: “So ask yourself this: is it more important that they listen, or more effective if they read?”</a:t>
            </a:r>
            <a:endParaRPr lang="en-US" dirty="0"/>
          </a:p>
        </p:txBody>
      </p:sp>
    </p:spTree>
    <p:extLst>
      <p:ext uri="{BB962C8B-B14F-4D97-AF65-F5344CB8AC3E}">
        <p14:creationId xmlns:p14="http://schemas.microsoft.com/office/powerpoint/2010/main" val="1758611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37</a:t>
            </a:fld>
            <a:endParaRPr lang="en-US"/>
          </a:p>
        </p:txBody>
      </p:sp>
    </p:spTree>
    <p:extLst>
      <p:ext uri="{BB962C8B-B14F-4D97-AF65-F5344CB8AC3E}">
        <p14:creationId xmlns:p14="http://schemas.microsoft.com/office/powerpoint/2010/main" val="809884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128"/>
                <a:cs typeface="ＭＳ Ｐゴシック" charset="-128"/>
              </a:rPr>
              <a:t>After watching the presentation, few people would be able to tell that there are 266 slides in the presentation. They would also say that they didn’t feel like Mr. Gore was rushing through slides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38</a:t>
            </a:fld>
            <a:endParaRPr lang="en-US"/>
          </a:p>
        </p:txBody>
      </p:sp>
    </p:spTree>
    <p:extLst>
      <p:ext uri="{BB962C8B-B14F-4D97-AF65-F5344CB8AC3E}">
        <p14:creationId xmlns:p14="http://schemas.microsoft.com/office/powerpoint/2010/main" val="3962315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ＭＳ Ｐゴシック" charset="-128"/>
                <a:cs typeface="ＭＳ Ｐゴシック" charset="-128"/>
              </a:rPr>
              <a:t>		</a:t>
            </a:r>
          </a:p>
          <a:p>
            <a:r>
              <a:rPr lang="en-US" sz="1200" kern="1200" dirty="0" smtClean="0">
                <a:solidFill>
                  <a:schemeClr val="tx1"/>
                </a:solidFill>
                <a:latin typeface="Arial" charset="0"/>
                <a:ea typeface="ＭＳ Ｐゴシック" charset="-128"/>
                <a:cs typeface="ＭＳ Ｐゴシック" charset="-128"/>
              </a:rPr>
              <a:t>No copyright protection is asserted for this photograph. If a recognizable person appears in this photograph, use for commercial purposes may infringe a right of privacy or publicity. It may not be used to state or imply the endorsement by NASA employees of a commercial product, process or service, or used in any other manner that might mislead. Accordingly, it is requested that if this photograph is used in advertising and other commercial promotion, layout and copy be submitted to NASA prior to release.</a:t>
            </a:r>
          </a:p>
          <a:p>
            <a:r>
              <a:rPr lang="en-US" sz="1200" kern="1200" dirty="0" smtClean="0">
                <a:solidFill>
                  <a:schemeClr val="tx1"/>
                </a:solidFill>
                <a:latin typeface="Arial" charset="0"/>
                <a:ea typeface="ＭＳ Ｐゴシック" charset="-128"/>
                <a:cs typeface="ＭＳ Ｐゴシック" charset="-128"/>
              </a:rPr>
              <a:t>		</a:t>
            </a:r>
          </a:p>
          <a:p>
            <a:r>
              <a:rPr lang="en-US" sz="1200" kern="1200" dirty="0" smtClean="0">
                <a:solidFill>
                  <a:schemeClr val="tx1"/>
                </a:solidFill>
                <a:latin typeface="Arial" charset="0"/>
                <a:ea typeface="ＭＳ Ｐゴシック" charset="-128"/>
                <a:cs typeface="ＭＳ Ｐゴシック" charset="-128"/>
              </a:rPr>
              <a:t>PHOTO CREDIT:   NASA or National Aeronautics and Space Administration </a:t>
            </a:r>
          </a:p>
          <a:p>
            <a:r>
              <a:rPr lang="en-US" sz="1200" kern="1200" dirty="0" smtClean="0">
                <a:solidFill>
                  <a:schemeClr val="tx1"/>
                </a:solidFill>
                <a:latin typeface="Arial" charset="0"/>
                <a:ea typeface="ＭＳ Ｐゴシック" charset="-128"/>
                <a:cs typeface="ＭＳ Ｐゴシック" charset="-128"/>
              </a:rPr>
              <a:t>		</a:t>
            </a:r>
          </a:p>
          <a:p>
            <a:r>
              <a:rPr lang="en-US" sz="1200" kern="1200" dirty="0" smtClean="0">
                <a:solidFill>
                  <a:schemeClr val="tx1"/>
                </a:solidFill>
                <a:latin typeface="Arial" charset="0"/>
                <a:ea typeface="ＭＳ Ｐゴシック" charset="-128"/>
                <a:cs typeface="ＭＳ Ｐゴシック" charset="-128"/>
              </a:rPr>
              <a:t>KENNEDY SPACE CENTER, FLA. - A grid on the floor of the RLV Hangar is filling up with pieces of Columbia debris that have been collected by workers in the field. The blue lines reflect the outline of the orbiter. The Columbia Reconstruction Project Team is identifying pieces and placing them on the grid approximating their location on the orbiter to facilitate the investigation into the accident that caused the destruction of Columbia and loss of its crew as it returned to Earth following mission STS-107. To date, about 25 percent of the orbiter has been delivered to the hangar.		</a:t>
            </a:r>
          </a:p>
          <a:p>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39</a:t>
            </a:fld>
            <a:endParaRPr lang="en-US"/>
          </a:p>
        </p:txBody>
      </p:sp>
    </p:spTree>
    <p:extLst>
      <p:ext uri="{BB962C8B-B14F-4D97-AF65-F5344CB8AC3E}">
        <p14:creationId xmlns:p14="http://schemas.microsoft.com/office/powerpoint/2010/main" val="1425396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US" dirty="0"/>
              <a:t>This is a reproduction of the actual slide used by the Debris Assessment Team to inform the Mission Evaluation Room manager about the amount of potential damage caused by the foam. Note there are four levels of indents. Significant is used throughout with different meanings. The sentence fragments, passive voice led to the upper management perceiving the risk to be lower than the engineers were trying to express. The Accident Investigation Board wrote:</a:t>
            </a:r>
          </a:p>
          <a:p>
            <a:endParaRPr lang="en-US" dirty="0"/>
          </a:p>
          <a:p>
            <a:r>
              <a:rPr lang="en-US" dirty="0"/>
              <a:t>As information gets passed up an organization hierarchy, from people who do analysis to mid-level managers to high-level leadership, key explanations and supporting information is filtered out. In this context, it is easy to understand how a senior manager might read this PP slide and not realize that it addresses a life-threatening situation…The Board views the endemic use of PowerPoint briefing slides instead of technical papers as an illustration of the problematic methods of </a:t>
            </a:r>
            <a:r>
              <a:rPr lang="en-US" dirty="0" smtClean="0"/>
              <a:t>technical </a:t>
            </a:r>
            <a:r>
              <a:rPr lang="en-US" dirty="0"/>
              <a:t>communication at NASA. (August 2003)</a:t>
            </a:r>
          </a:p>
        </p:txBody>
      </p:sp>
    </p:spTree>
    <p:extLst>
      <p:ext uri="{BB962C8B-B14F-4D97-AF65-F5344CB8AC3E}">
        <p14:creationId xmlns:p14="http://schemas.microsoft.com/office/powerpoint/2010/main" val="1861547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www.nytimes.com</a:t>
            </a:r>
            <a:r>
              <a:rPr lang="en-US" dirty="0" smtClean="0"/>
              <a:t>/2010/04/27/world/27powerpoint.html?_r=0</a:t>
            </a:r>
          </a:p>
          <a:p>
            <a:endParaRPr lang="en-US" dirty="0"/>
          </a:p>
        </p:txBody>
      </p:sp>
      <p:sp>
        <p:nvSpPr>
          <p:cNvPr id="4" name="Slide Number Placeholder 3"/>
          <p:cNvSpPr>
            <a:spLocks noGrp="1"/>
          </p:cNvSpPr>
          <p:nvPr>
            <p:ph type="sldNum" sz="quarter" idx="10"/>
          </p:nvPr>
        </p:nvSpPr>
        <p:spPr/>
        <p:txBody>
          <a:bodyPr/>
          <a:lstStyle/>
          <a:p>
            <a:fld id="{51A50828-FB4C-164A-9F95-6C147224DD8B}" type="slidenum">
              <a:rPr lang="en-US" smtClean="0"/>
              <a:t>41</a:t>
            </a:fld>
            <a:endParaRPr lang="en-US"/>
          </a:p>
        </p:txBody>
      </p:sp>
    </p:spTree>
    <p:extLst>
      <p:ext uri="{BB962C8B-B14F-4D97-AF65-F5344CB8AC3E}">
        <p14:creationId xmlns:p14="http://schemas.microsoft.com/office/powerpoint/2010/main" val="4267951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4</a:t>
            </a:fld>
            <a:endParaRPr lang="en-US"/>
          </a:p>
        </p:txBody>
      </p:sp>
    </p:spTree>
    <p:extLst>
      <p:ext uri="{BB962C8B-B14F-4D97-AF65-F5344CB8AC3E}">
        <p14:creationId xmlns:p14="http://schemas.microsoft.com/office/powerpoint/2010/main" val="2999140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courtesy of Kiewit Constructors</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42</a:t>
            </a:fld>
            <a:endParaRPr lang="en-US"/>
          </a:p>
        </p:txBody>
      </p:sp>
    </p:spTree>
    <p:extLst>
      <p:ext uri="{BB962C8B-B14F-4D97-AF65-F5344CB8AC3E}">
        <p14:creationId xmlns:p14="http://schemas.microsoft.com/office/powerpoint/2010/main" val="222194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43</a:t>
            </a:fld>
            <a:endParaRPr lang="en-US"/>
          </a:p>
        </p:txBody>
      </p:sp>
    </p:spTree>
    <p:extLst>
      <p:ext uri="{BB962C8B-B14F-4D97-AF65-F5344CB8AC3E}">
        <p14:creationId xmlns:p14="http://schemas.microsoft.com/office/powerpoint/2010/main" val="1243992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Protect audience</a:t>
            </a:r>
          </a:p>
          <a:p>
            <a:r>
              <a:rPr lang="en-US" sz="1200" dirty="0" smtClean="0"/>
              <a:t>Use sparingly</a:t>
            </a:r>
          </a:p>
          <a:p>
            <a:r>
              <a:rPr lang="en-US" sz="1200" dirty="0" smtClean="0"/>
              <a:t>Write headlines</a:t>
            </a:r>
          </a:p>
          <a:p>
            <a:r>
              <a:rPr lang="en-US" sz="1200" dirty="0" smtClean="0"/>
              <a:t>Use parallel structure</a:t>
            </a:r>
          </a:p>
          <a:p>
            <a:r>
              <a:rPr lang="en-US" sz="1200" dirty="0" smtClean="0"/>
              <a:t>Avoid sub-bullets</a:t>
            </a:r>
          </a:p>
          <a:p>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44</a:t>
            </a:fld>
            <a:endParaRPr lang="en-US"/>
          </a:p>
        </p:txBody>
      </p:sp>
    </p:spTree>
    <p:extLst>
      <p:ext uri="{BB962C8B-B14F-4D97-AF65-F5344CB8AC3E}">
        <p14:creationId xmlns:p14="http://schemas.microsoft.com/office/powerpoint/2010/main" val="121071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r>
              <a:rPr lang="en-US"/>
              <a:t>This is awful. Too much copy, no complete sentences</a:t>
            </a:r>
          </a:p>
        </p:txBody>
      </p:sp>
    </p:spTree>
    <p:extLst>
      <p:ext uri="{BB962C8B-B14F-4D97-AF65-F5344CB8AC3E}">
        <p14:creationId xmlns:p14="http://schemas.microsoft.com/office/powerpoint/2010/main" val="30403173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178 (38.9%) did </a:t>
            </a:r>
            <a:r>
              <a:rPr lang="en-US" dirty="0" smtClean="0">
                <a:solidFill>
                  <a:srgbClr val="C00000"/>
                </a:solidFill>
              </a:rPr>
              <a:t>not </a:t>
            </a:r>
            <a:r>
              <a:rPr lang="en-US" dirty="0" smtClean="0"/>
              <a:t>specify the composition.</a:t>
            </a:r>
            <a:endParaRPr lang="en-US" dirty="0"/>
          </a:p>
        </p:txBody>
      </p:sp>
      <p:sp>
        <p:nvSpPr>
          <p:cNvPr id="4" name="Slide Number Placeholder 3"/>
          <p:cNvSpPr>
            <a:spLocks noGrp="1"/>
          </p:cNvSpPr>
          <p:nvPr>
            <p:ph type="sldNum" sz="quarter" idx="10"/>
          </p:nvPr>
        </p:nvSpPr>
        <p:spPr/>
        <p:txBody>
          <a:bodyPr/>
          <a:lstStyle/>
          <a:p>
            <a:fld id="{F29E0281-2380-4F96-BB13-51D3028C0F1F}" type="slidenum">
              <a:rPr lang="en-US" smtClean="0"/>
              <a:pPr/>
              <a:t>47</a:t>
            </a:fld>
            <a:endParaRPr lang="en-US"/>
          </a:p>
        </p:txBody>
      </p:sp>
    </p:spTree>
    <p:extLst>
      <p:ext uri="{BB962C8B-B14F-4D97-AF65-F5344CB8AC3E}">
        <p14:creationId xmlns:p14="http://schemas.microsoft.com/office/powerpoint/2010/main" val="37970013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p:txBody>
          <a:bodyPr/>
          <a:lstStyle/>
          <a:p>
            <a:pPr lvl="1">
              <a:lnSpc>
                <a:spcPct val="80000"/>
              </a:lnSpc>
            </a:pPr>
            <a:r>
              <a:rPr lang="en-US" sz="800" b="1" dirty="0"/>
              <a:t>Assertion-Evidence Slide Design: A Successful Alternative </a:t>
            </a:r>
            <a:endParaRPr lang="en-US" sz="800" dirty="0"/>
          </a:p>
          <a:p>
            <a:pPr lvl="1">
              <a:lnSpc>
                <a:spcPct val="80000"/>
              </a:lnSpc>
            </a:pPr>
            <a:r>
              <a:rPr lang="en-US" sz="800" dirty="0"/>
              <a:t>As mentioned, over the past two decades, several people have advocated a slide design that is distinctly different from what Microsoft PowerPoint. This alternative slide design features a succinct sentence headline that states the main assertion of the slide. That assertion is then supported by evidence presented in a visual manner. Presented in Figure 1 and Figure 2 are excellent examples of this design. Each headline states the principal assertion of the slide, and each slide body supports that assertion in a visual manner. In each slide body, words are incorporated, but only as needed. Bullet lists are not used.</a:t>
            </a:r>
            <a:br>
              <a:rPr lang="en-US" sz="800" dirty="0"/>
            </a:br>
            <a:endParaRPr lang="en-US" sz="800" dirty="0"/>
          </a:p>
          <a:p>
            <a:pPr lvl="1">
              <a:lnSpc>
                <a:spcPct val="80000"/>
              </a:lnSpc>
            </a:pPr>
            <a:r>
              <a:rPr lang="en-US" sz="800" dirty="0"/>
              <a:t>This assertion-evidence design, which was presented in a November 2005 article in </a:t>
            </a:r>
            <a:r>
              <a:rPr lang="en-US" sz="800" i="1" dirty="0"/>
              <a:t>Technical Communication</a:t>
            </a:r>
            <a:r>
              <a:rPr lang="en-US" sz="800" dirty="0"/>
              <a:t> [Alley and </a:t>
            </a:r>
            <a:r>
              <a:rPr lang="en-US" sz="800" dirty="0" err="1"/>
              <a:t>Neeley</a:t>
            </a:r>
            <a:r>
              <a:rPr lang="en-US" sz="800" dirty="0"/>
              <a:t>, 2005], addresses the two mentioned weaknesses of the traditional design: unclear main assertion and lack of connections in the evidence. In addition, this assertion-evidence design addresses many of the weak typography and layout defaults of Microsoft PowerPoint. For instance, the new design calls for specific stylistic, typographic, layout, and animation guidelines that have arisen from more than 150 critique sessions, run by Alley, of engineering and scientific presentations at universities, in industry, and at national laboratories. Given in Figure 3 is a contrast of a teaching slide that uses the traditional topic-subtopic design and this new assertion-evidence design</a:t>
            </a:r>
            <a:r>
              <a:rPr lang="en-US" sz="800" dirty="0" smtClean="0"/>
              <a:t>.</a:t>
            </a:r>
          </a:p>
          <a:p>
            <a:pPr lvl="1">
              <a:lnSpc>
                <a:spcPct val="80000"/>
              </a:lnSpc>
            </a:pPr>
            <a:endParaRPr lang="en-US" sz="800" dirty="0" smtClean="0"/>
          </a:p>
          <a:p>
            <a:pPr lvl="1">
              <a:lnSpc>
                <a:spcPct val="80000"/>
              </a:lnSpc>
            </a:pPr>
            <a:r>
              <a:rPr lang="en-US" sz="800" dirty="0" smtClean="0"/>
              <a:t>Came out of Lawrence Livermore and Hughes Aircraft in the 1970s.</a:t>
            </a:r>
            <a:r>
              <a:rPr lang="en-US" sz="800" dirty="0"/>
              <a:t/>
            </a:r>
            <a:br>
              <a:rPr lang="en-US" sz="800" dirty="0"/>
            </a:br>
            <a:endParaRPr lang="en-US" sz="800" dirty="0"/>
          </a:p>
          <a:p>
            <a:pPr lvl="1">
              <a:lnSpc>
                <a:spcPct val="80000"/>
              </a:lnSpc>
            </a:pPr>
            <a:r>
              <a:rPr lang="en-US" sz="800" dirty="0"/>
              <a:t>Several advantages exist to using this assertion-evidence design [Alley and </a:t>
            </a:r>
            <a:r>
              <a:rPr lang="en-US" sz="800" dirty="0" err="1"/>
              <a:t>Neeley</a:t>
            </a:r>
            <a:r>
              <a:rPr lang="en-US" sz="800" dirty="0"/>
              <a:t>, 2005]. First, the assertion headline more readily orients the audience during the presentation to the purpose of each slide. Second, having a sentence headline allows the presenter to clearly emphasize the most important assertion of the slide by giving that assertion more typographical emphasis than it would receive in a bullet list within the body of a traditional slide. Third, according to Professor Stacy </a:t>
            </a:r>
            <a:r>
              <a:rPr lang="en-US" sz="800" dirty="0" err="1"/>
              <a:t>Gleixner</a:t>
            </a:r>
            <a:r>
              <a:rPr lang="en-US" sz="800" dirty="0"/>
              <a:t> [2006] who heads the NSF </a:t>
            </a:r>
            <a:r>
              <a:rPr lang="en-US" sz="800" dirty="0" err="1"/>
              <a:t>PRiME</a:t>
            </a:r>
            <a:r>
              <a:rPr lang="en-US" sz="800" dirty="0"/>
              <a:t> project for teaching materials science and who has converted the slides in that project to this design, "Following the design would improve my lectures even if the old slides were projected, because when I create a sentence headline, I think about what main assertion I want the students to remember from that slide. Just that act makes my lectures more focused."</a:t>
            </a:r>
            <a:br>
              <a:rPr lang="en-US" sz="800" dirty="0"/>
            </a:br>
            <a:endParaRPr lang="en-US" sz="800" dirty="0"/>
          </a:p>
          <a:p>
            <a:pPr lvl="1">
              <a:lnSpc>
                <a:spcPct val="80000"/>
              </a:lnSpc>
            </a:pPr>
            <a:r>
              <a:rPr lang="en-US" sz="800" dirty="0"/>
              <a:t>Visual evidence in the body of the slide also has major advantages over the traditional bullet list. According to Professor Richard Mayer's principles [2001] for multimedia design, audiences learn better from relevant images coupled with words than from words alone. Mayer, a well regarded cognitive researcher from the University of California at Santa Barbara, also asserts that multimedia is more effective when images are placed close to and presented simultaneously with corresponding text. The assertion-evidence design that is advocated by this web page follows these two principles. Moreover, the requirement of a visual representation in the teaching slide design of this study addresses the major weakness of relying on bullet lists: not making clear the connections between details [Shaw et al., 1998]. As was shown in the transformed slide of Figure 3, the unclear relationships among the elements of the topic-subtopic slide (left) are clarified in the assertion-evidence slide (right).</a:t>
            </a:r>
            <a:br>
              <a:rPr lang="en-US" sz="800" dirty="0"/>
            </a:br>
            <a:endParaRPr lang="en-US" sz="800" dirty="0"/>
          </a:p>
          <a:p>
            <a:pPr lvl="1">
              <a:lnSpc>
                <a:spcPct val="80000"/>
              </a:lnSpc>
            </a:pPr>
            <a:r>
              <a:rPr lang="en-US" sz="800" dirty="0"/>
              <a:t>Recent experimental tests have shown that the assertion-evidence slide design is superior to the traditional design at communicating technical information to an audience. Studies have shown that using the assertion-evidence design in the teaching slides of a large </a:t>
            </a:r>
            <a:r>
              <a:rPr lang="en-US" sz="800" dirty="0" err="1"/>
              <a:t>geoscience</a:t>
            </a:r>
            <a:r>
              <a:rPr lang="en-US" sz="800" dirty="0"/>
              <a:t> course led to statistically significant increases (p &lt; 0.001) in the knowledge and comprehension levels of students of course material [Alley et al., 2005]. Those increases are especially evident when the information to be understood and retained lies in the sentence headline [Alley, et al. 2006]. Figure 4 shows an example of a transformation in a teaching slide that led to a statistically significant increase in test scores for a large introductory course in </a:t>
            </a:r>
            <a:r>
              <a:rPr lang="en-US" sz="800" dirty="0" err="1"/>
              <a:t>geoscience</a:t>
            </a:r>
            <a:r>
              <a:rPr lang="en-US" sz="800" dirty="0"/>
              <a:t>, and Figure 5 shows a comparison of the test scores from one intervention [Alley et al., 2005]. The testing occurred between historical sections having the same instructor, room, semester time slot, class size (200 students), and number of projected teaching slides.</a:t>
            </a:r>
            <a:br>
              <a:rPr lang="en-US" sz="800" dirty="0"/>
            </a:br>
            <a:endParaRPr lang="en-US" sz="800" dirty="0"/>
          </a:p>
          <a:p>
            <a:pPr lvl="1">
              <a:lnSpc>
                <a:spcPct val="80000"/>
              </a:lnSpc>
            </a:pPr>
            <a:r>
              <a:rPr lang="en-US" sz="800" dirty="0"/>
              <a:t>Several underlying assumptions exist for when the assertion-evidence design should be used. The first assumption is that slides are, in fact, the appropriate visual aid for the presentation. A common criticism of presentation slides is that the medium is used for presentations in which a different visual aid or, more commonly, no visual aid would be appropriate. A second underlying assumption is that the success of the presentation depends on the audience understanding the content. Generally, when engineers and scientists use this design, they receive more questions than if they had used the traditional topic-subtopic design. The reason is that the audience better understands the content. Yet a third underlying assumption for using the assertion-evidence design is that the slides are a visual aid for the audience rather than a visual aid for the speaker. One allure of PowerPoint that critics cite is that it allows presenters to project their "talking points." The assertion-evidence design, on the other hand, presents only the key assertions of the talk, forcing the speaker to know the content well enough that he or she can speak from the assertions and the supporting visual evidence.</a:t>
            </a:r>
            <a:br>
              <a:rPr lang="en-US" sz="800" dirty="0"/>
            </a:br>
            <a:endParaRPr lang="en-US" sz="800" dirty="0"/>
          </a:p>
          <a:p>
            <a:pPr lvl="1">
              <a:lnSpc>
                <a:spcPct val="80000"/>
              </a:lnSpc>
            </a:pPr>
            <a:r>
              <a:rPr lang="en-US" sz="800" dirty="0"/>
              <a:t>A key disadvantage to using this design is that the design requires more time on the part of the presenter than the traditional topic-subtopic design. Not only is more time required to create visual evidence, but more time is needed to craft a succinct sentence headline that states the main assertion of the slide. A second disadvantage is that the design is more challenging than the traditional topic-subtopic design. To create those sentence-assertion headlines, the presenter has to understand purpose and relative importance of details. Yet a third disadvantage is that because this design is so different from what commonly is projected in meeting rooms, classrooms, and professional conferences, a resistance sometimes arises from co-presenters and supervisors to try a different approach. </a:t>
            </a:r>
            <a:br>
              <a:rPr lang="en-US" sz="800" dirty="0"/>
            </a:br>
            <a:endParaRPr lang="en-US" sz="800" dirty="0"/>
          </a:p>
          <a:p>
            <a:pPr lvl="1">
              <a:lnSpc>
                <a:spcPct val="80000"/>
              </a:lnSpc>
            </a:pPr>
            <a:endParaRPr lang="en-US" sz="800" dirty="0"/>
          </a:p>
          <a:p>
            <a:pPr>
              <a:lnSpc>
                <a:spcPct val="80000"/>
              </a:lnSpc>
            </a:pPr>
            <a:endParaRPr lang="en-US" sz="800" dirty="0"/>
          </a:p>
        </p:txBody>
      </p:sp>
    </p:spTree>
    <p:extLst>
      <p:ext uri="{BB962C8B-B14F-4D97-AF65-F5344CB8AC3E}">
        <p14:creationId xmlns:p14="http://schemas.microsoft.com/office/powerpoint/2010/main" val="2082520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work at Lawrence Livermore on a target </a:t>
            </a:r>
            <a:r>
              <a:rPr lang="en-US" dirty="0" smtClean="0"/>
              <a:t>chamber </a:t>
            </a:r>
            <a:r>
              <a:rPr lang="en-US" dirty="0" smtClean="0"/>
              <a:t>being </a:t>
            </a:r>
            <a:r>
              <a:rPr lang="en-US" dirty="0" smtClean="0"/>
              <a:t>assembled from 10-centimeter-thick aluminum panels.</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49</a:t>
            </a:fld>
            <a:endParaRPr lang="en-US"/>
          </a:p>
        </p:txBody>
      </p:sp>
    </p:spTree>
    <p:extLst>
      <p:ext uri="{BB962C8B-B14F-4D97-AF65-F5344CB8AC3E}">
        <p14:creationId xmlns:p14="http://schemas.microsoft.com/office/powerpoint/2010/main" val="842338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Australian psychologist John </a:t>
            </a:r>
            <a:r>
              <a:rPr lang="en-US" dirty="0" err="1" smtClean="0"/>
              <a:t>Sweller</a:t>
            </a:r>
            <a:r>
              <a:rPr lang="en-US" baseline="0" dirty="0" smtClean="0"/>
              <a:t> calls it cognitive overload. Presenter is saying 120-140 words a minute, while screen carries all that copy. Comprehension rates drops below that of having no slides at all.  Richard Mayer, professor of psychology at U of CA at Santa Barbara has found audiences learn more effectively from words and relevant pictures than from words alone.  Principle of multimedia learning. Audiences understand and remember more when extraneous info is removed from the presentation, principle of coherence.</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50</a:t>
            </a:fld>
            <a:endParaRPr lang="en-US"/>
          </a:p>
        </p:txBody>
      </p:sp>
    </p:spTree>
    <p:extLst>
      <p:ext uri="{BB962C8B-B14F-4D97-AF65-F5344CB8AC3E}">
        <p14:creationId xmlns:p14="http://schemas.microsoft.com/office/powerpoint/2010/main" val="5128526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1123950" y="711200"/>
            <a:ext cx="4610100" cy="3459163"/>
          </a:xfrm>
          <a:ln>
            <a:noFill/>
          </a:ln>
        </p:spPr>
      </p:sp>
      <p:sp>
        <p:nvSpPr>
          <p:cNvPr id="112643" name="Rectangle 3"/>
          <p:cNvSpPr>
            <a:spLocks noGrp="1" noChangeArrowheads="1"/>
          </p:cNvSpPr>
          <p:nvPr>
            <p:ph type="body" idx="1"/>
          </p:nvPr>
        </p:nvSpPr>
        <p:spPr>
          <a:xfrm>
            <a:off x="914401" y="4416426"/>
            <a:ext cx="5029200" cy="4181475"/>
          </a:xfrm>
          <a:noFill/>
          <a:ln w="9525"/>
        </p:spPr>
        <p:txBody>
          <a:bodyPr lIns="91167" tIns="44783" rIns="91167" bIns="44783"/>
          <a:lstStyle/>
          <a:p>
            <a:pPr>
              <a:tabLst>
                <a:tab pos="466725" algn="l"/>
              </a:tabLst>
            </a:pPr>
            <a:r>
              <a:rPr lang="en-US" sz="1400" dirty="0" smtClean="0"/>
              <a:t>	Traditional slide. Not memorable. Often, the projection of such a slide is accompanied by the tiresome reading of bullet points by the speaker. No real connections are made among the details.</a:t>
            </a:r>
          </a:p>
          <a:p>
            <a:pPr>
              <a:tabLst>
                <a:tab pos="466725" algn="l"/>
              </a:tabLst>
            </a:pPr>
            <a:endParaRPr lang="en-US" dirty="0" smtClean="0"/>
          </a:p>
          <a:p>
            <a:pPr>
              <a:spcBef>
                <a:spcPct val="0"/>
              </a:spcBef>
              <a:tabLst>
                <a:tab pos="466725" algn="l"/>
              </a:tabLst>
            </a:pPr>
            <a:endParaRPr lang="en-US" sz="2400" dirty="0" smtClean="0"/>
          </a:p>
        </p:txBody>
      </p:sp>
    </p:spTree>
    <p:extLst>
      <p:ext uri="{BB962C8B-B14F-4D97-AF65-F5344CB8AC3E}">
        <p14:creationId xmlns:p14="http://schemas.microsoft.com/office/powerpoint/2010/main" val="2237853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1109663" y="698500"/>
            <a:ext cx="4643437" cy="3484563"/>
          </a:xfrm>
          <a:ln/>
        </p:spPr>
      </p:sp>
      <p:sp>
        <p:nvSpPr>
          <p:cNvPr id="113667" name="Rectangle 3"/>
          <p:cNvSpPr>
            <a:spLocks noGrp="1" noChangeArrowheads="1"/>
          </p:cNvSpPr>
          <p:nvPr>
            <p:ph type="body" idx="1"/>
          </p:nvPr>
        </p:nvSpPr>
        <p:spPr>
          <a:xfrm>
            <a:off x="914401" y="4416426"/>
            <a:ext cx="5029200" cy="4181475"/>
          </a:xfrm>
          <a:noFill/>
          <a:ln w="9525"/>
        </p:spPr>
        <p:txBody>
          <a:bodyPr lIns="92118" tIns="46059" rIns="92118" bIns="46059"/>
          <a:lstStyle/>
          <a:p>
            <a:pPr>
              <a:tabLst>
                <a:tab pos="466725" algn="l"/>
              </a:tabLst>
            </a:pPr>
            <a:r>
              <a:rPr lang="en-US" sz="1400" smtClean="0"/>
              <a:t>	Revised slide. The sentence headline states the assertion for this part of the presentation and orients the audience to the purpose of this visual aid. The slide’s body then supports this assertion visually. This presentation slide is much more memorable than the original. Also, for an audience reviewing this slide in a set of notes, the sentence-assertion headline orients the audience much better than the original phrase headline does to the role of the slide in the presentation.</a:t>
            </a:r>
          </a:p>
          <a:p>
            <a:pPr>
              <a:spcBef>
                <a:spcPct val="0"/>
              </a:spcBef>
              <a:tabLst>
                <a:tab pos="466725" algn="l"/>
              </a:tabLst>
            </a:pPr>
            <a:endParaRPr lang="en-US" sz="1400" smtClean="0"/>
          </a:p>
          <a:p>
            <a:pPr>
              <a:spcBef>
                <a:spcPct val="0"/>
              </a:spcBef>
              <a:tabLst>
                <a:tab pos="466725" algn="l"/>
              </a:tabLst>
            </a:pPr>
            <a:r>
              <a:rPr lang="en-US" b="1" smtClean="0"/>
              <a:t>Reference:</a:t>
            </a:r>
          </a:p>
          <a:p>
            <a:pPr>
              <a:spcBef>
                <a:spcPct val="0"/>
              </a:spcBef>
              <a:tabLst>
                <a:tab pos="466725" algn="l"/>
              </a:tabLst>
            </a:pPr>
            <a:r>
              <a:rPr lang="en-US" smtClean="0"/>
              <a:t>Robertshaw, Harry, “Class Period 15: Signals and Systems,” classroom presentation in ME 4005 (Blacksburg, VA: Virginia Tech, 16 March 2004).</a:t>
            </a:r>
          </a:p>
        </p:txBody>
      </p:sp>
    </p:spTree>
    <p:extLst>
      <p:ext uri="{BB962C8B-B14F-4D97-AF65-F5344CB8AC3E}">
        <p14:creationId xmlns:p14="http://schemas.microsoft.com/office/powerpoint/2010/main" val="3621312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Technology, Entertainment</a:t>
            </a:r>
            <a:r>
              <a:rPr lang="en-US" baseline="0" dirty="0" smtClean="0"/>
              <a:t> and Design. This book by Jeremey Donovan is an excellent distillation of the  techniques that successful TED presentations have in common.</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5</a:t>
            </a:fld>
            <a:endParaRPr lang="en-US"/>
          </a:p>
        </p:txBody>
      </p:sp>
    </p:spTree>
    <p:extLst>
      <p:ext uri="{BB962C8B-B14F-4D97-AF65-F5344CB8AC3E}">
        <p14:creationId xmlns:p14="http://schemas.microsoft.com/office/powerpoint/2010/main" val="38386442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of my nanotechnology slides using A/E.</a:t>
            </a:r>
            <a:r>
              <a:rPr lang="en-US" baseline="0" dirty="0" smtClean="0"/>
              <a:t> </a:t>
            </a:r>
            <a:r>
              <a:rPr lang="en-US" dirty="0" smtClean="0"/>
              <a:t>Natural </a:t>
            </a:r>
            <a:r>
              <a:rPr lang="en-US" dirty="0" smtClean="0"/>
              <a:t>sunlight at 400</a:t>
            </a:r>
            <a:r>
              <a:rPr lang="en-US" baseline="0" dirty="0" smtClean="0"/>
              <a:t> nm wavelength of light is effective. The catalyst isn’t used up. The materials aren’t on the surface, but throughout the cement.  </a:t>
            </a:r>
            <a:r>
              <a:rPr lang="en-US" baseline="0" dirty="0" err="1" smtClean="0"/>
              <a:t>Italcementi</a:t>
            </a:r>
            <a:r>
              <a:rPr lang="en-US" baseline="0" dirty="0" smtClean="0"/>
              <a:t> has over 2 million square meters of active surfaces.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53</a:t>
            </a:fld>
            <a:endParaRPr lang="en-US"/>
          </a:p>
        </p:txBody>
      </p:sp>
    </p:spTree>
    <p:extLst>
      <p:ext uri="{BB962C8B-B14F-4D97-AF65-F5344CB8AC3E}">
        <p14:creationId xmlns:p14="http://schemas.microsoft.com/office/powerpoint/2010/main" val="2476812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 good example of A/E. The assertion is backed up with real</a:t>
            </a:r>
            <a:r>
              <a:rPr lang="en-US" baseline="0" dirty="0" smtClean="0"/>
              <a:t> data clearly showing the reduction in peaks.</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54</a:t>
            </a:fld>
            <a:endParaRPr lang="en-US"/>
          </a:p>
        </p:txBody>
      </p:sp>
    </p:spTree>
    <p:extLst>
      <p:ext uri="{BB962C8B-B14F-4D97-AF65-F5344CB8AC3E}">
        <p14:creationId xmlns:p14="http://schemas.microsoft.com/office/powerpoint/2010/main" val="17786378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1125538" y="712788"/>
            <a:ext cx="4608512" cy="3457575"/>
          </a:xfrm>
          <a:ln>
            <a:noFill/>
          </a:ln>
        </p:spPr>
      </p:sp>
      <p:sp>
        <p:nvSpPr>
          <p:cNvPr id="114691" name="Rectangle 3"/>
          <p:cNvSpPr>
            <a:spLocks noGrp="1" noChangeArrowheads="1"/>
          </p:cNvSpPr>
          <p:nvPr>
            <p:ph type="body" idx="1"/>
          </p:nvPr>
        </p:nvSpPr>
        <p:spPr>
          <a:xfrm>
            <a:off x="914401" y="4416426"/>
            <a:ext cx="5029200" cy="4181475"/>
          </a:xfrm>
          <a:noFill/>
          <a:ln w="9525"/>
        </p:spPr>
        <p:txBody>
          <a:bodyPr lIns="90802" tIns="44604" rIns="90802" bIns="44604"/>
          <a:lstStyle/>
          <a:p>
            <a:pPr>
              <a:spcBef>
                <a:spcPct val="50000"/>
              </a:spcBef>
              <a:tabLst>
                <a:tab pos="344488" algn="l"/>
              </a:tabLst>
            </a:pPr>
            <a:r>
              <a:rPr lang="en-US" dirty="0" smtClean="0"/>
              <a:t>	This slide presents an experimental study that validates the sentence-headline design. The test was run with the same instructor, the same classroom, the same semester time slot for the class, and the same number of students in each section (200). All that changed were the slides projected. The tests occurred after six class periods, and students in both sections had access to the slides through the web. The tests were closed books, closed notes. For a detailed discussion, see the reference below.</a:t>
            </a:r>
          </a:p>
          <a:p>
            <a:pPr>
              <a:spcBef>
                <a:spcPct val="0"/>
              </a:spcBef>
              <a:tabLst>
                <a:tab pos="344488" algn="l"/>
              </a:tabLst>
            </a:pPr>
            <a:endParaRPr lang="en-US" dirty="0" smtClean="0"/>
          </a:p>
          <a:p>
            <a:pPr>
              <a:spcBef>
                <a:spcPct val="0"/>
              </a:spcBef>
              <a:tabLst>
                <a:tab pos="344488" algn="l"/>
              </a:tabLst>
            </a:pPr>
            <a:r>
              <a:rPr lang="en-US" sz="1000" b="1" dirty="0" smtClean="0"/>
              <a:t>Reference:</a:t>
            </a:r>
          </a:p>
          <a:p>
            <a:pPr>
              <a:spcBef>
                <a:spcPct val="0"/>
              </a:spcBef>
              <a:tabLst>
                <a:tab pos="344488" algn="l"/>
              </a:tabLst>
            </a:pPr>
            <a:r>
              <a:rPr lang="en-US" sz="1000" dirty="0" smtClean="0"/>
              <a:t>	Alley, Michael, Madeline Schreiber, Katrina </a:t>
            </a:r>
            <a:r>
              <a:rPr lang="en-US" sz="1000" dirty="0" err="1" smtClean="0"/>
              <a:t>Ramsdell</a:t>
            </a:r>
            <a:r>
              <a:rPr lang="en-US" sz="1000" dirty="0" smtClean="0"/>
              <a:t>, and John </a:t>
            </a:r>
            <a:r>
              <a:rPr lang="en-US" sz="1000" dirty="0" err="1" smtClean="0"/>
              <a:t>Muffo</a:t>
            </a:r>
            <a:r>
              <a:rPr lang="en-US" sz="1000" dirty="0" smtClean="0"/>
              <a:t>, “How the Design of Headlines in Presentation Slides Affects Audience Retention,” </a:t>
            </a:r>
            <a:r>
              <a:rPr lang="en-US" sz="1000" i="1" dirty="0" smtClean="0"/>
              <a:t>Technical Communication</a:t>
            </a:r>
            <a:r>
              <a:rPr lang="en-US" sz="1000" dirty="0" smtClean="0"/>
              <a:t>, vol. 53, no. 4 (May 2006), pp. 225-234.</a:t>
            </a:r>
          </a:p>
          <a:p>
            <a:pPr>
              <a:spcBef>
                <a:spcPct val="0"/>
              </a:spcBef>
              <a:tabLst>
                <a:tab pos="344488" algn="l"/>
              </a:tabLst>
            </a:pPr>
            <a:r>
              <a:rPr lang="en-US" dirty="0" smtClean="0"/>
              <a:t>  </a:t>
            </a:r>
          </a:p>
          <a:p>
            <a:pPr>
              <a:spcBef>
                <a:spcPct val="0"/>
              </a:spcBef>
              <a:tabLst>
                <a:tab pos="344488" algn="l"/>
              </a:tabLst>
            </a:pPr>
            <a:endParaRPr lang="en-US" dirty="0" smtClean="0"/>
          </a:p>
        </p:txBody>
      </p:sp>
    </p:spTree>
    <p:extLst>
      <p:ext uri="{BB962C8B-B14F-4D97-AF65-F5344CB8AC3E}">
        <p14:creationId xmlns:p14="http://schemas.microsoft.com/office/powerpoint/2010/main" val="1780115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56</a:t>
            </a:fld>
            <a:endParaRPr lang="en-US"/>
          </a:p>
        </p:txBody>
      </p:sp>
    </p:spTree>
    <p:extLst>
      <p:ext uri="{BB962C8B-B14F-4D97-AF65-F5344CB8AC3E}">
        <p14:creationId xmlns:p14="http://schemas.microsoft.com/office/powerpoint/2010/main" val="29991401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57</a:t>
            </a:fld>
            <a:endParaRPr lang="en-US"/>
          </a:p>
        </p:txBody>
      </p:sp>
    </p:spTree>
    <p:extLst>
      <p:ext uri="{BB962C8B-B14F-4D97-AF65-F5344CB8AC3E}">
        <p14:creationId xmlns:p14="http://schemas.microsoft.com/office/powerpoint/2010/main" val="24848463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AF5948E2-DC9B-4A7C-BB53-9B16C0C1BD09}" type="slidenum">
              <a:rPr lang="en-US" smtClean="0"/>
              <a:pPr/>
              <a:t>58</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dirty="0" smtClean="0"/>
              <a:t>Trainer Notes:</a:t>
            </a:r>
          </a:p>
          <a:p>
            <a:pPr eaLnBrk="1" hangingPunct="1"/>
            <a:endParaRPr lang="en-US" dirty="0" smtClean="0"/>
          </a:p>
          <a:p>
            <a:pPr eaLnBrk="1" hangingPunct="1"/>
            <a:r>
              <a:rPr lang="en-US" dirty="0" smtClean="0"/>
              <a:t>Highlight that this is the</a:t>
            </a:r>
            <a:r>
              <a:rPr lang="en-US" baseline="0" dirty="0" smtClean="0"/>
              <a:t> new look. It is still organized broadly by hazards, trades, jobsites, media, documents and what’s new, but now they are boldly displayed for ease of searching.</a:t>
            </a:r>
            <a:endParaRPr lang="en-US" dirty="0" smtClean="0"/>
          </a:p>
        </p:txBody>
      </p:sp>
    </p:spTree>
    <p:extLst>
      <p:ext uri="{BB962C8B-B14F-4D97-AF65-F5344CB8AC3E}">
        <p14:creationId xmlns:p14="http://schemas.microsoft.com/office/powerpoint/2010/main" val="37057347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ED4CD66F-98D3-4D0D-BB7D-E7CBB0CDBF9A}" type="slidenum">
              <a:rPr lang="en-US" smtClean="0"/>
              <a:pPr/>
              <a:t>59</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dirty="0" smtClean="0"/>
              <a:t>Trainer Notes:</a:t>
            </a:r>
          </a:p>
          <a:p>
            <a:pPr eaLnBrk="1" hangingPunct="1"/>
            <a:endParaRPr lang="en-US" dirty="0" smtClean="0"/>
          </a:p>
          <a:p>
            <a:pPr eaLnBrk="1" hangingPunct="1"/>
            <a:r>
              <a:rPr lang="en-US" dirty="0" err="1" smtClean="0"/>
              <a:t>eLCOSH’s</a:t>
            </a:r>
            <a:r>
              <a:rPr lang="en-US" dirty="0" smtClean="0"/>
              <a:t> </a:t>
            </a:r>
            <a:r>
              <a:rPr lang="en-US" dirty="0" err="1" smtClean="0"/>
              <a:t>photolibrary</a:t>
            </a:r>
            <a:r>
              <a:rPr lang="en-US" dirty="0" smtClean="0"/>
              <a:t> of nearly 1,000 images</a:t>
            </a:r>
            <a:r>
              <a:rPr lang="en-US" baseline="0" dirty="0" smtClean="0"/>
              <a:t> uses labels to indicate whether it is a good or bad practice. These images can be freely used.</a:t>
            </a:r>
            <a:endParaRPr lang="en-US" dirty="0" smtClean="0"/>
          </a:p>
        </p:txBody>
      </p:sp>
    </p:spTree>
    <p:extLst>
      <p:ext uri="{BB962C8B-B14F-4D97-AF65-F5344CB8AC3E}">
        <p14:creationId xmlns:p14="http://schemas.microsoft.com/office/powerpoint/2010/main" val="894187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NASA has great images, also available for free. </a:t>
            </a:r>
          </a:p>
          <a:p>
            <a:endParaRPr lang="en-US" dirty="0" smtClean="0"/>
          </a:p>
          <a:p>
            <a:r>
              <a:rPr lang="en-US" dirty="0" smtClean="0"/>
              <a:t>Image: Bruce </a:t>
            </a:r>
            <a:r>
              <a:rPr lang="en-US" dirty="0" smtClean="0"/>
              <a:t>McCandless</a:t>
            </a:r>
            <a:r>
              <a:rPr lang="en-US" baseline="0" dirty="0" smtClean="0"/>
              <a:t> II free flying with a nitrogen jet-propelled backpack, Space Shuttle Challenger, 1984.</a:t>
            </a:r>
            <a:endParaRPr lang="en-US" dirty="0"/>
          </a:p>
        </p:txBody>
      </p:sp>
    </p:spTree>
    <p:extLst>
      <p:ext uri="{BB962C8B-B14F-4D97-AF65-F5344CB8AC3E}">
        <p14:creationId xmlns:p14="http://schemas.microsoft.com/office/powerpoint/2010/main" val="1531148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ＭＳ Ｐゴシック" charset="-128"/>
                <a:cs typeface="ＭＳ Ｐゴシック" charset="-128"/>
              </a:rPr>
              <a:t>Bastrop County, Texas, March 7, 2012 -- Heavy equipment helps remove piles of wildfire-scorched trees in Bastrop County, Texas. FEMA Public Assistance grants are helping the county recover from the Labor Day 2011 wildfires. Photo by Anne Cates/FEMA</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61</a:t>
            </a:fld>
            <a:endParaRPr lang="en-US"/>
          </a:p>
        </p:txBody>
      </p:sp>
    </p:spTree>
    <p:extLst>
      <p:ext uri="{BB962C8B-B14F-4D97-AF65-F5344CB8AC3E}">
        <p14:creationId xmlns:p14="http://schemas.microsoft.com/office/powerpoint/2010/main" val="39393124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62</a:t>
            </a:fld>
            <a:endParaRPr lang="en-US"/>
          </a:p>
        </p:txBody>
      </p:sp>
    </p:spTree>
    <p:extLst>
      <p:ext uri="{BB962C8B-B14F-4D97-AF65-F5344CB8AC3E}">
        <p14:creationId xmlns:p14="http://schemas.microsoft.com/office/powerpoint/2010/main" val="3160101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6</a:t>
            </a:fld>
            <a:endParaRPr lang="en-US"/>
          </a:p>
        </p:txBody>
      </p:sp>
    </p:spTree>
    <p:extLst>
      <p:ext uri="{BB962C8B-B14F-4D97-AF65-F5344CB8AC3E}">
        <p14:creationId xmlns:p14="http://schemas.microsoft.com/office/powerpoint/2010/main" val="13515556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64</a:t>
            </a:fld>
            <a:endParaRPr lang="en-US"/>
          </a:p>
        </p:txBody>
      </p:sp>
    </p:spTree>
    <p:extLst>
      <p:ext uri="{BB962C8B-B14F-4D97-AF65-F5344CB8AC3E}">
        <p14:creationId xmlns:p14="http://schemas.microsoft.com/office/powerpoint/2010/main" val="29786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66</a:t>
            </a:fld>
            <a:endParaRPr lang="en-US"/>
          </a:p>
        </p:txBody>
      </p:sp>
    </p:spTree>
    <p:extLst>
      <p:ext uri="{BB962C8B-B14F-4D97-AF65-F5344CB8AC3E}">
        <p14:creationId xmlns:p14="http://schemas.microsoft.com/office/powerpoint/2010/main" val="29991401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68</a:t>
            </a:fld>
            <a:endParaRPr lang="en-US"/>
          </a:p>
        </p:txBody>
      </p:sp>
    </p:spTree>
    <p:extLst>
      <p:ext uri="{BB962C8B-B14F-4D97-AF65-F5344CB8AC3E}">
        <p14:creationId xmlns:p14="http://schemas.microsoft.com/office/powerpoint/2010/main" val="37815333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questions in 1/min.</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70</a:t>
            </a:fld>
            <a:endParaRPr lang="en-US"/>
          </a:p>
        </p:txBody>
      </p:sp>
    </p:spTree>
    <p:extLst>
      <p:ext uri="{BB962C8B-B14F-4D97-AF65-F5344CB8AC3E}">
        <p14:creationId xmlns:p14="http://schemas.microsoft.com/office/powerpoint/2010/main" val="4409026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74</a:t>
            </a:fld>
            <a:endParaRPr lang="en-US"/>
          </a:p>
        </p:txBody>
      </p:sp>
    </p:spTree>
    <p:extLst>
      <p:ext uri="{BB962C8B-B14F-4D97-AF65-F5344CB8AC3E}">
        <p14:creationId xmlns:p14="http://schemas.microsoft.com/office/powerpoint/2010/main" val="5741393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64579D5-53FB-46DB-9B78-9953D3AE32FC}" type="slidenum">
              <a:rPr lang="en-US" smtClean="0"/>
              <a:pPr/>
              <a:t>75</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smtClean="0"/>
              <a:t>Trainer Notes:</a:t>
            </a:r>
          </a:p>
          <a:p>
            <a:pPr eaLnBrk="1" hangingPunct="1"/>
            <a:endParaRPr lang="en-US" dirty="0" smtClean="0"/>
          </a:p>
          <a:p>
            <a:pPr eaLnBrk="1" hangingPunct="1"/>
            <a:r>
              <a:rPr lang="en-US" dirty="0" smtClean="0"/>
              <a:t>Try</a:t>
            </a:r>
            <a:r>
              <a:rPr lang="en-US" baseline="0" dirty="0" smtClean="0"/>
              <a:t> us out! Go to our site: http://</a:t>
            </a:r>
            <a:r>
              <a:rPr lang="en-US" baseline="0" dirty="0" err="1" smtClean="0"/>
              <a:t>www.elcosh.org</a:t>
            </a:r>
            <a:r>
              <a:rPr lang="en-US" baseline="0" dirty="0" smtClean="0"/>
              <a:t> or contact our Project Manager, Bruce Lippy:</a:t>
            </a:r>
          </a:p>
          <a:p>
            <a:pPr eaLnBrk="1" hangingPunct="1"/>
            <a:endParaRPr lang="en-US" baseline="0" dirty="0" smtClean="0"/>
          </a:p>
          <a:p>
            <a:pPr eaLnBrk="1" hangingPunct="1"/>
            <a:r>
              <a:rPr lang="en-US" baseline="0" dirty="0" smtClean="0"/>
              <a:t>Office</a:t>
            </a:r>
            <a:r>
              <a:rPr lang="en-US" baseline="0" smtClean="0"/>
              <a:t>: </a:t>
            </a:r>
            <a:r>
              <a:rPr lang="en-US" baseline="0" smtClean="0"/>
              <a:t>301-495-8527</a:t>
            </a:r>
            <a:endParaRPr lang="en-US" baseline="0" dirty="0" smtClean="0"/>
          </a:p>
          <a:p>
            <a:pPr eaLnBrk="1" hangingPunct="1"/>
            <a:r>
              <a:rPr lang="en-US" baseline="0" dirty="0" smtClean="0"/>
              <a:t>Cell: 410-916-0359</a:t>
            </a:r>
            <a:endParaRPr lang="en-US" dirty="0" smtClean="0"/>
          </a:p>
        </p:txBody>
      </p:sp>
    </p:spTree>
    <p:extLst>
      <p:ext uri="{BB962C8B-B14F-4D97-AF65-F5344CB8AC3E}">
        <p14:creationId xmlns:p14="http://schemas.microsoft.com/office/powerpoint/2010/main" val="12723371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1D833D-6C8A-49E5-A32B-70A655E02EC9}" type="slidenum">
              <a:rPr lang="en-US" smtClean="0"/>
              <a:pPr/>
              <a:t>76</a:t>
            </a:fld>
            <a:endParaRPr lang="en-US"/>
          </a:p>
        </p:txBody>
      </p:sp>
    </p:spTree>
    <p:extLst>
      <p:ext uri="{BB962C8B-B14F-4D97-AF65-F5344CB8AC3E}">
        <p14:creationId xmlns:p14="http://schemas.microsoft.com/office/powerpoint/2010/main" val="22524813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96028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This is</a:t>
            </a:r>
            <a:r>
              <a:rPr lang="en-US" b="1" baseline="0" dirty="0" smtClean="0">
                <a:effectLst/>
              </a:rPr>
              <a:t> from CPWR’s Construction Fatality Map</a:t>
            </a:r>
          </a:p>
          <a:p>
            <a:endParaRPr lang="en-US" b="1" baseline="0" dirty="0" smtClean="0">
              <a:effectLst/>
            </a:endParaRPr>
          </a:p>
          <a:p>
            <a:r>
              <a:rPr lang="en-US" b="1" dirty="0" smtClean="0">
                <a:effectLst/>
              </a:rPr>
              <a:t>MELVIN A. LEWIS "Butch"</a:t>
            </a:r>
            <a:r>
              <a:rPr lang="en-US" dirty="0" smtClean="0">
                <a:effectLst/>
              </a:rPr>
              <a:t>  </a:t>
            </a:r>
          </a:p>
          <a:p>
            <a:r>
              <a:rPr lang="en-US" dirty="0" smtClean="0">
                <a:effectLst/>
              </a:rPr>
              <a:t>Monday - 10/7/2013, 7:28am  ET</a:t>
            </a:r>
          </a:p>
          <a:p>
            <a:r>
              <a:rPr lang="en-US" dirty="0" smtClean="0">
                <a:effectLst/>
              </a:rPr>
              <a:t>WASHINGTON - An employee of </a:t>
            </a:r>
            <a:r>
              <a:rPr lang="en-US" dirty="0" err="1" smtClean="0">
                <a:effectLst/>
              </a:rPr>
              <a:t>MedStar</a:t>
            </a:r>
            <a:r>
              <a:rPr lang="en-US" dirty="0" smtClean="0">
                <a:effectLst/>
              </a:rPr>
              <a:t> Washington Hospital Center died Sunday afternoon after responding to a maintenance request and being overcome by fumes. </a:t>
            </a:r>
            <a:r>
              <a:rPr lang="en-US" baseline="0" dirty="0" smtClean="0">
                <a:effectLst/>
              </a:rPr>
              <a:t> </a:t>
            </a:r>
            <a:r>
              <a:rPr lang="en-US" dirty="0" smtClean="0">
                <a:effectLst/>
              </a:rPr>
              <a:t>In a news release, </a:t>
            </a:r>
            <a:r>
              <a:rPr lang="en-US" dirty="0" err="1" smtClean="0">
                <a:effectLst/>
              </a:rPr>
              <a:t>MedStar</a:t>
            </a:r>
            <a:r>
              <a:rPr lang="en-US" dirty="0" smtClean="0">
                <a:effectLst/>
              </a:rPr>
              <a:t> Washington said Melvin Lewis, a 15-year employee of the hospital, responded to a request to fix the air conditioning in the mechanical room of the hospital's East Building when the incident occurred. </a:t>
            </a:r>
            <a:r>
              <a:rPr lang="en-US" baseline="0" dirty="0" smtClean="0">
                <a:effectLst/>
              </a:rPr>
              <a:t> </a:t>
            </a:r>
            <a:r>
              <a:rPr lang="en-US" dirty="0" smtClean="0">
                <a:effectLst/>
              </a:rPr>
              <a:t>An employee who worked with Lewis in the engineering department assisted him, as did the Rapid Response Team. Both Lewis and the employee were taken to the emergency department at the hospital. Lewis later died. </a:t>
            </a:r>
          </a:p>
          <a:p>
            <a:endParaRPr lang="en-US" dirty="0" smtClean="0">
              <a:effectLst/>
            </a:endParaRPr>
          </a:p>
          <a:p>
            <a:r>
              <a:rPr lang="en-US" b="1" dirty="0" smtClean="0">
                <a:effectLst/>
              </a:rPr>
              <a:t>From the obituary</a:t>
            </a:r>
            <a:r>
              <a:rPr lang="en-US" dirty="0" smtClean="0">
                <a:effectLst/>
              </a:rPr>
              <a:t/>
            </a:r>
            <a:br>
              <a:rPr lang="en-US" dirty="0" smtClean="0">
                <a:effectLst/>
              </a:rPr>
            </a:br>
            <a:r>
              <a:rPr lang="en-US" dirty="0" smtClean="0">
                <a:effectLst/>
              </a:rPr>
              <a:t>On Sunday, October 6, 2013, of Washington, DC, departed from this life. He is survived by his son, Corey A. Lewis of Landover, MD. He also leaves behind two sisters, Kathy Lewis-Shepherd of Upper Marlboro, MD and Marion Young-Perkins of Clinton, MD. He was predeceased by his mother, Marion Lewis-Way; sister, Joanne Lewis and son, </a:t>
            </a:r>
            <a:r>
              <a:rPr lang="en-US" dirty="0" err="1" smtClean="0">
                <a:effectLst/>
              </a:rPr>
              <a:t>Amia</a:t>
            </a:r>
            <a:r>
              <a:rPr lang="en-US" dirty="0" smtClean="0">
                <a:effectLst/>
              </a:rPr>
              <a:t> James Lewis. Viewing Monday, October 21, 2013, at Johnson &amp; Jenkins Funeral Home, 716 Kennedy St., NW from 6 to 9 p.m. A Celebration of Butch's Life will be held at Community of Hope AME Church, 3701 Branch Ave., Temple Hills, MD 20748, on Tuesday, October 22, 2013. Viewing 9:30 a.m. until time of service at 11 a.m. </a:t>
            </a:r>
          </a:p>
          <a:p>
            <a:r>
              <a:rPr lang="en-US" dirty="0" smtClean="0">
                <a:effectLst/>
              </a:rPr>
              <a:t>- See more at: http://www.legacy.com/obituaries/washingtonpost/obituary.aspx?pid=167596648#sthash.OLIVXio6.dpuf</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7</a:t>
            </a:fld>
            <a:endParaRPr lang="en-US"/>
          </a:p>
        </p:txBody>
      </p:sp>
    </p:spTree>
    <p:extLst>
      <p:ext uri="{BB962C8B-B14F-4D97-AF65-F5344CB8AC3E}">
        <p14:creationId xmlns:p14="http://schemas.microsoft.com/office/powerpoint/2010/main" val="2393352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8</a:t>
            </a:fld>
            <a:endParaRPr lang="en-US"/>
          </a:p>
        </p:txBody>
      </p:sp>
    </p:spTree>
    <p:extLst>
      <p:ext uri="{BB962C8B-B14F-4D97-AF65-F5344CB8AC3E}">
        <p14:creationId xmlns:p14="http://schemas.microsoft.com/office/powerpoint/2010/main" val="2241115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David von </a:t>
            </a:r>
            <a:r>
              <a:rPr lang="en-US" dirty="0" err="1" smtClean="0">
                <a:effectLst/>
              </a:rPr>
              <a:t>Drehle</a:t>
            </a:r>
            <a:r>
              <a:rPr lang="en-US" dirty="0" smtClean="0">
                <a:effectLst/>
              </a:rPr>
              <a:t> does a masterful job of bringing</a:t>
            </a:r>
            <a:r>
              <a:rPr lang="en-US" baseline="0" dirty="0" smtClean="0">
                <a:effectLst/>
              </a:rPr>
              <a:t> his audience into the 9</a:t>
            </a:r>
            <a:r>
              <a:rPr lang="en-US" baseline="30000" dirty="0" smtClean="0">
                <a:effectLst/>
              </a:rPr>
              <a:t>th</a:t>
            </a:r>
            <a:r>
              <a:rPr lang="en-US" baseline="0" dirty="0" smtClean="0">
                <a:effectLst/>
              </a:rPr>
              <a:t> floor of that inferno with vivid descriptions that cover all the senses.</a:t>
            </a:r>
          </a:p>
          <a:p>
            <a:endParaRPr lang="en-US" baseline="0" dirty="0" smtClean="0">
              <a:effectLst/>
            </a:endParaRPr>
          </a:p>
          <a:p>
            <a:r>
              <a:rPr lang="en-US" dirty="0" smtClean="0">
                <a:effectLst/>
              </a:rPr>
              <a:t>The </a:t>
            </a:r>
            <a:r>
              <a:rPr lang="en-US" b="1" dirty="0" smtClean="0">
                <a:effectLst/>
              </a:rPr>
              <a:t>Triangle Shirtwaist Factory fire</a:t>
            </a:r>
            <a:r>
              <a:rPr lang="en-US" dirty="0" smtClean="0">
                <a:effectLst/>
              </a:rPr>
              <a:t> in Manhattan New York City on March 25, 1911, was one of the deadliest </a:t>
            </a:r>
            <a:r>
              <a:rPr lang="en-US" dirty="0" smtClean="0">
                <a:effectLst/>
                <a:hlinkClick r:id="rId3" tooltip="List of industrial disasters"/>
              </a:rPr>
              <a:t>industrial disasters</a:t>
            </a:r>
            <a:r>
              <a:rPr lang="en-US" dirty="0" smtClean="0">
                <a:effectLst/>
              </a:rPr>
              <a:t> in the history of the city, and resulted in the fourth highest loss of life from an industrial accident in U.S. history. It was also one of the deadliest disasters that occurred in New York City – after the burning of the </a:t>
            </a:r>
            <a:r>
              <a:rPr lang="en-US" i="1" dirty="0" smtClean="0">
                <a:effectLst/>
                <a:hlinkClick r:id="rId4" tooltip="General Slocum"/>
              </a:rPr>
              <a:t>General Slocum</a:t>
            </a:r>
            <a:r>
              <a:rPr lang="en-US" dirty="0" smtClean="0">
                <a:effectLst/>
              </a:rPr>
              <a:t> on June 15, 1904 – until the </a:t>
            </a:r>
            <a:r>
              <a:rPr lang="en-US" dirty="0" smtClean="0">
                <a:effectLst/>
                <a:hlinkClick r:id="rId5" tooltip="September 11, 2001 attacks"/>
              </a:rPr>
              <a:t>destruction of the World Trade Center 90 years later</a:t>
            </a:r>
            <a:r>
              <a:rPr lang="en-US" dirty="0" smtClean="0">
                <a:effectLst/>
              </a:rPr>
              <a:t>. The fire caused the deaths of 146 </a:t>
            </a:r>
            <a:r>
              <a:rPr lang="en-US" dirty="0" smtClean="0">
                <a:effectLst/>
                <a:hlinkClick r:id="rId6" tooltip="Garment worker"/>
              </a:rPr>
              <a:t>garment workers</a:t>
            </a:r>
            <a:r>
              <a:rPr lang="en-US" dirty="0" smtClean="0">
                <a:effectLst/>
              </a:rPr>
              <a:t> – 123 women and 23 men </a:t>
            </a:r>
            <a:r>
              <a:rPr lang="en-US" baseline="30000" dirty="0" smtClean="0">
                <a:effectLst/>
                <a:hlinkClick r:id="rId7"/>
              </a:rPr>
              <a:t>[1]</a:t>
            </a:r>
            <a:r>
              <a:rPr lang="en-US" dirty="0" smtClean="0">
                <a:effectLst/>
              </a:rPr>
              <a:t> – who died from the fire, smoke inhalation, or falling or jumping to their deaths. Most of the victims were recent Jewish and Italian immigrant women aged sixteen to twenty-three;</a:t>
            </a:r>
            <a:r>
              <a:rPr lang="en-US" baseline="30000" dirty="0" smtClean="0">
                <a:effectLst/>
                <a:hlinkClick r:id="rId8"/>
              </a:rPr>
              <a:t>[2]</a:t>
            </a:r>
            <a:r>
              <a:rPr lang="en-US" baseline="30000" dirty="0" smtClean="0">
                <a:effectLst/>
                <a:hlinkClick r:id="rId9"/>
              </a:rPr>
              <a:t>[3]</a:t>
            </a:r>
            <a:r>
              <a:rPr lang="en-US" baseline="30000" dirty="0" smtClean="0">
                <a:effectLst/>
                <a:hlinkClick r:id="rId10"/>
              </a:rPr>
              <a:t>[4]</a:t>
            </a:r>
            <a:r>
              <a:rPr lang="en-US" dirty="0" smtClean="0">
                <a:effectLst/>
              </a:rPr>
              <a:t> of the victims whose ages are known, the oldest victim was </a:t>
            </a:r>
            <a:r>
              <a:rPr lang="en-US" dirty="0" err="1" smtClean="0">
                <a:effectLst/>
              </a:rPr>
              <a:t>Providenza</a:t>
            </a:r>
            <a:r>
              <a:rPr lang="en-US" dirty="0" smtClean="0">
                <a:effectLst/>
              </a:rPr>
              <a:t> </a:t>
            </a:r>
            <a:r>
              <a:rPr lang="en-US" dirty="0" err="1" smtClean="0">
                <a:effectLst/>
              </a:rPr>
              <a:t>Panno</a:t>
            </a:r>
            <a:r>
              <a:rPr lang="en-US" dirty="0" smtClean="0">
                <a:effectLst/>
              </a:rPr>
              <a:t> at 43, and the youngest were 14-year-olds Kate Leone and "Sara" Rosaria Maltese.</a:t>
            </a:r>
            <a:r>
              <a:rPr lang="en-US" baseline="30000" dirty="0" smtClean="0">
                <a:effectLst/>
                <a:hlinkClick r:id="rId11"/>
              </a:rPr>
              <a:t>[</a:t>
            </a:r>
            <a:endParaRPr lang="en-US" dirty="0"/>
          </a:p>
        </p:txBody>
      </p:sp>
      <p:sp>
        <p:nvSpPr>
          <p:cNvPr id="4" name="Slide Number Placeholder 3"/>
          <p:cNvSpPr>
            <a:spLocks noGrp="1"/>
          </p:cNvSpPr>
          <p:nvPr>
            <p:ph type="sldNum" sz="quarter" idx="10"/>
          </p:nvPr>
        </p:nvSpPr>
        <p:spPr/>
        <p:txBody>
          <a:bodyPr/>
          <a:lstStyle/>
          <a:p>
            <a:fld id="{0A1D833D-6C8A-49E5-A32B-70A655E02EC9}" type="slidenum">
              <a:rPr lang="en-US" smtClean="0"/>
              <a:pPr/>
              <a:t>9</a:t>
            </a:fld>
            <a:endParaRPr lang="en-US"/>
          </a:p>
        </p:txBody>
      </p:sp>
    </p:spTree>
    <p:extLst>
      <p:ext uri="{BB962C8B-B14F-4D97-AF65-F5344CB8AC3E}">
        <p14:creationId xmlns:p14="http://schemas.microsoft.com/office/powerpoint/2010/main" val="3108172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10A97E-3E56-4566-9795-A822FA2081AE}"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FF3D7D-7239-422C-8A65-871EC856DC3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2BD290-CC48-4CC5-8B68-414435659CF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F968EF-F5B4-4347-88E2-CEA8C9EC7CA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30224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52B316-197C-4B53-96D8-F0AD112E22B8}" type="slidenum">
              <a:rPr lang="en-US"/>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34B4B61-17A2-4B35-84C9-9F6639A7297F}" type="slidenum">
              <a:rPr lang="en-US"/>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094372F-B4C6-4D08-A276-EC0D4FDBE7C5}" type="slidenum">
              <a:rPr lang="en-US"/>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B285A55-4BB5-404C-9CF3-80781B2C7C9F}" type="slidenum">
              <a:rPr lang="en-US"/>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F12E6BB-F79A-4041-81C0-ED023E0C035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7E1339B-F1EC-4C66-855F-59C971575B6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37C3949-B995-44B0-AFF5-009FEDE9770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F43165-D40D-468C-AC5E-C6A8EF992F2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fld id="{35E7390C-9091-4740-8F42-14A38522454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iming>
    <p:tnLst>
      <p:par>
        <p:cTn id="1" dur="indefinite" restart="never" nodeType="tmRoot"/>
      </p:par>
    </p:tnLst>
  </p:timing>
  <p:txStyles>
    <p:titleStyle>
      <a:lvl1pPr algn="l" rtl="0" eaLnBrk="0" fontAlgn="base" hangingPunct="0">
        <a:spcBef>
          <a:spcPct val="0"/>
        </a:spcBef>
        <a:spcAft>
          <a:spcPct val="0"/>
        </a:spcAft>
        <a:defRPr sz="4000" b="1">
          <a:solidFill>
            <a:srgbClr val="000090"/>
          </a:solidFill>
          <a:latin typeface="Tahoma"/>
          <a:ea typeface="ＭＳ Ｐゴシック" charset="-128"/>
          <a:cs typeface="Tahoma"/>
        </a:defRPr>
      </a:lvl1pPr>
      <a:lvl2pPr algn="ctr" rtl="0" eaLnBrk="0" fontAlgn="base" hangingPunct="0">
        <a:spcBef>
          <a:spcPct val="0"/>
        </a:spcBef>
        <a:spcAft>
          <a:spcPct val="0"/>
        </a:spcAft>
        <a:defRPr sz="4000" b="1">
          <a:solidFill>
            <a:srgbClr val="000090"/>
          </a:solidFill>
          <a:latin typeface="Tahoma"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rgbClr val="000090"/>
          </a:solidFill>
          <a:latin typeface="Tahoma"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rgbClr val="000090"/>
          </a:solidFill>
          <a:latin typeface="Tahoma"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rgbClr val="000090"/>
          </a:solidFill>
          <a:latin typeface="Tahoma" pitchFamily="34"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800000"/>
        </a:buClr>
        <a:buFont typeface="Arial" pitchFamily="34"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800000"/>
        </a:buClr>
        <a:buFont typeface="Arial" pitchFamily="34"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rgbClr val="800000"/>
        </a:buClr>
        <a:buFont typeface="Arial" pitchFamily="34"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rgbClr val="800000"/>
        </a:buClr>
        <a:buFont typeface="Arial" pitchFamily="34"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rgbClr val="800000"/>
        </a:buClr>
        <a:buFont typeface="Arial" pitchFamily="34"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hyperlink" Target="http://www.google.com/url?sa=i&amp;rct=j&amp;q=&amp;esrc=s&amp;frm=1&amp;source=images&amp;cd=&amp;cad=rja&amp;uact=8&amp;docid=Qhj7bOjiK917SM&amp;tbnid=BHcmzogKWiLxkM:&amp;ved=0CAYQjRw&amp;url=http://deals.blepo.com/2012/04/03/fork-lift-low-boy/&amp;ei=fjkwU9mdJO-F0QGdjYCwBg&amp;bvm=bv.62922401,d.dmQ&amp;psig=AFQjCNHWJ4CILZum41bJ2jmy4hfm5Jibrw&amp;ust=1395755655792892"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39.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ted.co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hyperlink" Target="//upload.wikimedia.org/wikipedia/commons/c/c6/PET-image.jpg"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7.emf"/><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gi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1.gif"/><Relationship Id="rId11" Type="http://schemas.openxmlformats.org/officeDocument/2006/relationships/image" Target="../media/image56.gif"/><Relationship Id="rId5" Type="http://schemas.openxmlformats.org/officeDocument/2006/relationships/image" Target="../media/image50.gif"/><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www.google.com/url?sa=i&amp;rct=j&amp;q=wikimedia&amp;source=images&amp;cd=&amp;cad=rja&amp;docid=IId2RyD2Bf9yyM&amp;tbnid=j6tzz_pKeSh-BM:&amp;ved=0CAUQjRw&amp;url=http://www.cyldigital.es/articulo/wikimedia-llega-a-los-10-millones-de-archivos&amp;ei=k6lIUZbbLcng0gHxnYCYDA&amp;bvm=bv.43828540,d.dmg&amp;psig=AFQjCNHd792Y52HSGRnlHcLOC2Q_YgGPaw&amp;ust=1363802888978986"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safetycenter.navy.mil/" TargetMode="Externa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hyperlink" Target="//upload.wikimedia.org/wikipedia/commons/e/eb/Two_old_men_sitting_on_a_bench_(365432689).jpg"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upload.wikimedia.org/wikipedia/commons/f/f3/Uncle_Sam_(pointing_finger).jpg"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hyperlink" Target="mailto:blippy@cpwr.com"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42862" y="228600"/>
            <a:ext cx="9186862" cy="1371600"/>
          </a:xfrm>
          <a:ln>
            <a:miter lim="800000"/>
            <a:headEnd/>
            <a:tailEnd/>
          </a:ln>
          <a:extLst/>
        </p:spPr>
        <p:txBody>
          <a:bodyPr/>
          <a:lstStyle/>
          <a:p>
            <a:pPr eaLnBrk="1" hangingPunct="1">
              <a:defRPr/>
            </a:pP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 Improving </a:t>
            </a:r>
            <a:r>
              <a:rPr lang="en-US" sz="4000" dirty="0" smtClean="0">
                <a:solidFill>
                  <a:srgbClr val="0070C0"/>
                </a:solidFill>
                <a:latin typeface="Tahoma" panose="020B0604030504040204" pitchFamily="34" charset="0"/>
                <a:ea typeface="Tahoma" panose="020B0604030504040204" pitchFamily="34" charset="0"/>
                <a:cs typeface="Tahoma" panose="020B0604030504040204" pitchFamily="34" charset="0"/>
              </a:rPr>
              <a:t>Safety Presentations Using Lessons From </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TED</a:t>
            </a: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dirty="0" smtClean="0">
                <a:solidFill>
                  <a:srgbClr val="0070C0"/>
                </a:solidFill>
                <a:latin typeface="Tahoma" panose="020B0604030504040204" pitchFamily="34" charset="0"/>
                <a:ea typeface="Tahoma" panose="020B0604030504040204" pitchFamily="34" charset="0"/>
                <a:cs typeface="Tahoma" panose="020B0604030504040204" pitchFamily="34" charset="0"/>
              </a:rPr>
              <a:t>Talks</a:t>
            </a:r>
          </a:p>
          <a:p>
            <a:pPr eaLnBrk="1" hangingPunct="1">
              <a:defRPr/>
            </a:pPr>
            <a:r>
              <a:rPr lang="en-US" sz="2800" spc="50" dirty="0" smtClean="0">
                <a:ln w="13500">
                  <a:solidFill>
                    <a:schemeClr val="accent1">
                      <a:shade val="2500"/>
                      <a:alpha val="6500"/>
                    </a:schemeClr>
                  </a:solidFill>
                  <a:prstDash val="solid"/>
                </a:ln>
                <a:solidFill>
                  <a:schemeClr val="accent2">
                    <a:lumMod val="60000"/>
                    <a:lumOff val="40000"/>
                  </a:schemeClr>
                </a:solidFill>
                <a:effectLst>
                  <a:innerShdw blurRad="50900" dist="38500" dir="13500000">
                    <a:srgbClr val="000000">
                      <a:alpha val="60000"/>
                    </a:srgbClr>
                  </a:innerShdw>
                </a:effectLst>
                <a:latin typeface="Tahoma" panose="020B0604030504040204" pitchFamily="34" charset="0"/>
                <a:ea typeface="Tahoma" panose="020B0604030504040204" pitchFamily="34" charset="0"/>
                <a:cs typeface="Tahoma" panose="020B0604030504040204" pitchFamily="34" charset="0"/>
              </a:rPr>
              <a:t>Chesapeake Chapter AIHA 6/23/15</a:t>
            </a:r>
            <a:endParaRPr lang="en-US" sz="2800" spc="50" dirty="0">
              <a:ln w="13500">
                <a:solidFill>
                  <a:schemeClr val="accent1">
                    <a:shade val="2500"/>
                    <a:alpha val="6500"/>
                  </a:schemeClr>
                </a:solidFill>
                <a:prstDash val="solid"/>
              </a:ln>
              <a:solidFill>
                <a:schemeClr val="accent2">
                  <a:lumMod val="60000"/>
                  <a:lumOff val="40000"/>
                </a:schemeClr>
              </a:solidFill>
              <a:effectLst>
                <a:innerShdw blurRad="50900" dist="38500" dir="13500000">
                  <a:srgbClr val="000000">
                    <a:alpha val="60000"/>
                  </a:srgbClr>
                </a:innerShdw>
              </a:effectLst>
              <a:latin typeface="Tahoma" panose="020B0604030504040204" pitchFamily="34" charset="0"/>
              <a:ea typeface="Tahoma" panose="020B0604030504040204" pitchFamily="34" charset="0"/>
              <a:cs typeface="Tahoma" panose="020B0604030504040204" pitchFamily="34" charset="0"/>
            </a:endParaRPr>
          </a:p>
        </p:txBody>
      </p:sp>
      <p:sp>
        <p:nvSpPr>
          <p:cNvPr id="17410" name="TextBox 2"/>
          <p:cNvSpPr txBox="1">
            <a:spLocks noChangeArrowheads="1"/>
          </p:cNvSpPr>
          <p:nvPr/>
        </p:nvSpPr>
        <p:spPr bwMode="auto">
          <a:xfrm>
            <a:off x="762000" y="5292725"/>
            <a:ext cx="7620000" cy="1347788"/>
          </a:xfrm>
          <a:prstGeom prst="rect">
            <a:avLst/>
          </a:prstGeom>
          <a:noFill/>
          <a:ln>
            <a:noFill/>
          </a:ln>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buNone/>
              <a:defRPr/>
            </a:pPr>
            <a:r>
              <a:rPr lang="en-US" sz="2400" b="1" dirty="0" smtClean="0">
                <a:solidFill>
                  <a:schemeClr val="bg2">
                    <a:lumMod val="75000"/>
                  </a:schemeClr>
                </a:solidFill>
                <a:latin typeface="Arial" charset="0"/>
              </a:rPr>
              <a:t>Bruce Lippy, Ph.D., CIH, CSP, FAIHA</a:t>
            </a:r>
          </a:p>
          <a:p>
            <a:pPr eaLnBrk="1" hangingPunct="1">
              <a:spcBef>
                <a:spcPct val="20000"/>
              </a:spcBef>
              <a:buNone/>
              <a:defRPr/>
            </a:pPr>
            <a:r>
              <a:rPr lang="en-US" sz="2400" b="1" dirty="0" smtClean="0">
                <a:solidFill>
                  <a:schemeClr val="bg2">
                    <a:lumMod val="75000"/>
                  </a:schemeClr>
                </a:solidFill>
                <a:latin typeface="Arial" charset="0"/>
              </a:rPr>
              <a:t>Director of Safety Research, CPWR</a:t>
            </a:r>
          </a:p>
          <a:p>
            <a:pPr eaLnBrk="1" hangingPunct="1">
              <a:spcBef>
                <a:spcPct val="20000"/>
              </a:spcBef>
              <a:buNone/>
              <a:defRPr/>
            </a:pPr>
            <a:r>
              <a:rPr lang="en-US" sz="2400" b="1" dirty="0" err="1" smtClean="0">
                <a:solidFill>
                  <a:schemeClr val="bg2">
                    <a:lumMod val="75000"/>
                  </a:schemeClr>
                </a:solidFill>
                <a:latin typeface="Arial" charset="0"/>
              </a:rPr>
              <a:t>blippy@cpwr.com</a:t>
            </a:r>
            <a:endParaRPr lang="en-US" sz="2400" b="1" dirty="0">
              <a:solidFill>
                <a:schemeClr val="bg2">
                  <a:lumMod val="75000"/>
                </a:schemeClr>
              </a:solidFill>
              <a:latin typeface="Arial" charset="0"/>
            </a:endParaRPr>
          </a:p>
        </p:txBody>
      </p:sp>
      <p:pic>
        <p:nvPicPr>
          <p:cNvPr id="5125" name="Picture 12" descr="Vertical2-cmy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4488" y="5562600"/>
            <a:ext cx="20351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02" t="13814" r="8535" b="17389"/>
          <a:stretch/>
        </p:blipFill>
        <p:spPr bwMode="auto">
          <a:xfrm>
            <a:off x="1355387" y="2362200"/>
            <a:ext cx="6433225" cy="2792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9317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ihafallconference.org/photogallery/PublishingImages/02.jpg"/>
          <p:cNvPicPr>
            <a:picLocks noChangeAspect="1" noChangeArrowheads="1"/>
          </p:cNvPicPr>
          <p:nvPr/>
        </p:nvPicPr>
        <p:blipFill rotWithShape="1">
          <a:blip r:embed="rId3">
            <a:extLst>
              <a:ext uri="{28A0092B-C50C-407E-A947-70E740481C1C}">
                <a14:useLocalDpi xmlns:a14="http://schemas.microsoft.com/office/drawing/2010/main" val="0"/>
              </a:ext>
            </a:extLst>
          </a:blip>
          <a:srcRect l="717" t="-1995" r="10807" b="1995"/>
          <a:stretch/>
        </p:blipFill>
        <p:spPr bwMode="auto">
          <a:xfrm>
            <a:off x="-138755" y="-136525"/>
            <a:ext cx="9282756" cy="6994525"/>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DSCN0766"/>
          <p:cNvPicPr>
            <a:picLocks noChangeAspect="1" noChangeArrowheads="1"/>
          </p:cNvPicPr>
          <p:nvPr/>
        </p:nvPicPr>
        <p:blipFill>
          <a:blip r:embed="rId4" cstate="print"/>
          <a:srcRect/>
          <a:stretch>
            <a:fillRect/>
          </a:stretch>
        </p:blipFill>
        <p:spPr bwMode="auto">
          <a:xfrm>
            <a:off x="-266403" y="-135087"/>
            <a:ext cx="9538051" cy="7153539"/>
          </a:xfrm>
          <a:prstGeom prst="rect">
            <a:avLst/>
          </a:prstGeom>
          <a:noFill/>
          <a:ln w="9525">
            <a:solidFill>
              <a:schemeClr val="bg1"/>
            </a:solidFill>
            <a:miter lim="800000"/>
            <a:headEnd/>
            <a:tailEnd/>
          </a:ln>
        </p:spPr>
      </p:pic>
      <p:sp>
        <p:nvSpPr>
          <p:cNvPr id="3" name="Title 2"/>
          <p:cNvSpPr>
            <a:spLocks noGrp="1"/>
          </p:cNvSpPr>
          <p:nvPr>
            <p:ph type="ctrTitle"/>
          </p:nvPr>
        </p:nvSpPr>
        <p:spPr>
          <a:xfrm>
            <a:off x="457200" y="5751"/>
            <a:ext cx="7772400" cy="1470025"/>
          </a:xfrm>
        </p:spPr>
        <p:txBody>
          <a:bodyPr/>
          <a:lstStyle/>
          <a:p>
            <a:r>
              <a:rPr lang="en-US" dirty="0" smtClean="0">
                <a:solidFill>
                  <a:schemeClr val="bg1"/>
                </a:solidFill>
                <a:effectLst>
                  <a:outerShdw blurRad="50800" dist="38100" dir="2700000" algn="tl" rotWithShape="0">
                    <a:prstClr val="black">
                      <a:alpha val="40000"/>
                    </a:prstClr>
                  </a:outerShdw>
                </a:effectLst>
              </a:rPr>
              <a:t>Understand your audience</a:t>
            </a:r>
            <a:endParaRPr lang="en-US" dirty="0">
              <a:solidFill>
                <a:schemeClr val="bg1"/>
              </a:solidFill>
              <a:effectLst>
                <a:outerShdw blurRad="50800" dist="38100" dir="2700000" algn="tl" rotWithShape="0">
                  <a:prstClr val="black">
                    <a:alpha val="40000"/>
                  </a:prstClr>
                </a:outerShdw>
              </a:effectLst>
            </a:endParaRPr>
          </a:p>
        </p:txBody>
      </p:sp>
      <p:sp>
        <p:nvSpPr>
          <p:cNvPr id="4" name="Subtitle 3"/>
          <p:cNvSpPr>
            <a:spLocks noGrp="1"/>
          </p:cNvSpPr>
          <p:nvPr>
            <p:ph type="subTitle" idx="1"/>
          </p:nvPr>
        </p:nvSpPr>
        <p:spPr>
          <a:xfrm>
            <a:off x="647700" y="5410200"/>
            <a:ext cx="7848600" cy="1752600"/>
          </a:xfrm>
        </p:spPr>
        <p:txBody>
          <a:bodyPr/>
          <a:lstStyle/>
          <a:p>
            <a:r>
              <a:rPr lang="en-US" dirty="0" smtClean="0">
                <a:solidFill>
                  <a:schemeClr val="bg1"/>
                </a:solidFill>
              </a:rPr>
              <a:t>Central versus Peripheral Processors (</a:t>
            </a:r>
            <a:r>
              <a:rPr lang="en-US" dirty="0" err="1" smtClean="0">
                <a:solidFill>
                  <a:schemeClr val="bg1"/>
                </a:solidFill>
              </a:rPr>
              <a:t>Cacioppo</a:t>
            </a:r>
            <a:r>
              <a:rPr lang="en-US" dirty="0" smtClean="0">
                <a:solidFill>
                  <a:schemeClr val="bg1"/>
                </a:solidFill>
              </a:rPr>
              <a:t> and Petty, 1987) </a:t>
            </a:r>
            <a:endParaRPr lang="en-US" dirty="0">
              <a:solidFill>
                <a:schemeClr val="bg1"/>
              </a:solidFill>
            </a:endParaRPr>
          </a:p>
        </p:txBody>
      </p:sp>
      <p:sp>
        <p:nvSpPr>
          <p:cNvPr id="6" name="TextBox 5"/>
          <p:cNvSpPr txBox="1"/>
          <p:nvPr/>
        </p:nvSpPr>
        <p:spPr>
          <a:xfrm>
            <a:off x="0" y="5943600"/>
            <a:ext cx="9144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buNone/>
            </a:pPr>
            <a:r>
              <a:rPr lang="en-US" sz="2000" b="1" dirty="0" smtClean="0">
                <a:solidFill>
                  <a:srgbClr val="FF0000"/>
                </a:solidFill>
              </a:rPr>
              <a:t>TED TIP</a:t>
            </a:r>
            <a:endParaRPr lang="en-US" sz="2000" b="1" dirty="0"/>
          </a:p>
        </p:txBody>
      </p:sp>
    </p:spTree>
    <p:extLst>
      <p:ext uri="{BB962C8B-B14F-4D97-AF65-F5344CB8AC3E}">
        <p14:creationId xmlns:p14="http://schemas.microsoft.com/office/powerpoint/2010/main" val="1865241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lstStyle/>
          <a:p>
            <a:r>
              <a:rPr lang="en-US" sz="3200" dirty="0" smtClean="0"/>
              <a:t>47% of Americans believe that humans were created in their present form within the last 10,000 years</a:t>
            </a:r>
            <a:endParaRPr lang="en-US" sz="3200" dirty="0"/>
          </a:p>
        </p:txBody>
      </p:sp>
      <p:pic>
        <p:nvPicPr>
          <p:cNvPr id="4" name="Content Placeholder 3"/>
          <p:cNvPicPr>
            <a:picLocks noGrp="1" noChangeAspect="1"/>
          </p:cNvPicPr>
          <p:nvPr>
            <p:ph idx="1"/>
          </p:nvPr>
        </p:nvPicPr>
        <p:blipFill rotWithShape="1">
          <a:blip r:embed="rId3" cstate="print"/>
          <a:srcRect t="30471" b="12125"/>
          <a:stretch/>
        </p:blipFill>
        <p:spPr>
          <a:xfrm>
            <a:off x="533400" y="2057400"/>
            <a:ext cx="7740078" cy="3225771"/>
          </a:xfrm>
        </p:spPr>
      </p:pic>
      <p:sp>
        <p:nvSpPr>
          <p:cNvPr id="3" name="TextBox 2"/>
          <p:cNvSpPr txBox="1"/>
          <p:nvPr/>
        </p:nvSpPr>
        <p:spPr>
          <a:xfrm>
            <a:off x="381000" y="5562600"/>
            <a:ext cx="8763000" cy="1015663"/>
          </a:xfrm>
          <a:prstGeom prst="rect">
            <a:avLst/>
          </a:prstGeom>
          <a:noFill/>
        </p:spPr>
        <p:txBody>
          <a:bodyPr wrap="square" rtlCol="0">
            <a:spAutoFit/>
          </a:bodyPr>
          <a:lstStyle/>
          <a:p>
            <a:pPr>
              <a:buNone/>
            </a:pPr>
            <a:r>
              <a:rPr lang="en-US" sz="2000" dirty="0" smtClean="0"/>
              <a:t>“Almost </a:t>
            </a:r>
            <a:r>
              <a:rPr lang="en-US" sz="2000" dirty="0"/>
              <a:t>half of Americans today hold a </a:t>
            </a:r>
            <a:r>
              <a:rPr lang="en-US" sz="2000" dirty="0" smtClean="0"/>
              <a:t>belief, at least as measured by this question wording, that </a:t>
            </a:r>
            <a:r>
              <a:rPr lang="en-US" sz="2000" dirty="0"/>
              <a:t>is at odds with the preponderance of the scientific literature</a:t>
            </a:r>
            <a:r>
              <a:rPr lang="en-US" sz="2000" dirty="0" smtClean="0"/>
              <a:t>.” </a:t>
            </a:r>
            <a:r>
              <a:rPr lang="en-US" sz="2000" dirty="0" smtClean="0">
                <a:solidFill>
                  <a:srgbClr val="000090"/>
                </a:solidFill>
              </a:rPr>
              <a:t>Gallup, June 1, 2012</a:t>
            </a:r>
            <a:endParaRPr lang="en-US" sz="2000" dirty="0">
              <a:solidFill>
                <a:srgbClr val="000090"/>
              </a:solidFill>
            </a:endParaRPr>
          </a:p>
        </p:txBody>
      </p:sp>
      <p:sp>
        <p:nvSpPr>
          <p:cNvPr id="5" name="TextBox 4"/>
          <p:cNvSpPr txBox="1"/>
          <p:nvPr/>
        </p:nvSpPr>
        <p:spPr>
          <a:xfrm>
            <a:off x="533400" y="5181600"/>
            <a:ext cx="2514600" cy="369332"/>
          </a:xfrm>
          <a:prstGeom prst="rect">
            <a:avLst/>
          </a:prstGeom>
          <a:noFill/>
        </p:spPr>
        <p:txBody>
          <a:bodyPr wrap="square" rtlCol="0">
            <a:spAutoFit/>
          </a:bodyPr>
          <a:lstStyle/>
          <a:p>
            <a:pPr>
              <a:buNone/>
            </a:pPr>
            <a:r>
              <a:rPr lang="en-US" sz="1800" dirty="0" smtClean="0">
                <a:solidFill>
                  <a:srgbClr val="000090"/>
                </a:solidFill>
              </a:rPr>
              <a:t>1982</a:t>
            </a:r>
            <a:endParaRPr lang="en-US" sz="1800" dirty="0">
              <a:solidFill>
                <a:srgbClr val="000090"/>
              </a:solidFill>
            </a:endParaRPr>
          </a:p>
        </p:txBody>
      </p:sp>
      <p:sp>
        <p:nvSpPr>
          <p:cNvPr id="6" name="TextBox 5"/>
          <p:cNvSpPr txBox="1"/>
          <p:nvPr/>
        </p:nvSpPr>
        <p:spPr>
          <a:xfrm>
            <a:off x="5791200" y="5181600"/>
            <a:ext cx="2514600" cy="369332"/>
          </a:xfrm>
          <a:prstGeom prst="rect">
            <a:avLst/>
          </a:prstGeom>
          <a:noFill/>
        </p:spPr>
        <p:txBody>
          <a:bodyPr wrap="square" rtlCol="0">
            <a:spAutoFit/>
          </a:bodyPr>
          <a:lstStyle/>
          <a:p>
            <a:pPr algn="r">
              <a:buNone/>
            </a:pPr>
            <a:r>
              <a:rPr lang="en-US" sz="1800" dirty="0" smtClean="0">
                <a:solidFill>
                  <a:srgbClr val="000090"/>
                </a:solidFill>
              </a:rPr>
              <a:t>2012</a:t>
            </a:r>
            <a:endParaRPr lang="en-US" sz="1800" dirty="0">
              <a:solidFill>
                <a:srgbClr val="000090"/>
              </a:solidFill>
            </a:endParaRPr>
          </a:p>
        </p:txBody>
      </p:sp>
      <p:sp>
        <p:nvSpPr>
          <p:cNvPr id="7" name="Right Arrow 6"/>
          <p:cNvSpPr/>
          <p:nvPr/>
        </p:nvSpPr>
        <p:spPr bwMode="auto">
          <a:xfrm>
            <a:off x="304800" y="3352800"/>
            <a:ext cx="381000" cy="304800"/>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935577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838200"/>
            <a:ext cx="8153400" cy="1470025"/>
          </a:xfrm>
        </p:spPr>
        <p:txBody>
          <a:bodyPr/>
          <a:lstStyle/>
          <a:p>
            <a:r>
              <a:rPr lang="en-US" dirty="0" smtClean="0"/>
              <a:t>Provide clear verbal and visual cues that you are transitioning between sections</a:t>
            </a:r>
            <a:endParaRPr lang="en-US" dirty="0"/>
          </a:p>
        </p:txBody>
      </p:sp>
      <p:sp>
        <p:nvSpPr>
          <p:cNvPr id="5" name="Subtitle 4"/>
          <p:cNvSpPr>
            <a:spLocks noGrp="1"/>
          </p:cNvSpPr>
          <p:nvPr>
            <p:ph type="subTitle" idx="1"/>
          </p:nvPr>
        </p:nvSpPr>
        <p:spPr/>
        <p:txBody>
          <a:bodyPr/>
          <a:lstStyle/>
          <a:p>
            <a:r>
              <a:rPr lang="en-US" sz="4000" dirty="0" smtClean="0"/>
              <a:t>How can we do this? </a:t>
            </a:r>
            <a:endParaRPr lang="en-US" sz="4000" dirty="0"/>
          </a:p>
        </p:txBody>
      </p:sp>
      <p:sp>
        <p:nvSpPr>
          <p:cNvPr id="4" name="TextBox 3"/>
          <p:cNvSpPr txBox="1"/>
          <p:nvPr/>
        </p:nvSpPr>
        <p:spPr>
          <a:xfrm>
            <a:off x="228600" y="5943600"/>
            <a:ext cx="9144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buNone/>
            </a:pPr>
            <a:r>
              <a:rPr lang="en-US" sz="2000" b="1" dirty="0" smtClean="0">
                <a:solidFill>
                  <a:srgbClr val="FF0000"/>
                </a:solidFill>
              </a:rPr>
              <a:t>TED TIP</a:t>
            </a:r>
            <a:endParaRPr lang="en-US" sz="2000" b="1" dirty="0"/>
          </a:p>
        </p:txBody>
      </p:sp>
    </p:spTree>
    <p:extLst>
      <p:ext uri="{BB962C8B-B14F-4D97-AF65-F5344CB8AC3E}">
        <p14:creationId xmlns:p14="http://schemas.microsoft.com/office/powerpoint/2010/main" val="2396020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8457" y="533400"/>
            <a:ext cx="7772400" cy="1470025"/>
          </a:xfrm>
        </p:spPr>
        <p:txBody>
          <a:bodyPr/>
          <a:lstStyle/>
          <a:p>
            <a:r>
              <a:rPr lang="en-US" sz="3600" dirty="0" smtClean="0"/>
              <a:t>Employ language that clearly signals you are concluding your talk</a:t>
            </a:r>
            <a:endParaRPr lang="en-US" sz="3600" dirty="0"/>
          </a:p>
        </p:txBody>
      </p:sp>
      <p:sp>
        <p:nvSpPr>
          <p:cNvPr id="6" name="Subtitle 5"/>
          <p:cNvSpPr>
            <a:spLocks noGrp="1"/>
          </p:cNvSpPr>
          <p:nvPr>
            <p:ph type="subTitle" idx="1"/>
          </p:nvPr>
        </p:nvSpPr>
        <p:spPr>
          <a:xfrm>
            <a:off x="1404257" y="5705475"/>
            <a:ext cx="6400800" cy="1752600"/>
          </a:xfrm>
        </p:spPr>
        <p:txBody>
          <a:bodyPr/>
          <a:lstStyle/>
          <a:p>
            <a:r>
              <a:rPr lang="en-US" dirty="0" smtClean="0"/>
              <a:t>Summarize your ideas in your conclusion</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3371"/>
          <a:stretch/>
        </p:blipFill>
        <p:spPr>
          <a:xfrm>
            <a:off x="1939652" y="2288540"/>
            <a:ext cx="5264695" cy="3347720"/>
          </a:xfrm>
          <a:prstGeom prst="rect">
            <a:avLst/>
          </a:prstGeom>
        </p:spPr>
      </p:pic>
      <p:sp>
        <p:nvSpPr>
          <p:cNvPr id="5" name="TextBox 4"/>
          <p:cNvSpPr txBox="1"/>
          <p:nvPr/>
        </p:nvSpPr>
        <p:spPr>
          <a:xfrm>
            <a:off x="228600" y="5943600"/>
            <a:ext cx="9144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buNone/>
            </a:pPr>
            <a:r>
              <a:rPr lang="en-US" sz="2000" b="1" dirty="0" smtClean="0">
                <a:solidFill>
                  <a:srgbClr val="FF0000"/>
                </a:solidFill>
              </a:rPr>
              <a:t>TED TIP</a:t>
            </a:r>
            <a:endParaRPr lang="en-US" sz="2000" b="1" dirty="0"/>
          </a:p>
        </p:txBody>
      </p:sp>
    </p:spTree>
    <p:extLst>
      <p:ext uri="{BB962C8B-B14F-4D97-AF65-F5344CB8AC3E}">
        <p14:creationId xmlns:p14="http://schemas.microsoft.com/office/powerpoint/2010/main" val="57148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447800"/>
            <a:ext cx="7772400" cy="1470025"/>
          </a:xfrm>
        </p:spPr>
        <p:txBody>
          <a:bodyPr/>
          <a:lstStyle/>
          <a:p>
            <a:r>
              <a:rPr lang="en-US" sz="4800" dirty="0" smtClean="0"/>
              <a:t>“Your goal should be to become an expert who speaks rather than an expert speaker.”</a:t>
            </a:r>
            <a:endParaRPr lang="en-US" sz="4800" dirty="0"/>
          </a:p>
        </p:txBody>
      </p:sp>
      <p:sp>
        <p:nvSpPr>
          <p:cNvPr id="5" name="Subtitle 4"/>
          <p:cNvSpPr>
            <a:spLocks noGrp="1"/>
          </p:cNvSpPr>
          <p:nvPr>
            <p:ph type="subTitle" idx="1"/>
          </p:nvPr>
        </p:nvSpPr>
        <p:spPr>
          <a:xfrm>
            <a:off x="1371600" y="4038600"/>
            <a:ext cx="6400800" cy="1752600"/>
          </a:xfrm>
        </p:spPr>
        <p:txBody>
          <a:bodyPr/>
          <a:lstStyle/>
          <a:p>
            <a:r>
              <a:rPr lang="en-US" dirty="0" smtClean="0"/>
              <a:t>Jeremey Donovan, </a:t>
            </a:r>
          </a:p>
          <a:p>
            <a:r>
              <a:rPr lang="en-US" dirty="0" smtClean="0"/>
              <a:t>How to Deliver a TED Talk</a:t>
            </a:r>
            <a:endParaRPr lang="en-US" dirty="0"/>
          </a:p>
        </p:txBody>
      </p:sp>
    </p:spTree>
    <p:extLst>
      <p:ext uri="{BB962C8B-B14F-4D97-AF65-F5344CB8AC3E}">
        <p14:creationId xmlns:p14="http://schemas.microsoft.com/office/powerpoint/2010/main" val="376958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04800" y="1219200"/>
            <a:ext cx="8534400" cy="1470025"/>
          </a:xfrm>
        </p:spPr>
        <p:txBody>
          <a:bodyPr/>
          <a:lstStyle/>
          <a:p>
            <a:pPr marL="514350" indent="-514350"/>
            <a:r>
              <a:rPr lang="en-US" sz="4400" dirty="0" smtClean="0"/>
              <a:t>	</a:t>
            </a:r>
            <a:r>
              <a:rPr lang="en-US" sz="4400" dirty="0"/>
              <a:t/>
            </a:r>
            <a:br>
              <a:rPr lang="en-US" sz="4400" dirty="0"/>
            </a:br>
            <a:r>
              <a:rPr lang="en-US" dirty="0"/>
              <a:t>Describe several art principles that can improve your training </a:t>
            </a:r>
            <a:br>
              <a:rPr lang="en-US" dirty="0"/>
            </a:br>
            <a:r>
              <a:rPr lang="en-US" sz="4400" dirty="0" smtClean="0"/>
              <a:t/>
            </a:r>
            <a:br>
              <a:rPr lang="en-US" sz="4400" dirty="0" smtClean="0"/>
            </a:br>
            <a:endParaRPr lang="en-US" sz="4400" dirty="0"/>
          </a:p>
        </p:txBody>
      </p:sp>
      <p:sp>
        <p:nvSpPr>
          <p:cNvPr id="3" name="Subtitle 2"/>
          <p:cNvSpPr>
            <a:spLocks noGrp="1"/>
          </p:cNvSpPr>
          <p:nvPr>
            <p:ph type="subTitle" idx="1"/>
          </p:nvPr>
        </p:nvSpPr>
        <p:spPr>
          <a:xfrm>
            <a:off x="1371600" y="3200400"/>
            <a:ext cx="6400800" cy="1752600"/>
          </a:xfrm>
        </p:spPr>
        <p:txBody>
          <a:bodyPr/>
          <a:lstStyle/>
          <a:p>
            <a:r>
              <a:rPr lang="en-US" sz="60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Objective 2</a:t>
            </a:r>
          </a:p>
        </p:txBody>
      </p:sp>
      <p:graphicFrame>
        <p:nvGraphicFramePr>
          <p:cNvPr id="4" name="Diagram 3"/>
          <p:cNvGraphicFramePr/>
          <p:nvPr>
            <p:extLst>
              <p:ext uri="{D42A27DB-BD31-4B8C-83A1-F6EECF244321}">
                <p14:modId xmlns:p14="http://schemas.microsoft.com/office/powerpoint/2010/main" val="1229086574"/>
              </p:ext>
            </p:extLst>
          </p:nvPr>
        </p:nvGraphicFramePr>
        <p:xfrm>
          <a:off x="963437" y="4013200"/>
          <a:ext cx="6096000" cy="284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57771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ctrTitle"/>
          </p:nvPr>
        </p:nvSpPr>
        <p:spPr>
          <a:xfrm>
            <a:off x="304800" y="304800"/>
            <a:ext cx="8534400" cy="1143000"/>
          </a:xfrm>
        </p:spPr>
        <p:txBody>
          <a:bodyPr/>
          <a:lstStyle/>
          <a:p>
            <a:pPr algn="l"/>
            <a:r>
              <a:rPr lang="en-US" dirty="0" smtClean="0"/>
              <a:t>Images </a:t>
            </a:r>
            <a:r>
              <a:rPr lang="en-US" dirty="0"/>
              <a:t>are stronger than words</a:t>
            </a:r>
          </a:p>
        </p:txBody>
      </p:sp>
      <p:sp>
        <p:nvSpPr>
          <p:cNvPr id="183299" name="Rectangle 3"/>
          <p:cNvSpPr>
            <a:spLocks noGrp="1" noChangeArrowheads="1"/>
          </p:cNvSpPr>
          <p:nvPr>
            <p:ph type="subTitle" idx="1"/>
          </p:nvPr>
        </p:nvSpPr>
        <p:spPr/>
        <p:txBody>
          <a:bodyPr/>
          <a:lstStyle/>
          <a:p>
            <a:endParaRPr lang="en-US"/>
          </a:p>
        </p:txBody>
      </p:sp>
      <p:pic>
        <p:nvPicPr>
          <p:cNvPr id="183300" name="Picture 4" descr="plumbing truck"/>
          <p:cNvPicPr>
            <a:picLocks noChangeAspect="1" noChangeArrowheads="1"/>
          </p:cNvPicPr>
          <p:nvPr/>
        </p:nvPicPr>
        <p:blipFill>
          <a:blip r:embed="rId3" cstate="print"/>
          <a:srcRect t="19148" r="5319" b="15604"/>
          <a:stretch>
            <a:fillRect/>
          </a:stretch>
        </p:blipFill>
        <p:spPr bwMode="auto">
          <a:xfrm>
            <a:off x="411294" y="1752600"/>
            <a:ext cx="7960750" cy="41148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dirty="0" smtClean="0"/>
              <a:t>Watch for photo-shopped images</a:t>
            </a:r>
            <a:endParaRPr lang="en-US" dirty="0"/>
          </a:p>
        </p:txBody>
      </p:sp>
      <p:pic>
        <p:nvPicPr>
          <p:cNvPr id="3076" name="Picture 4" descr="http://anderpaul.files.wordpress.com/2012/04/forklift-bomb-thumb-1.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468" y="1981200"/>
            <a:ext cx="5479064" cy="4114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62600" y="4811560"/>
            <a:ext cx="1600200" cy="1200329"/>
          </a:xfrm>
          <a:prstGeom prst="rect">
            <a:avLst/>
          </a:prstGeom>
          <a:noFill/>
        </p:spPr>
        <p:txBody>
          <a:bodyPr wrap="square" rtlCol="0">
            <a:spAutoFit/>
          </a:bodyPr>
          <a:lstStyle/>
          <a:p>
            <a:pPr>
              <a:buNone/>
            </a:pPr>
            <a:r>
              <a:rPr lang="en-US" sz="3600" b="1" dirty="0" smtClean="0">
                <a:solidFill>
                  <a:schemeClr val="bg1"/>
                </a:solidFill>
                <a:effectLst>
                  <a:outerShdw blurRad="50800" dist="38100" dir="8100000" algn="tr" rotWithShape="0">
                    <a:prstClr val="black">
                      <a:alpha val="40000"/>
                    </a:prstClr>
                  </a:outerShdw>
                </a:effectLst>
              </a:rPr>
              <a:t>Bomb added</a:t>
            </a:r>
            <a:endParaRPr lang="en-US" sz="3600" b="1" dirty="0">
              <a:solidFill>
                <a:schemeClr val="bg1"/>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21789504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4" name="Picture 1030" descr="DSCN1427"/>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86370" name="Rectangle 1026"/>
          <p:cNvSpPr>
            <a:spLocks noGrp="1" noChangeArrowheads="1"/>
          </p:cNvSpPr>
          <p:nvPr>
            <p:ph type="title"/>
          </p:nvPr>
        </p:nvSpPr>
        <p:spPr>
          <a:xfrm>
            <a:off x="381000" y="304800"/>
            <a:ext cx="8915400" cy="1143000"/>
          </a:xfrm>
        </p:spPr>
        <p:txBody>
          <a:bodyPr/>
          <a:lstStyle/>
          <a:p>
            <a:pPr algn="l"/>
            <a:r>
              <a:rPr lang="en-US" sz="4400" dirty="0" smtClean="0">
                <a:solidFill>
                  <a:schemeClr val="bg1"/>
                </a:solidFill>
              </a:rPr>
              <a:t>Point </a:t>
            </a:r>
            <a:r>
              <a:rPr lang="en-US" sz="4400" dirty="0">
                <a:solidFill>
                  <a:schemeClr val="bg1"/>
                </a:solidFill>
              </a:rPr>
              <a:t>size is </a:t>
            </a:r>
            <a:r>
              <a:rPr lang="en-US" sz="4400" dirty="0" smtClean="0">
                <a:solidFill>
                  <a:schemeClr val="bg1"/>
                </a:solidFill>
              </a:rPr>
              <a:t>relative during presentations. Keep </a:t>
            </a:r>
            <a:r>
              <a:rPr lang="en-US" sz="4400" dirty="0">
                <a:solidFill>
                  <a:schemeClr val="bg1"/>
                </a:solidFill>
              </a:rPr>
              <a:t>it </a:t>
            </a:r>
            <a:r>
              <a:rPr lang="en-US" sz="4400" dirty="0" smtClean="0">
                <a:solidFill>
                  <a:schemeClr val="bg1"/>
                </a:solidFill>
              </a:rPr>
              <a:t>large!</a:t>
            </a:r>
            <a:endParaRPr lang="en-US" sz="4400" dirty="0">
              <a:solidFill>
                <a:schemeClr val="bg1"/>
              </a:solidFill>
            </a:endParaRPr>
          </a:p>
        </p:txBody>
      </p:sp>
      <p:sp>
        <p:nvSpPr>
          <p:cNvPr id="186375" name="AutoShape 1031"/>
          <p:cNvSpPr>
            <a:spLocks noChangeArrowheads="1"/>
          </p:cNvSpPr>
          <p:nvPr/>
        </p:nvSpPr>
        <p:spPr bwMode="auto">
          <a:xfrm rot="10800000">
            <a:off x="3505200" y="3048000"/>
            <a:ext cx="685800" cy="381000"/>
          </a:xfrm>
          <a:prstGeom prst="rightArrow">
            <a:avLst>
              <a:gd name="adj1" fmla="val 50000"/>
              <a:gd name="adj2" fmla="val 45000"/>
            </a:avLst>
          </a:prstGeom>
          <a:solidFill>
            <a:schemeClr val="accent1"/>
          </a:solidFill>
          <a:ln w="12700">
            <a:solidFill>
              <a:schemeClr val="tx1"/>
            </a:solidFill>
            <a:miter lim="800000"/>
            <a:headEnd/>
            <a:tailEnd/>
          </a:ln>
          <a:effectLst/>
        </p:spPr>
        <p:txBody>
          <a:bodyPr wrap="none" anchor="ctr"/>
          <a:lstStyle/>
          <a:p>
            <a:endParaRPr lang="en-US"/>
          </a:p>
        </p:txBody>
      </p:sp>
      <p:sp>
        <p:nvSpPr>
          <p:cNvPr id="186376" name="AutoShape 1032"/>
          <p:cNvSpPr>
            <a:spLocks noChangeArrowheads="1"/>
          </p:cNvSpPr>
          <p:nvPr/>
        </p:nvSpPr>
        <p:spPr bwMode="auto">
          <a:xfrm rot="10800000">
            <a:off x="1600200" y="4876800"/>
            <a:ext cx="1676400" cy="838200"/>
          </a:xfrm>
          <a:prstGeom prst="rightArrow">
            <a:avLst>
              <a:gd name="adj1" fmla="val 50000"/>
              <a:gd name="adj2" fmla="val 50000"/>
            </a:avLst>
          </a:prstGeom>
          <a:solidFill>
            <a:schemeClr val="accent1"/>
          </a:solidFill>
          <a:ln w="12700">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ctrTitle"/>
          </p:nvPr>
        </p:nvSpPr>
        <p:spPr>
          <a:xfrm>
            <a:off x="609600" y="838200"/>
            <a:ext cx="7772400" cy="1143000"/>
          </a:xfrm>
        </p:spPr>
        <p:txBody>
          <a:bodyPr/>
          <a:lstStyle/>
          <a:p>
            <a:pPr algn="l"/>
            <a:r>
              <a:rPr lang="en-US" dirty="0" smtClean="0"/>
              <a:t>Sans </a:t>
            </a:r>
            <a:r>
              <a:rPr lang="en-US" dirty="0"/>
              <a:t>s</a:t>
            </a:r>
            <a:r>
              <a:rPr lang="en-US" dirty="0" smtClean="0"/>
              <a:t>erif </a:t>
            </a:r>
            <a:r>
              <a:rPr lang="en-US" dirty="0"/>
              <a:t>f</a:t>
            </a:r>
            <a:r>
              <a:rPr lang="en-US" dirty="0" smtClean="0"/>
              <a:t>aces </a:t>
            </a:r>
            <a:r>
              <a:rPr lang="en-US" dirty="0"/>
              <a:t>are easier to read than serif </a:t>
            </a:r>
            <a:r>
              <a:rPr lang="en-US" dirty="0" smtClean="0"/>
              <a:t>faces. Use Calibri, </a:t>
            </a:r>
            <a:r>
              <a:rPr lang="en-US" dirty="0"/>
              <a:t>Arial or Tahoma, bold</a:t>
            </a:r>
          </a:p>
        </p:txBody>
      </p:sp>
      <p:sp>
        <p:nvSpPr>
          <p:cNvPr id="241667" name="Rectangle 3"/>
          <p:cNvSpPr>
            <a:spLocks noGrp="1" noChangeArrowheads="1"/>
          </p:cNvSpPr>
          <p:nvPr>
            <p:ph type="subTitle" idx="1"/>
          </p:nvPr>
        </p:nvSpPr>
        <p:spPr>
          <a:xfrm>
            <a:off x="1371600" y="2971800"/>
            <a:ext cx="6400800" cy="1752600"/>
          </a:xfrm>
        </p:spPr>
        <p:txBody>
          <a:bodyPr/>
          <a:lstStyle/>
          <a:p>
            <a:r>
              <a:rPr lang="en-US" sz="8000" b="1" dirty="0">
                <a:latin typeface="Times New Roman" pitchFamily="18" charset="0"/>
              </a:rPr>
              <a:t>Times New Roman has serifs</a:t>
            </a:r>
            <a:r>
              <a:rPr lang="en-US" sz="8000" b="1" dirty="0"/>
              <a:t> </a:t>
            </a:r>
          </a:p>
        </p:txBody>
      </p:sp>
      <p:sp>
        <p:nvSpPr>
          <p:cNvPr id="241669" name="AutoShape 5"/>
          <p:cNvSpPr>
            <a:spLocks noChangeArrowheads="1"/>
          </p:cNvSpPr>
          <p:nvPr/>
        </p:nvSpPr>
        <p:spPr bwMode="auto">
          <a:xfrm rot="19503734">
            <a:off x="1390211" y="3619728"/>
            <a:ext cx="762000" cy="304800"/>
          </a:xfrm>
          <a:prstGeom prst="rightArrow">
            <a:avLst>
              <a:gd name="adj1" fmla="val 50000"/>
              <a:gd name="adj2" fmla="val 62500"/>
            </a:avLst>
          </a:prstGeom>
          <a:solidFill>
            <a:schemeClr val="accent1"/>
          </a:solidFill>
          <a:ln w="12700">
            <a:solidFill>
              <a:schemeClr val="tx1"/>
            </a:solidFill>
            <a:miter lim="800000"/>
            <a:headEnd/>
            <a:tailEnd/>
          </a:ln>
          <a:effectLst/>
        </p:spPr>
        <p:txBody>
          <a:bodyPr wrap="none" anchor="ctr"/>
          <a:lstStyle/>
          <a:p>
            <a:endParaRPr lang="en-US"/>
          </a:p>
        </p:txBody>
      </p:sp>
      <p:sp>
        <p:nvSpPr>
          <p:cNvPr id="241670" name="AutoShape 6"/>
          <p:cNvSpPr>
            <a:spLocks noChangeArrowheads="1"/>
          </p:cNvSpPr>
          <p:nvPr/>
        </p:nvSpPr>
        <p:spPr bwMode="auto">
          <a:xfrm rot="905523">
            <a:off x="1245740" y="4970745"/>
            <a:ext cx="762000" cy="304800"/>
          </a:xfrm>
          <a:prstGeom prst="rightArrow">
            <a:avLst>
              <a:gd name="adj1" fmla="val 50000"/>
              <a:gd name="adj2" fmla="val 62500"/>
            </a:avLst>
          </a:prstGeom>
          <a:solidFill>
            <a:schemeClr val="accent1"/>
          </a:solidFill>
          <a:ln w="12700">
            <a:solidFill>
              <a:schemeClr val="tx1"/>
            </a:solidFill>
            <a:miter lim="800000"/>
            <a:headEnd/>
            <a:tailEnd/>
          </a:ln>
          <a:effectLst/>
        </p:spPr>
        <p:txBody>
          <a:bodyPr wrap="none" anchor="ctr"/>
          <a:lstStyle/>
          <a:p>
            <a:endParaRPr lang="en-US"/>
          </a:p>
        </p:txBody>
      </p:sp>
      <p:sp>
        <p:nvSpPr>
          <p:cNvPr id="6" name="TextBox 5"/>
          <p:cNvSpPr txBox="1"/>
          <p:nvPr/>
        </p:nvSpPr>
        <p:spPr>
          <a:xfrm>
            <a:off x="228600" y="3962400"/>
            <a:ext cx="1752600" cy="584775"/>
          </a:xfrm>
          <a:prstGeom prst="rect">
            <a:avLst/>
          </a:prstGeom>
          <a:noFill/>
        </p:spPr>
        <p:txBody>
          <a:bodyPr wrap="square" rtlCol="0">
            <a:spAutoFit/>
          </a:bodyPr>
          <a:lstStyle/>
          <a:p>
            <a:pPr>
              <a:buNone/>
            </a:pPr>
            <a:r>
              <a:rPr lang="en-US" dirty="0" smtClean="0">
                <a:solidFill>
                  <a:srgbClr val="C00000"/>
                </a:solidFill>
              </a:rPr>
              <a:t>Serifs</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04800"/>
            <a:ext cx="7772400" cy="1470025"/>
          </a:xfrm>
        </p:spPr>
        <p:txBody>
          <a:bodyPr/>
          <a:lstStyle/>
          <a:p>
            <a:r>
              <a:rPr lang="en-US" sz="5400" dirty="0" smtClean="0">
                <a:effectLst>
                  <a:glow rad="101600">
                    <a:srgbClr val="FF8000">
                      <a:alpha val="60000"/>
                    </a:srgbClr>
                  </a:glow>
                </a:effectLst>
              </a:rPr>
              <a:t>This is the good fight!</a:t>
            </a:r>
            <a:r>
              <a:rPr lang="en-US" sz="5400" dirty="0" smtClean="0"/>
              <a:t> </a:t>
            </a:r>
            <a:br>
              <a:rPr lang="en-US" sz="5400" dirty="0" smtClean="0"/>
            </a:br>
            <a:endParaRPr lang="en-US" sz="5400" dirty="0"/>
          </a:p>
        </p:txBody>
      </p:sp>
      <p:sp>
        <p:nvSpPr>
          <p:cNvPr id="5" name="Subtitle 4"/>
          <p:cNvSpPr>
            <a:spLocks noGrp="1"/>
          </p:cNvSpPr>
          <p:nvPr>
            <p:ph type="subTitle" idx="1"/>
          </p:nvPr>
        </p:nvSpPr>
        <p:spPr>
          <a:xfrm>
            <a:off x="685800" y="5638800"/>
            <a:ext cx="7848600" cy="1752600"/>
          </a:xfrm>
        </p:spPr>
        <p:txBody>
          <a:bodyPr/>
          <a:lstStyle/>
          <a:p>
            <a:r>
              <a:rPr lang="en-US" sz="3600" dirty="0" smtClean="0">
                <a:solidFill>
                  <a:srgbClr val="5A0000"/>
                </a:solidFill>
              </a:rPr>
              <a:t>Thanks for your efforts on behalf of workers!</a:t>
            </a:r>
            <a:endParaRPr lang="en-US" sz="3600" dirty="0">
              <a:solidFill>
                <a:srgbClr val="5A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090" y="1371600"/>
            <a:ext cx="5382910" cy="4272646"/>
          </a:xfrm>
          <a:prstGeom prst="rect">
            <a:avLst/>
          </a:prstGeom>
        </p:spPr>
      </p:pic>
    </p:spTree>
    <p:extLst>
      <p:ext uri="{BB962C8B-B14F-4D97-AF65-F5344CB8AC3E}">
        <p14:creationId xmlns:p14="http://schemas.microsoft.com/office/powerpoint/2010/main" val="27585425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5" name="Picture 3" descr="DSCN1576"/>
          <p:cNvPicPr>
            <a:picLocks noChangeAspect="1" noChangeArrowheads="1"/>
          </p:cNvPicPr>
          <p:nvPr/>
        </p:nvPicPr>
        <p:blipFill>
          <a:blip r:embed="rId3" cstate="print"/>
          <a:srcRect r="11111" b="11111"/>
          <a:stretch>
            <a:fillRect/>
          </a:stretch>
        </p:blipFill>
        <p:spPr bwMode="auto">
          <a:xfrm>
            <a:off x="0" y="0"/>
            <a:ext cx="9144000" cy="6858000"/>
          </a:xfrm>
          <a:prstGeom prst="rect">
            <a:avLst/>
          </a:prstGeom>
          <a:noFill/>
        </p:spPr>
      </p:pic>
      <p:grpSp>
        <p:nvGrpSpPr>
          <p:cNvPr id="2" name="Group 12"/>
          <p:cNvGrpSpPr/>
          <p:nvPr/>
        </p:nvGrpSpPr>
        <p:grpSpPr>
          <a:xfrm>
            <a:off x="0" y="0"/>
            <a:ext cx="9144000" cy="6858000"/>
            <a:chOff x="0" y="0"/>
            <a:chExt cx="9144000" cy="6858000"/>
          </a:xfrm>
        </p:grpSpPr>
        <p:grpSp>
          <p:nvGrpSpPr>
            <p:cNvPr id="3" name="Group 8"/>
            <p:cNvGrpSpPr>
              <a:grpSpLocks/>
            </p:cNvGrpSpPr>
            <p:nvPr/>
          </p:nvGrpSpPr>
          <p:grpSpPr bwMode="auto">
            <a:xfrm>
              <a:off x="0" y="0"/>
              <a:ext cx="9144000" cy="6858000"/>
              <a:chOff x="0" y="0"/>
              <a:chExt cx="5760" cy="4320"/>
            </a:xfrm>
          </p:grpSpPr>
          <p:sp>
            <p:nvSpPr>
              <p:cNvPr id="187396" name="Line 4"/>
              <p:cNvSpPr>
                <a:spLocks noChangeShapeType="1"/>
              </p:cNvSpPr>
              <p:nvPr/>
            </p:nvSpPr>
            <p:spPr bwMode="auto">
              <a:xfrm>
                <a:off x="0" y="1248"/>
                <a:ext cx="5760" cy="0"/>
              </a:xfrm>
              <a:prstGeom prst="line">
                <a:avLst/>
              </a:prstGeom>
              <a:noFill/>
              <a:ln w="25400">
                <a:solidFill>
                  <a:schemeClr val="tx2"/>
                </a:solidFill>
                <a:round/>
                <a:headEnd/>
                <a:tailEnd/>
              </a:ln>
              <a:effectLst/>
            </p:spPr>
            <p:txBody>
              <a:bodyPr/>
              <a:lstStyle/>
              <a:p>
                <a:endParaRPr lang="en-US"/>
              </a:p>
            </p:txBody>
          </p:sp>
          <p:sp>
            <p:nvSpPr>
              <p:cNvPr id="187397" name="Line 5"/>
              <p:cNvSpPr>
                <a:spLocks noChangeShapeType="1"/>
              </p:cNvSpPr>
              <p:nvPr/>
            </p:nvSpPr>
            <p:spPr bwMode="auto">
              <a:xfrm>
                <a:off x="0" y="2976"/>
                <a:ext cx="5760" cy="0"/>
              </a:xfrm>
              <a:prstGeom prst="line">
                <a:avLst/>
              </a:prstGeom>
              <a:noFill/>
              <a:ln w="25400">
                <a:solidFill>
                  <a:schemeClr val="tx2"/>
                </a:solidFill>
                <a:round/>
                <a:headEnd/>
                <a:tailEnd/>
              </a:ln>
              <a:effectLst/>
            </p:spPr>
            <p:txBody>
              <a:bodyPr/>
              <a:lstStyle/>
              <a:p>
                <a:endParaRPr lang="en-US"/>
              </a:p>
            </p:txBody>
          </p:sp>
          <p:sp>
            <p:nvSpPr>
              <p:cNvPr id="187398" name="Line 6"/>
              <p:cNvSpPr>
                <a:spLocks noChangeShapeType="1"/>
              </p:cNvSpPr>
              <p:nvPr/>
            </p:nvSpPr>
            <p:spPr bwMode="auto">
              <a:xfrm>
                <a:off x="1728" y="0"/>
                <a:ext cx="0" cy="4320"/>
              </a:xfrm>
              <a:prstGeom prst="line">
                <a:avLst/>
              </a:prstGeom>
              <a:noFill/>
              <a:ln w="25400">
                <a:solidFill>
                  <a:schemeClr val="tx2"/>
                </a:solidFill>
                <a:round/>
                <a:headEnd/>
                <a:tailEnd/>
              </a:ln>
              <a:effectLst/>
            </p:spPr>
            <p:txBody>
              <a:bodyPr/>
              <a:lstStyle/>
              <a:p>
                <a:endParaRPr lang="en-US"/>
              </a:p>
            </p:txBody>
          </p:sp>
          <p:sp>
            <p:nvSpPr>
              <p:cNvPr id="187399" name="Line 7"/>
              <p:cNvSpPr>
                <a:spLocks noChangeShapeType="1"/>
              </p:cNvSpPr>
              <p:nvPr/>
            </p:nvSpPr>
            <p:spPr bwMode="auto">
              <a:xfrm>
                <a:off x="3936" y="0"/>
                <a:ext cx="0" cy="4320"/>
              </a:xfrm>
              <a:prstGeom prst="line">
                <a:avLst/>
              </a:prstGeom>
              <a:noFill/>
              <a:ln w="25400">
                <a:solidFill>
                  <a:schemeClr val="tx2"/>
                </a:solidFill>
                <a:round/>
                <a:headEnd/>
                <a:tailEnd/>
              </a:ln>
              <a:effectLst/>
            </p:spPr>
            <p:txBody>
              <a:bodyPr/>
              <a:lstStyle/>
              <a:p>
                <a:endParaRPr lang="en-US"/>
              </a:p>
            </p:txBody>
          </p:sp>
        </p:grpSp>
        <p:sp>
          <p:nvSpPr>
            <p:cNvPr id="9" name="Oval 8"/>
            <p:cNvSpPr/>
            <p:nvPr/>
          </p:nvSpPr>
          <p:spPr bwMode="auto">
            <a:xfrm>
              <a:off x="6019800" y="1828800"/>
              <a:ext cx="381000" cy="381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smtClean="0">
                <a:ln>
                  <a:noFill/>
                </a:ln>
                <a:solidFill>
                  <a:schemeClr val="tx1"/>
                </a:solidFill>
                <a:effectLst/>
                <a:latin typeface="Times New Roman" pitchFamily="18" charset="0"/>
              </a:endParaRPr>
            </a:p>
          </p:txBody>
        </p:sp>
        <p:sp>
          <p:nvSpPr>
            <p:cNvPr id="10" name="Oval 9"/>
            <p:cNvSpPr/>
            <p:nvPr/>
          </p:nvSpPr>
          <p:spPr bwMode="auto">
            <a:xfrm>
              <a:off x="2514600" y="1828800"/>
              <a:ext cx="381000" cy="381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smtClean="0">
                <a:ln>
                  <a:noFill/>
                </a:ln>
                <a:solidFill>
                  <a:schemeClr val="tx1"/>
                </a:solidFill>
                <a:effectLst/>
                <a:latin typeface="Times New Roman" pitchFamily="18" charset="0"/>
              </a:endParaRPr>
            </a:p>
          </p:txBody>
        </p:sp>
        <p:sp>
          <p:nvSpPr>
            <p:cNvPr id="11" name="Oval 10"/>
            <p:cNvSpPr/>
            <p:nvPr/>
          </p:nvSpPr>
          <p:spPr bwMode="auto">
            <a:xfrm>
              <a:off x="2514600" y="4572000"/>
              <a:ext cx="381000" cy="381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smtClean="0">
                <a:ln>
                  <a:noFill/>
                </a:ln>
                <a:solidFill>
                  <a:schemeClr val="tx1"/>
                </a:solidFill>
                <a:effectLst/>
                <a:latin typeface="Times New Roman" pitchFamily="18" charset="0"/>
              </a:endParaRPr>
            </a:p>
          </p:txBody>
        </p:sp>
        <p:sp>
          <p:nvSpPr>
            <p:cNvPr id="12" name="Oval 11"/>
            <p:cNvSpPr/>
            <p:nvPr/>
          </p:nvSpPr>
          <p:spPr bwMode="auto">
            <a:xfrm>
              <a:off x="6019800" y="4572000"/>
              <a:ext cx="381000" cy="3810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smtClean="0">
                <a:ln>
                  <a:noFill/>
                </a:ln>
                <a:solidFill>
                  <a:schemeClr val="tx1"/>
                </a:solidFill>
                <a:effectLst/>
                <a:latin typeface="Times New Roman" pitchFamily="18" charset="0"/>
              </a:endParaRPr>
            </a:p>
          </p:txBody>
        </p:sp>
      </p:grpSp>
      <p:sp>
        <p:nvSpPr>
          <p:cNvPr id="187394" name="Rectangle 2"/>
          <p:cNvSpPr>
            <a:spLocks noGrp="1" noChangeArrowheads="1"/>
          </p:cNvSpPr>
          <p:nvPr>
            <p:ph type="title"/>
          </p:nvPr>
        </p:nvSpPr>
        <p:spPr>
          <a:xfrm>
            <a:off x="457200" y="457200"/>
            <a:ext cx="7772400" cy="1143000"/>
          </a:xfrm>
        </p:spPr>
        <p:txBody>
          <a:bodyPr/>
          <a:lstStyle/>
          <a:p>
            <a:pPr algn="l"/>
            <a:r>
              <a:rPr lang="en-US" sz="3600" dirty="0" smtClean="0">
                <a:solidFill>
                  <a:schemeClr val="bg1"/>
                </a:solidFill>
              </a:rPr>
              <a:t>The rule </a:t>
            </a:r>
            <a:r>
              <a:rPr lang="en-US" sz="3600" dirty="0">
                <a:solidFill>
                  <a:schemeClr val="bg1"/>
                </a:solidFill>
              </a:rPr>
              <a:t>of </a:t>
            </a:r>
            <a:r>
              <a:rPr lang="en-US" sz="3600" dirty="0" smtClean="0">
                <a:solidFill>
                  <a:schemeClr val="bg1"/>
                </a:solidFill>
              </a:rPr>
              <a:t>thirds defines the interesting points in an image. Try it!</a:t>
            </a:r>
            <a:endParaRPr lang="en-US" sz="3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5705" name="Picture 9"/>
          <p:cNvPicPr>
            <a:picLocks noChangeAspect="1" noChangeArrowheads="1"/>
          </p:cNvPicPr>
          <p:nvPr/>
        </p:nvPicPr>
        <p:blipFill>
          <a:blip r:embed="rId3" cstate="print"/>
          <a:srcRect l="3305" r="827"/>
          <a:stretch>
            <a:fillRect/>
          </a:stretch>
        </p:blipFill>
        <p:spPr bwMode="auto">
          <a:xfrm>
            <a:off x="-632094" y="0"/>
            <a:ext cx="9980600" cy="6849533"/>
          </a:xfrm>
          <a:prstGeom prst="rect">
            <a:avLst/>
          </a:prstGeom>
          <a:noFill/>
          <a:ln w="9525">
            <a:noFill/>
            <a:miter lim="800000"/>
            <a:headEnd/>
            <a:tailEnd/>
          </a:ln>
          <a:effectLst/>
        </p:spPr>
      </p:pic>
      <p:grpSp>
        <p:nvGrpSpPr>
          <p:cNvPr id="2" name="Group 3"/>
          <p:cNvGrpSpPr>
            <a:grpSpLocks/>
          </p:cNvGrpSpPr>
          <p:nvPr/>
        </p:nvGrpSpPr>
        <p:grpSpPr bwMode="auto">
          <a:xfrm>
            <a:off x="0" y="0"/>
            <a:ext cx="9144000" cy="6858000"/>
            <a:chOff x="0" y="0"/>
            <a:chExt cx="5760" cy="4320"/>
          </a:xfrm>
        </p:grpSpPr>
        <p:sp>
          <p:nvSpPr>
            <p:cNvPr id="285700" name="Line 4"/>
            <p:cNvSpPr>
              <a:spLocks noChangeShapeType="1"/>
            </p:cNvSpPr>
            <p:nvPr/>
          </p:nvSpPr>
          <p:spPr bwMode="auto">
            <a:xfrm>
              <a:off x="0" y="1248"/>
              <a:ext cx="5760" cy="0"/>
            </a:xfrm>
            <a:prstGeom prst="line">
              <a:avLst/>
            </a:prstGeom>
            <a:noFill/>
            <a:ln w="25400">
              <a:solidFill>
                <a:schemeClr val="bg1"/>
              </a:solidFill>
              <a:round/>
              <a:headEnd/>
              <a:tailEnd/>
            </a:ln>
            <a:effectLst/>
          </p:spPr>
          <p:txBody>
            <a:bodyPr/>
            <a:lstStyle/>
            <a:p>
              <a:endParaRPr lang="en-US"/>
            </a:p>
          </p:txBody>
        </p:sp>
        <p:sp>
          <p:nvSpPr>
            <p:cNvPr id="285701" name="Line 5"/>
            <p:cNvSpPr>
              <a:spLocks noChangeShapeType="1"/>
            </p:cNvSpPr>
            <p:nvPr/>
          </p:nvSpPr>
          <p:spPr bwMode="auto">
            <a:xfrm>
              <a:off x="0" y="2976"/>
              <a:ext cx="5760" cy="0"/>
            </a:xfrm>
            <a:prstGeom prst="line">
              <a:avLst/>
            </a:prstGeom>
            <a:noFill/>
            <a:ln w="25400">
              <a:solidFill>
                <a:schemeClr val="bg1"/>
              </a:solidFill>
              <a:round/>
              <a:headEnd/>
              <a:tailEnd/>
            </a:ln>
            <a:effectLst/>
          </p:spPr>
          <p:txBody>
            <a:bodyPr/>
            <a:lstStyle/>
            <a:p>
              <a:endParaRPr lang="en-US"/>
            </a:p>
          </p:txBody>
        </p:sp>
        <p:sp>
          <p:nvSpPr>
            <p:cNvPr id="285702" name="Line 6"/>
            <p:cNvSpPr>
              <a:spLocks noChangeShapeType="1"/>
            </p:cNvSpPr>
            <p:nvPr/>
          </p:nvSpPr>
          <p:spPr bwMode="auto">
            <a:xfrm>
              <a:off x="1728" y="0"/>
              <a:ext cx="0" cy="4320"/>
            </a:xfrm>
            <a:prstGeom prst="line">
              <a:avLst/>
            </a:prstGeom>
            <a:noFill/>
            <a:ln w="25400">
              <a:solidFill>
                <a:schemeClr val="bg1"/>
              </a:solidFill>
              <a:round/>
              <a:headEnd/>
              <a:tailEnd/>
            </a:ln>
            <a:effectLst/>
          </p:spPr>
          <p:txBody>
            <a:bodyPr/>
            <a:lstStyle/>
            <a:p>
              <a:endParaRPr lang="en-US"/>
            </a:p>
          </p:txBody>
        </p:sp>
        <p:sp>
          <p:nvSpPr>
            <p:cNvPr id="285703" name="Line 7"/>
            <p:cNvSpPr>
              <a:spLocks noChangeShapeType="1"/>
            </p:cNvSpPr>
            <p:nvPr/>
          </p:nvSpPr>
          <p:spPr bwMode="auto">
            <a:xfrm>
              <a:off x="3936" y="0"/>
              <a:ext cx="0" cy="4320"/>
            </a:xfrm>
            <a:prstGeom prst="line">
              <a:avLst/>
            </a:prstGeom>
            <a:noFill/>
            <a:ln w="25400">
              <a:solidFill>
                <a:schemeClr val="bg1"/>
              </a:solidFill>
              <a:round/>
              <a:headEnd/>
              <a:tailEnd/>
            </a:ln>
            <a:effectLst/>
          </p:spPr>
          <p:txBody>
            <a:bodyPr/>
            <a:lstStyle/>
            <a:p>
              <a:endParaRPr lang="en-US"/>
            </a:p>
          </p:txBody>
        </p:sp>
      </p:grpSp>
      <p:sp>
        <p:nvSpPr>
          <p:cNvPr id="10" name="TextBox 9"/>
          <p:cNvSpPr txBox="1"/>
          <p:nvPr/>
        </p:nvSpPr>
        <p:spPr>
          <a:xfrm>
            <a:off x="0" y="6334780"/>
            <a:ext cx="3352800" cy="523220"/>
          </a:xfrm>
          <a:prstGeom prst="rect">
            <a:avLst/>
          </a:prstGeom>
          <a:noFill/>
        </p:spPr>
        <p:txBody>
          <a:bodyPr wrap="square" rtlCol="0">
            <a:spAutoFit/>
          </a:bodyPr>
          <a:lstStyle/>
          <a:p>
            <a:pPr>
              <a:buNone/>
            </a:pPr>
            <a:r>
              <a:rPr lang="en-US" sz="2800" dirty="0" smtClean="0">
                <a:solidFill>
                  <a:schemeClr val="bg1"/>
                </a:solidFill>
                <a:latin typeface="Arial" pitchFamily="34" charset="0"/>
                <a:cs typeface="Arial" pitchFamily="34" charset="0"/>
              </a:rPr>
              <a:t>Photo: FEMA</a:t>
            </a:r>
            <a:endParaRPr lang="en-US"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scu.k12.ca.us/pomeroy/3rd/starry-night.jpg"/>
          <p:cNvPicPr>
            <a:picLocks noChangeAspect="1" noChangeArrowheads="1"/>
          </p:cNvPicPr>
          <p:nvPr/>
        </p:nvPicPr>
        <p:blipFill>
          <a:blip r:embed="rId3" cstate="print"/>
          <a:srcRect/>
          <a:stretch>
            <a:fillRect/>
          </a:stretch>
        </p:blipFill>
        <p:spPr bwMode="auto">
          <a:xfrm>
            <a:off x="0" y="-82335"/>
            <a:ext cx="9144000" cy="7527761"/>
          </a:xfrm>
          <a:prstGeom prst="rect">
            <a:avLst/>
          </a:prstGeom>
          <a:noFill/>
          <a:ln w="9525">
            <a:solidFill>
              <a:schemeClr val="bg1"/>
            </a:solidFill>
            <a:miter lim="800000"/>
            <a:headEnd/>
            <a:tailEnd/>
          </a:ln>
        </p:spPr>
      </p:pic>
      <p:grpSp>
        <p:nvGrpSpPr>
          <p:cNvPr id="2" name="Group 8"/>
          <p:cNvGrpSpPr>
            <a:grpSpLocks/>
          </p:cNvGrpSpPr>
          <p:nvPr/>
        </p:nvGrpSpPr>
        <p:grpSpPr bwMode="auto">
          <a:xfrm>
            <a:off x="152400" y="152400"/>
            <a:ext cx="9144000" cy="6858000"/>
            <a:chOff x="0" y="0"/>
            <a:chExt cx="5760" cy="4320"/>
          </a:xfrm>
        </p:grpSpPr>
        <p:sp>
          <p:nvSpPr>
            <p:cNvPr id="37892" name="Line 4"/>
            <p:cNvSpPr>
              <a:spLocks noChangeShapeType="1"/>
            </p:cNvSpPr>
            <p:nvPr/>
          </p:nvSpPr>
          <p:spPr bwMode="auto">
            <a:xfrm>
              <a:off x="0" y="1248"/>
              <a:ext cx="5760" cy="0"/>
            </a:xfrm>
            <a:prstGeom prst="line">
              <a:avLst/>
            </a:prstGeom>
            <a:noFill/>
            <a:ln w="25400">
              <a:solidFill>
                <a:schemeClr val="bg1"/>
              </a:solidFill>
              <a:round/>
              <a:headEnd/>
              <a:tailEnd/>
            </a:ln>
          </p:spPr>
          <p:txBody>
            <a:bodyPr/>
            <a:lstStyle/>
            <a:p>
              <a:endParaRPr lang="en-US"/>
            </a:p>
          </p:txBody>
        </p:sp>
        <p:sp>
          <p:nvSpPr>
            <p:cNvPr id="37893" name="Line 5"/>
            <p:cNvSpPr>
              <a:spLocks noChangeShapeType="1"/>
            </p:cNvSpPr>
            <p:nvPr/>
          </p:nvSpPr>
          <p:spPr bwMode="auto">
            <a:xfrm>
              <a:off x="0" y="2976"/>
              <a:ext cx="5760" cy="0"/>
            </a:xfrm>
            <a:prstGeom prst="line">
              <a:avLst/>
            </a:prstGeom>
            <a:noFill/>
            <a:ln w="25400">
              <a:solidFill>
                <a:schemeClr val="bg1"/>
              </a:solidFill>
              <a:round/>
              <a:headEnd/>
              <a:tailEnd/>
            </a:ln>
          </p:spPr>
          <p:txBody>
            <a:bodyPr/>
            <a:lstStyle/>
            <a:p>
              <a:endParaRPr lang="en-US"/>
            </a:p>
          </p:txBody>
        </p:sp>
        <p:sp>
          <p:nvSpPr>
            <p:cNvPr id="37894" name="Line 6"/>
            <p:cNvSpPr>
              <a:spLocks noChangeShapeType="1"/>
            </p:cNvSpPr>
            <p:nvPr/>
          </p:nvSpPr>
          <p:spPr bwMode="auto">
            <a:xfrm>
              <a:off x="1728" y="0"/>
              <a:ext cx="0" cy="4320"/>
            </a:xfrm>
            <a:prstGeom prst="line">
              <a:avLst/>
            </a:prstGeom>
            <a:noFill/>
            <a:ln w="25400">
              <a:solidFill>
                <a:schemeClr val="bg1"/>
              </a:solidFill>
              <a:round/>
              <a:headEnd/>
              <a:tailEnd/>
            </a:ln>
          </p:spPr>
          <p:txBody>
            <a:bodyPr/>
            <a:lstStyle/>
            <a:p>
              <a:endParaRPr lang="en-US"/>
            </a:p>
          </p:txBody>
        </p:sp>
        <p:sp>
          <p:nvSpPr>
            <p:cNvPr id="37895" name="Line 7"/>
            <p:cNvSpPr>
              <a:spLocks noChangeShapeType="1"/>
            </p:cNvSpPr>
            <p:nvPr/>
          </p:nvSpPr>
          <p:spPr bwMode="auto">
            <a:xfrm>
              <a:off x="3936" y="0"/>
              <a:ext cx="0" cy="4320"/>
            </a:xfrm>
            <a:prstGeom prst="line">
              <a:avLst/>
            </a:prstGeom>
            <a:noFill/>
            <a:ln w="25400">
              <a:solidFill>
                <a:schemeClr val="bg1"/>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8" name="Rectangle 4"/>
          <p:cNvSpPr>
            <a:spLocks noGrp="1" noChangeArrowheads="1"/>
          </p:cNvSpPr>
          <p:nvPr>
            <p:ph type="title"/>
          </p:nvPr>
        </p:nvSpPr>
        <p:spPr>
          <a:xfrm>
            <a:off x="685800" y="304800"/>
            <a:ext cx="7772400" cy="1143000"/>
          </a:xfrm>
        </p:spPr>
        <p:txBody>
          <a:bodyPr/>
          <a:lstStyle/>
          <a:p>
            <a:r>
              <a:rPr lang="en-US" dirty="0" smtClean="0"/>
              <a:t>Acknowledge </a:t>
            </a:r>
            <a:r>
              <a:rPr lang="en-US" dirty="0"/>
              <a:t>the illusion</a:t>
            </a:r>
          </a:p>
        </p:txBody>
      </p:sp>
      <p:pic>
        <p:nvPicPr>
          <p:cNvPr id="246789" name="Picture 5"/>
          <p:cNvPicPr>
            <a:picLocks noChangeAspect="1" noChangeArrowheads="1"/>
          </p:cNvPicPr>
          <p:nvPr/>
        </p:nvPicPr>
        <p:blipFill>
          <a:blip r:embed="rId3" cstate="print"/>
          <a:srcRect/>
          <a:stretch>
            <a:fillRect/>
          </a:stretch>
        </p:blipFill>
        <p:spPr bwMode="auto">
          <a:xfrm>
            <a:off x="4038600" y="1905000"/>
            <a:ext cx="4043363" cy="2819400"/>
          </a:xfrm>
          <a:prstGeom prst="rect">
            <a:avLst/>
          </a:prstGeom>
          <a:noFill/>
          <a:ln w="12700">
            <a:noFill/>
            <a:miter lim="800000"/>
            <a:headEnd/>
            <a:tailEnd/>
          </a:ln>
          <a:effectLst/>
        </p:spPr>
      </p:pic>
      <p:sp>
        <p:nvSpPr>
          <p:cNvPr id="246790" name="Text Box 6"/>
          <p:cNvSpPr txBox="1">
            <a:spLocks noChangeArrowheads="1"/>
          </p:cNvSpPr>
          <p:nvPr/>
        </p:nvSpPr>
        <p:spPr bwMode="auto">
          <a:xfrm>
            <a:off x="609600" y="1857375"/>
            <a:ext cx="3276600" cy="1569660"/>
          </a:xfrm>
          <a:prstGeom prst="rect">
            <a:avLst/>
          </a:prstGeom>
          <a:noFill/>
          <a:ln w="12700">
            <a:noFill/>
            <a:miter lim="800000"/>
            <a:headEnd/>
            <a:tailEnd/>
          </a:ln>
          <a:effectLst/>
        </p:spPr>
        <p:txBody>
          <a:bodyPr>
            <a:spAutoFit/>
          </a:bodyPr>
          <a:lstStyle/>
          <a:p>
            <a:pPr>
              <a:spcBef>
                <a:spcPct val="50000"/>
              </a:spcBef>
              <a:buNone/>
            </a:pPr>
            <a:r>
              <a:rPr lang="en-US" dirty="0">
                <a:latin typeface="Arial" charset="0"/>
              </a:rPr>
              <a:t>Bonus for translation from the French!</a:t>
            </a:r>
          </a:p>
        </p:txBody>
      </p:sp>
      <p:sp>
        <p:nvSpPr>
          <p:cNvPr id="246791" name="Text Box 7"/>
          <p:cNvSpPr txBox="1">
            <a:spLocks noChangeArrowheads="1"/>
          </p:cNvSpPr>
          <p:nvPr/>
        </p:nvSpPr>
        <p:spPr bwMode="auto">
          <a:xfrm>
            <a:off x="762000" y="5576888"/>
            <a:ext cx="7620000" cy="584775"/>
          </a:xfrm>
          <a:prstGeom prst="rect">
            <a:avLst/>
          </a:prstGeom>
          <a:noFill/>
          <a:ln w="12700">
            <a:noFill/>
            <a:miter lim="800000"/>
            <a:headEnd/>
            <a:tailEnd/>
          </a:ln>
          <a:effectLst/>
        </p:spPr>
        <p:txBody>
          <a:bodyPr>
            <a:spAutoFit/>
          </a:bodyPr>
          <a:lstStyle/>
          <a:p>
            <a:pPr>
              <a:spcBef>
                <a:spcPct val="50000"/>
              </a:spcBef>
              <a:buNone/>
            </a:pPr>
            <a:r>
              <a:rPr lang="en-US" b="1" dirty="0" err="1">
                <a:solidFill>
                  <a:schemeClr val="accent2"/>
                </a:solidFill>
                <a:latin typeface="Arial" charset="0"/>
              </a:rPr>
              <a:t>Ceci</a:t>
            </a:r>
            <a:r>
              <a:rPr lang="en-US" b="1" dirty="0">
                <a:solidFill>
                  <a:schemeClr val="accent2"/>
                </a:solidFill>
                <a:latin typeface="Arial" charset="0"/>
              </a:rPr>
              <a:t> </a:t>
            </a:r>
            <a:r>
              <a:rPr lang="en-US" b="1" dirty="0" err="1">
                <a:solidFill>
                  <a:schemeClr val="accent2"/>
                </a:solidFill>
                <a:latin typeface="Arial" charset="0"/>
              </a:rPr>
              <a:t>n’est</a:t>
            </a:r>
            <a:r>
              <a:rPr lang="en-US" b="1" dirty="0">
                <a:solidFill>
                  <a:schemeClr val="accent2"/>
                </a:solidFill>
                <a:latin typeface="Arial" charset="0"/>
              </a:rPr>
              <a:t> pas </a:t>
            </a:r>
            <a:r>
              <a:rPr lang="en-US" b="1" dirty="0" err="1">
                <a:solidFill>
                  <a:schemeClr val="accent2"/>
                </a:solidFill>
                <a:latin typeface="Arial" charset="0"/>
              </a:rPr>
              <a:t>une</a:t>
            </a:r>
            <a:r>
              <a:rPr lang="en-US" b="1" dirty="0">
                <a:solidFill>
                  <a:schemeClr val="accent2"/>
                </a:solidFill>
                <a:latin typeface="Arial" charset="0"/>
              </a:rPr>
              <a:t> pipe.</a:t>
            </a:r>
          </a:p>
        </p:txBody>
      </p:sp>
      <p:sp>
        <p:nvSpPr>
          <p:cNvPr id="246792" name="Text Box 8"/>
          <p:cNvSpPr txBox="1">
            <a:spLocks noChangeArrowheads="1"/>
          </p:cNvSpPr>
          <p:nvPr/>
        </p:nvSpPr>
        <p:spPr bwMode="auto">
          <a:xfrm>
            <a:off x="4162425" y="4799013"/>
            <a:ext cx="3721100" cy="457200"/>
          </a:xfrm>
          <a:prstGeom prst="rect">
            <a:avLst/>
          </a:prstGeom>
          <a:noFill/>
          <a:ln w="12700">
            <a:noFill/>
            <a:miter lim="800000"/>
            <a:headEnd/>
            <a:tailEnd/>
          </a:ln>
          <a:effectLst/>
        </p:spPr>
        <p:txBody>
          <a:bodyPr wrap="none">
            <a:spAutoFit/>
          </a:bodyPr>
          <a:lstStyle/>
          <a:p>
            <a:pPr>
              <a:buNone/>
            </a:pPr>
            <a:r>
              <a:rPr lang="en-US" sz="2400" b="1" dirty="0">
                <a:solidFill>
                  <a:schemeClr val="tx2"/>
                </a:solidFill>
                <a:latin typeface="Arial" charset="0"/>
              </a:rPr>
              <a:t>Rene Magritte’s painting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6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9" name="Picture 5" descr="021_18A"/>
          <p:cNvPicPr>
            <a:picLocks noChangeAspect="1" noChangeArrowheads="1"/>
          </p:cNvPicPr>
          <p:nvPr/>
        </p:nvPicPr>
        <p:blipFill>
          <a:blip r:embed="rId3" cstate="print"/>
          <a:srcRect l="4724" r="2362"/>
          <a:stretch>
            <a:fillRect/>
          </a:stretch>
        </p:blipFill>
        <p:spPr bwMode="auto">
          <a:xfrm>
            <a:off x="-304800" y="-66675"/>
            <a:ext cx="9677400" cy="6943725"/>
          </a:xfrm>
          <a:prstGeom prst="rect">
            <a:avLst/>
          </a:prstGeom>
          <a:noFill/>
        </p:spPr>
      </p:pic>
      <p:sp>
        <p:nvSpPr>
          <p:cNvPr id="185346" name="Rectangle 2"/>
          <p:cNvSpPr>
            <a:spLocks noGrp="1" noChangeArrowheads="1"/>
          </p:cNvSpPr>
          <p:nvPr>
            <p:ph type="title"/>
          </p:nvPr>
        </p:nvSpPr>
        <p:spPr>
          <a:xfrm>
            <a:off x="533400" y="457200"/>
            <a:ext cx="8305800" cy="1143000"/>
          </a:xfrm>
        </p:spPr>
        <p:txBody>
          <a:bodyPr/>
          <a:lstStyle/>
          <a:p>
            <a:r>
              <a:rPr lang="en-US" dirty="0">
                <a:solidFill>
                  <a:schemeClr val="bg1"/>
                </a:solidFill>
              </a:rPr>
              <a:t>Bring items into the foreground to create 3-D illusion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graphics simple and emphasize what is important</a:t>
            </a:r>
            <a:endParaRPr lang="en-US" dirty="0"/>
          </a:p>
        </p:txBody>
      </p:sp>
      <p:graphicFrame>
        <p:nvGraphicFramePr>
          <p:cNvPr id="3" name="Chart 2"/>
          <p:cNvGraphicFramePr/>
          <p:nvPr>
            <p:extLst>
              <p:ext uri="{D42A27DB-BD31-4B8C-83A1-F6EECF244321}">
                <p14:modId xmlns:p14="http://schemas.microsoft.com/office/powerpoint/2010/main" val="3103538727"/>
              </p:ext>
            </p:extLst>
          </p:nvPr>
        </p:nvGraphicFramePr>
        <p:xfrm>
          <a:off x="244415" y="1562100"/>
          <a:ext cx="4343400" cy="32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p:nvPr>
            <p:extLst>
              <p:ext uri="{D42A27DB-BD31-4B8C-83A1-F6EECF244321}">
                <p14:modId xmlns:p14="http://schemas.microsoft.com/office/powerpoint/2010/main" val="2341677488"/>
              </p:ext>
            </p:extLst>
          </p:nvPr>
        </p:nvGraphicFramePr>
        <p:xfrm>
          <a:off x="3276600" y="3581400"/>
          <a:ext cx="5638800" cy="3276600"/>
        </p:xfrm>
        <a:graphic>
          <a:graphicData uri="http://schemas.openxmlformats.org/drawingml/2006/chart">
            <c:chart xmlns:c="http://schemas.openxmlformats.org/drawingml/2006/chart" xmlns:r="http://schemas.openxmlformats.org/officeDocument/2006/relationships" r:id="rId4"/>
          </a:graphicData>
        </a:graphic>
      </p:graphicFrame>
      <p:sp>
        <p:nvSpPr>
          <p:cNvPr id="5" name="Up Arrow 4"/>
          <p:cNvSpPr/>
          <p:nvPr/>
        </p:nvSpPr>
        <p:spPr bwMode="auto">
          <a:xfrm>
            <a:off x="1295400" y="4343400"/>
            <a:ext cx="914400" cy="1295400"/>
          </a:xfrm>
          <a:prstGeom prst="up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1" i="0" u="none" strike="noStrike" cap="none" normalizeH="0" baseline="0" dirty="0" smtClean="0">
              <a:ln>
                <a:noFill/>
              </a:ln>
              <a:solidFill>
                <a:schemeClr val="tx1"/>
              </a:solidFill>
              <a:effectLst/>
              <a:latin typeface="Arial" charset="0"/>
            </a:endParaRPr>
          </a:p>
        </p:txBody>
      </p:sp>
      <p:sp>
        <p:nvSpPr>
          <p:cNvPr id="6" name="Up Arrow 5"/>
          <p:cNvSpPr/>
          <p:nvPr/>
        </p:nvSpPr>
        <p:spPr bwMode="auto">
          <a:xfrm rot="5146983">
            <a:off x="3041766" y="5505137"/>
            <a:ext cx="914400" cy="1295400"/>
          </a:xfrm>
          <a:prstGeom prst="up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rgbClr val="00B050"/>
              </a:solidFill>
              <a:effectLst/>
              <a:latin typeface="Arial" charset="0"/>
            </a:endParaRPr>
          </a:p>
        </p:txBody>
      </p:sp>
    </p:spTree>
    <p:extLst>
      <p:ext uri="{BB962C8B-B14F-4D97-AF65-F5344CB8AC3E}">
        <p14:creationId xmlns:p14="http://schemas.microsoft.com/office/powerpoint/2010/main" val="6102290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57200" y="1752600"/>
            <a:ext cx="8534400" cy="1470025"/>
          </a:xfrm>
        </p:spPr>
        <p:txBody>
          <a:bodyPr/>
          <a:lstStyle/>
          <a:p>
            <a:pPr marL="514350" indent="-514350"/>
            <a:r>
              <a:rPr lang="en-US" sz="4400" dirty="0" smtClean="0"/>
              <a:t>	</a:t>
            </a:r>
            <a:r>
              <a:rPr lang="en-US" sz="4400" dirty="0"/>
              <a:t>Explain several ideas for improving PowerPoint presentations</a:t>
            </a:r>
            <a:br>
              <a:rPr lang="en-US" sz="4400" dirty="0"/>
            </a:br>
            <a:r>
              <a:rPr lang="en-US" sz="4400" dirty="0"/>
              <a:t/>
            </a:r>
            <a:br>
              <a:rPr lang="en-US" sz="4400" dirty="0"/>
            </a:br>
            <a:endParaRPr lang="en-US" sz="4400" dirty="0"/>
          </a:p>
        </p:txBody>
      </p:sp>
      <p:sp>
        <p:nvSpPr>
          <p:cNvPr id="3" name="Subtitle 2"/>
          <p:cNvSpPr>
            <a:spLocks noGrp="1"/>
          </p:cNvSpPr>
          <p:nvPr>
            <p:ph type="subTitle" idx="1"/>
          </p:nvPr>
        </p:nvSpPr>
        <p:spPr>
          <a:xfrm>
            <a:off x="1371600" y="3200400"/>
            <a:ext cx="6400800" cy="1752600"/>
          </a:xfrm>
        </p:spPr>
        <p:txBody>
          <a:bodyPr/>
          <a:lstStyle/>
          <a:p>
            <a:r>
              <a:rPr lang="en-US" sz="60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Objective 3</a:t>
            </a:r>
          </a:p>
        </p:txBody>
      </p:sp>
      <p:graphicFrame>
        <p:nvGraphicFramePr>
          <p:cNvPr id="4" name="Diagram 3"/>
          <p:cNvGraphicFramePr/>
          <p:nvPr>
            <p:extLst>
              <p:ext uri="{D42A27DB-BD31-4B8C-83A1-F6EECF244321}">
                <p14:modId xmlns:p14="http://schemas.microsoft.com/office/powerpoint/2010/main" val="4165732678"/>
              </p:ext>
            </p:extLst>
          </p:nvPr>
        </p:nvGraphicFramePr>
        <p:xfrm>
          <a:off x="1600200" y="4013200"/>
          <a:ext cx="6096000" cy="284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57771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762000" y="762000"/>
            <a:ext cx="7772400" cy="1143000"/>
          </a:xfrm>
        </p:spPr>
        <p:txBody>
          <a:bodyPr/>
          <a:lstStyle/>
          <a:p>
            <a:r>
              <a:rPr lang="en-US" sz="3600" dirty="0"/>
              <a:t>The credibility and energy of the trainer </a:t>
            </a:r>
            <a:r>
              <a:rPr lang="en-US" sz="3600" dirty="0" smtClean="0"/>
              <a:t>is </a:t>
            </a:r>
            <a:r>
              <a:rPr lang="en-US" sz="3600" dirty="0"/>
              <a:t>more important than the technology</a:t>
            </a:r>
          </a:p>
        </p:txBody>
      </p:sp>
      <p:pic>
        <p:nvPicPr>
          <p:cNvPr id="5" name="Picture 4"/>
          <p:cNvPicPr>
            <a:picLocks noChangeAspect="1"/>
          </p:cNvPicPr>
          <p:nvPr/>
        </p:nvPicPr>
        <p:blipFill rotWithShape="1">
          <a:blip r:embed="rId3"/>
          <a:srcRect b="52593"/>
          <a:stretch/>
        </p:blipFill>
        <p:spPr>
          <a:xfrm>
            <a:off x="1981200" y="2362200"/>
            <a:ext cx="5663042" cy="3733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077200" cy="1143000"/>
          </a:xfrm>
        </p:spPr>
        <p:txBody>
          <a:bodyPr/>
          <a:lstStyle/>
          <a:p>
            <a:pPr algn="l"/>
            <a:r>
              <a:rPr lang="en-US" sz="3600" dirty="0" smtClean="0"/>
              <a:t>How many here have a love/hate relationship with PowerPoint? </a:t>
            </a:r>
            <a:endParaRPr lang="en-US" sz="3600" dirty="0"/>
          </a:p>
        </p:txBody>
      </p:sp>
      <p:pic>
        <p:nvPicPr>
          <p:cNvPr id="5" name="Picture 4" descr="2009_0406AnimalPrints0034.JPG"/>
          <p:cNvPicPr>
            <a:picLocks noChangeAspect="1"/>
          </p:cNvPicPr>
          <p:nvPr/>
        </p:nvPicPr>
        <p:blipFill>
          <a:blip r:embed="rId3" cstate="print"/>
          <a:srcRect l="8333" r="15833"/>
          <a:stretch>
            <a:fillRect/>
          </a:stretch>
        </p:blipFill>
        <p:spPr>
          <a:xfrm>
            <a:off x="2046691" y="2057400"/>
            <a:ext cx="5039909" cy="4418905"/>
          </a:xfrm>
          <a:prstGeom prst="rect">
            <a:avLst/>
          </a:prstGeom>
        </p:spPr>
      </p:pic>
      <p:sp>
        <p:nvSpPr>
          <p:cNvPr id="3" name="TextBox 2"/>
          <p:cNvSpPr txBox="1"/>
          <p:nvPr/>
        </p:nvSpPr>
        <p:spPr>
          <a:xfrm rot="694306">
            <a:off x="2315934" y="3049184"/>
            <a:ext cx="4648200" cy="769441"/>
          </a:xfrm>
          <a:prstGeom prst="rect">
            <a:avLst/>
          </a:prstGeom>
          <a:noFill/>
        </p:spPr>
        <p:txBody>
          <a:bodyPr wrap="square" rtlCol="0">
            <a:spAutoFit/>
          </a:bodyPr>
          <a:lstStyle/>
          <a:p>
            <a:pPr algn="l">
              <a:buNone/>
            </a:pPr>
            <a:r>
              <a:rPr lang="en-US" sz="4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Yeah, me, too!</a:t>
            </a:r>
            <a:endParaRPr lang="en-US" sz="4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7837" t="18965" r="16786" b="9815"/>
          <a:stretch/>
        </p:blipFill>
        <p:spPr>
          <a:xfrm>
            <a:off x="-152400" y="0"/>
            <a:ext cx="9479809" cy="6858000"/>
          </a:xfrm>
          <a:prstGeom prst="rect">
            <a:avLst/>
          </a:prstGeom>
          <a:solidFill>
            <a:srgbClr val="FF0000"/>
          </a:solidFill>
        </p:spPr>
      </p:pic>
      <p:sp>
        <p:nvSpPr>
          <p:cNvPr id="5" name="Sun 4"/>
          <p:cNvSpPr/>
          <p:nvPr/>
        </p:nvSpPr>
        <p:spPr bwMode="auto">
          <a:xfrm>
            <a:off x="5486400" y="6096000"/>
            <a:ext cx="457200" cy="381000"/>
          </a:xfrm>
          <a:prstGeom prst="sun">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6" name="Explosion 1 5"/>
          <p:cNvSpPr/>
          <p:nvPr/>
        </p:nvSpPr>
        <p:spPr bwMode="auto">
          <a:xfrm>
            <a:off x="5486400" y="6019800"/>
            <a:ext cx="381000" cy="381000"/>
          </a:xfrm>
          <a:prstGeom prst="irregularSeal1">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7" name="Explosion 1 6"/>
          <p:cNvSpPr/>
          <p:nvPr/>
        </p:nvSpPr>
        <p:spPr bwMode="auto">
          <a:xfrm>
            <a:off x="4038600" y="685800"/>
            <a:ext cx="381000" cy="381000"/>
          </a:xfrm>
          <a:prstGeom prst="irregularSeal1">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28222" y="4648200"/>
            <a:ext cx="8229600" cy="1143000"/>
          </a:xfrm>
        </p:spPr>
        <p:txBody>
          <a:bodyPr/>
          <a:lstStyle/>
          <a:p>
            <a:r>
              <a:rPr lang="en-US" sz="4800" dirty="0" smtClean="0">
                <a:solidFill>
                  <a:schemeClr val="bg1"/>
                </a:solidFill>
              </a:rPr>
              <a:t>The trail of tears</a:t>
            </a:r>
            <a:endParaRPr lang="en-US" sz="4800" dirty="0">
              <a:solidFill>
                <a:schemeClr val="bg1"/>
              </a:solidFill>
            </a:endParaRPr>
          </a:p>
        </p:txBody>
      </p:sp>
      <p:cxnSp>
        <p:nvCxnSpPr>
          <p:cNvPr id="11" name="Curved Connector 10"/>
          <p:cNvCxnSpPr/>
          <p:nvPr/>
        </p:nvCxnSpPr>
        <p:spPr bwMode="auto">
          <a:xfrm rot="16200000" flipH="1">
            <a:off x="2438400" y="2819400"/>
            <a:ext cx="4953000" cy="1447800"/>
          </a:xfrm>
          <a:prstGeom prst="curvedConnector3">
            <a:avLst>
              <a:gd name="adj1" fmla="val 46296"/>
            </a:avLst>
          </a:prstGeom>
          <a:noFill/>
          <a:ln w="317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822885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518080" y="457200"/>
            <a:ext cx="8610600" cy="1143000"/>
          </a:xfrm>
        </p:spPr>
        <p:txBody>
          <a:bodyPr/>
          <a:lstStyle/>
          <a:p>
            <a:r>
              <a:rPr lang="en-US" sz="3200" dirty="0" smtClean="0"/>
              <a:t>At </a:t>
            </a:r>
            <a:r>
              <a:rPr lang="en-US" sz="3200" dirty="0"/>
              <a:t>the end of this session, I would like you to be able to:</a:t>
            </a:r>
          </a:p>
        </p:txBody>
      </p:sp>
      <p:sp>
        <p:nvSpPr>
          <p:cNvPr id="75780" name="Rectangle 4"/>
          <p:cNvSpPr>
            <a:spLocks noGrp="1" noChangeArrowheads="1"/>
          </p:cNvSpPr>
          <p:nvPr>
            <p:ph type="body" idx="1"/>
          </p:nvPr>
        </p:nvSpPr>
        <p:spPr>
          <a:xfrm>
            <a:off x="457200" y="1371600"/>
            <a:ext cx="8229600" cy="4525963"/>
          </a:xfrm>
        </p:spPr>
        <p:txBody>
          <a:bodyPr/>
          <a:lstStyle/>
          <a:p>
            <a:pPr marL="694944" indent="-512064">
              <a:spcBef>
                <a:spcPts val="168"/>
              </a:spcBef>
              <a:spcAft>
                <a:spcPts val="0"/>
              </a:spcAft>
              <a:buFont typeface="+mj-lt"/>
              <a:buAutoNum type="arabicPeriod"/>
            </a:pPr>
            <a:endParaRPr lang="en-US" sz="2800" b="1" dirty="0">
              <a:latin typeface="Arial" charset="0"/>
            </a:endParaRPr>
          </a:p>
          <a:p>
            <a:pPr marL="694944" indent="-512064">
              <a:spcBef>
                <a:spcPts val="168"/>
              </a:spcBef>
              <a:spcAft>
                <a:spcPts val="0"/>
              </a:spcAft>
              <a:buFont typeface="+mj-lt"/>
              <a:buAutoNum type="arabicPeriod"/>
            </a:pPr>
            <a:r>
              <a:rPr lang="en-US" sz="2800" b="1" dirty="0">
                <a:latin typeface="Arial" charset="0"/>
              </a:rPr>
              <a:t>List </a:t>
            </a:r>
            <a:r>
              <a:rPr lang="en-US" sz="2800" b="1" dirty="0" smtClean="0">
                <a:latin typeface="Arial" charset="0"/>
              </a:rPr>
              <a:t>5 </a:t>
            </a:r>
            <a:r>
              <a:rPr lang="en-US" sz="2800" b="1" dirty="0">
                <a:latin typeface="Arial" charset="0"/>
              </a:rPr>
              <a:t>key lessons from </a:t>
            </a:r>
            <a:r>
              <a:rPr lang="en-US" sz="2800" b="1" dirty="0" smtClean="0">
                <a:latin typeface="Arial" charset="0"/>
              </a:rPr>
              <a:t>TED Talks to improve your presentations</a:t>
            </a:r>
            <a:endParaRPr lang="en-US" sz="2800" b="1" dirty="0">
              <a:latin typeface="Arial" charset="0"/>
            </a:endParaRPr>
          </a:p>
          <a:p>
            <a:pPr marL="694944" indent="-512064">
              <a:spcBef>
                <a:spcPts val="168"/>
              </a:spcBef>
              <a:spcAft>
                <a:spcPts val="0"/>
              </a:spcAft>
              <a:buFont typeface="+mj-lt"/>
              <a:buAutoNum type="arabicPeriod"/>
            </a:pPr>
            <a:r>
              <a:rPr lang="en-US" sz="2800" b="1" dirty="0">
                <a:latin typeface="Arial" charset="0"/>
              </a:rPr>
              <a:t>Describe several art principles that can improve your training </a:t>
            </a:r>
          </a:p>
          <a:p>
            <a:pPr marL="694944" indent="-512064">
              <a:spcBef>
                <a:spcPts val="168"/>
              </a:spcBef>
              <a:spcAft>
                <a:spcPts val="0"/>
              </a:spcAft>
              <a:buFont typeface="+mj-lt"/>
              <a:buAutoNum type="arabicPeriod"/>
            </a:pPr>
            <a:r>
              <a:rPr lang="en-US" sz="2800" b="1" dirty="0">
                <a:latin typeface="Arial" charset="0"/>
              </a:rPr>
              <a:t>Explain several ideas for improving PowerPoint </a:t>
            </a:r>
            <a:r>
              <a:rPr lang="en-US" sz="2800" b="1" dirty="0" smtClean="0">
                <a:latin typeface="Arial" charset="0"/>
              </a:rPr>
              <a:t>presentations</a:t>
            </a:r>
          </a:p>
          <a:p>
            <a:pPr marL="694944" indent="-512064">
              <a:spcBef>
                <a:spcPts val="168"/>
              </a:spcBef>
              <a:spcAft>
                <a:spcPts val="0"/>
              </a:spcAft>
              <a:buFont typeface="+mj-lt"/>
              <a:buAutoNum type="arabicPeriod"/>
            </a:pPr>
            <a:r>
              <a:rPr lang="en-US" sz="2800" b="1" dirty="0" smtClean="0">
                <a:latin typeface="Arial" charset="0"/>
              </a:rPr>
              <a:t>Relate several sources of excellent non-</a:t>
            </a:r>
            <a:r>
              <a:rPr lang="en-US" sz="2800" b="1" dirty="0" err="1" smtClean="0">
                <a:latin typeface="Arial" charset="0"/>
              </a:rPr>
              <a:t>copywritten</a:t>
            </a:r>
            <a:r>
              <a:rPr lang="en-US" sz="2800" b="1" dirty="0" smtClean="0">
                <a:latin typeface="Arial" charset="0"/>
              </a:rPr>
              <a:t> images</a:t>
            </a:r>
            <a:endParaRPr lang="en-US" sz="2800" b="1" dirty="0">
              <a:latin typeface="Arial" charset="0"/>
            </a:endParaRPr>
          </a:p>
          <a:p>
            <a:pPr marL="694944" indent="-512064">
              <a:spcBef>
                <a:spcPts val="168"/>
              </a:spcBef>
              <a:spcAft>
                <a:spcPts val="0"/>
              </a:spcAft>
              <a:buFont typeface="+mj-lt"/>
              <a:buAutoNum type="arabicPeriod"/>
            </a:pPr>
            <a:r>
              <a:rPr lang="en-US" sz="2800" b="1" dirty="0" smtClean="0">
                <a:latin typeface="Arial" charset="0"/>
              </a:rPr>
              <a:t>Describe several delivery techniques that could improve your style (including humor)</a:t>
            </a:r>
            <a:endParaRPr lang="en-US" sz="2800" b="1"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8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8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78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5534"/>
            <a:ext cx="7772400" cy="1470025"/>
          </a:xfrm>
        </p:spPr>
        <p:txBody>
          <a:bodyPr/>
          <a:lstStyle/>
          <a:p>
            <a:r>
              <a:rPr lang="en-US" sz="4400" dirty="0" smtClean="0"/>
              <a:t>When was PowerPoint created?</a:t>
            </a:r>
            <a:endParaRPr lang="en-US" sz="4400" dirty="0"/>
          </a:p>
        </p:txBody>
      </p:sp>
      <p:sp>
        <p:nvSpPr>
          <p:cNvPr id="3" name="Subtitle 2"/>
          <p:cNvSpPr>
            <a:spLocks noGrp="1"/>
          </p:cNvSpPr>
          <p:nvPr>
            <p:ph type="subTitle" idx="1"/>
          </p:nvPr>
        </p:nvSpPr>
        <p:spPr>
          <a:xfrm>
            <a:off x="1371600" y="5334000"/>
            <a:ext cx="6400800" cy="1752600"/>
          </a:xfrm>
        </p:spPr>
        <p:txBody>
          <a:bodyPr/>
          <a:lstStyle/>
          <a:p>
            <a:r>
              <a:rPr lang="en-US" sz="3600" dirty="0" smtClean="0">
                <a:solidFill>
                  <a:srgbClr val="663300"/>
                </a:solidFill>
              </a:rPr>
              <a:t>1986</a:t>
            </a:r>
            <a:r>
              <a:rPr lang="en-US" dirty="0" smtClean="0">
                <a:solidFill>
                  <a:srgbClr val="663300"/>
                </a:solidFill>
              </a:rPr>
              <a:t> </a:t>
            </a:r>
            <a:r>
              <a:rPr lang="en-US" dirty="0" smtClean="0"/>
              <a:t>by Robert Gaskins and Dennis Austin</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128" b="15459"/>
          <a:stretch/>
        </p:blipFill>
        <p:spPr>
          <a:xfrm>
            <a:off x="1492174" y="1905000"/>
            <a:ext cx="5975426" cy="3200400"/>
          </a:xfrm>
          <a:prstGeom prst="rect">
            <a:avLst/>
          </a:prstGeom>
        </p:spPr>
      </p:pic>
      <p:sp>
        <p:nvSpPr>
          <p:cNvPr id="5" name="TextBox 4"/>
          <p:cNvSpPr txBox="1"/>
          <p:nvPr/>
        </p:nvSpPr>
        <p:spPr>
          <a:xfrm>
            <a:off x="5181600" y="3951982"/>
            <a:ext cx="1981200" cy="1077218"/>
          </a:xfrm>
          <a:prstGeom prst="rect">
            <a:avLst/>
          </a:prstGeom>
          <a:noFill/>
        </p:spPr>
        <p:txBody>
          <a:bodyPr wrap="square" rtlCol="0">
            <a:spAutoFit/>
          </a:bodyPr>
          <a:lstStyle/>
          <a:p>
            <a:pPr algn="r">
              <a:buNone/>
            </a:pPr>
            <a:r>
              <a:rPr lang="en-US" sz="1600" dirty="0" smtClean="0">
                <a:solidFill>
                  <a:schemeClr val="bg1"/>
                </a:solidFill>
              </a:rPr>
              <a:t>1986 Caravan at the Smithsonian American History Museum</a:t>
            </a:r>
            <a:endParaRPr lang="en-US" sz="1600" dirty="0">
              <a:solidFill>
                <a:schemeClr val="bg1"/>
              </a:solidFill>
            </a:endParaRPr>
          </a:p>
        </p:txBody>
      </p:sp>
    </p:spTree>
    <p:extLst>
      <p:ext uri="{BB962C8B-B14F-4D97-AF65-F5344CB8AC3E}">
        <p14:creationId xmlns:p14="http://schemas.microsoft.com/office/powerpoint/2010/main" val="346349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7501" t="29557" r="22500" b="20665"/>
          <a:stretch/>
        </p:blipFill>
        <p:spPr>
          <a:xfrm>
            <a:off x="685800" y="2209800"/>
            <a:ext cx="7892143" cy="4419600"/>
          </a:xfrm>
          <a:prstGeom prst="rect">
            <a:avLst/>
          </a:prstGeom>
          <a:solidFill>
            <a:srgbClr val="FFFFFF">
              <a:shade val="85000"/>
            </a:srgbClr>
          </a:solidFill>
          <a:ln w="88900" cap="sq">
            <a:solidFill>
              <a:schemeClr val="accent1">
                <a:lumMod val="9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p:cNvSpPr>
            <a:spLocks noGrp="1"/>
          </p:cNvSpPr>
          <p:nvPr>
            <p:ph type="ctrTitle"/>
          </p:nvPr>
        </p:nvSpPr>
        <p:spPr>
          <a:xfrm>
            <a:off x="603848" y="533400"/>
            <a:ext cx="7772400" cy="1470025"/>
          </a:xfrm>
        </p:spPr>
        <p:txBody>
          <a:bodyPr/>
          <a:lstStyle/>
          <a:p>
            <a:r>
              <a:rPr lang="en-US" sz="3200" dirty="0" smtClean="0"/>
              <a:t>The default for PowerPoint hasn’t changed and was never based on research </a:t>
            </a:r>
            <a:r>
              <a:rPr lang="en-US" sz="3200" dirty="0" smtClean="0"/>
              <a:t>(Michael Alley, Penn State)</a:t>
            </a:r>
            <a:endParaRPr lang="en-US" sz="3200" dirty="0"/>
          </a:p>
        </p:txBody>
      </p:sp>
      <p:sp>
        <p:nvSpPr>
          <p:cNvPr id="2" name="Subtitle 1"/>
          <p:cNvSpPr>
            <a:spLocks noGrp="1"/>
          </p:cNvSpPr>
          <p:nvPr>
            <p:ph type="subTitle" idx="1"/>
          </p:nvPr>
        </p:nvSpPr>
        <p:spPr>
          <a:xfrm>
            <a:off x="868393" y="4724400"/>
            <a:ext cx="7437407" cy="1752600"/>
          </a:xfrm>
        </p:spPr>
        <p:txBody>
          <a:bodyPr/>
          <a:lstStyle/>
          <a:p>
            <a:pPr algn="l"/>
            <a:r>
              <a:rPr lang="en-US" sz="4000" dirty="0" smtClean="0">
                <a:solidFill>
                  <a:srgbClr val="C00000"/>
                </a:solidFill>
              </a:rPr>
              <a:t>40% of engineering and science presentation used this default</a:t>
            </a:r>
            <a:endParaRPr lang="en-US" sz="4000" dirty="0">
              <a:solidFill>
                <a:srgbClr val="C00000"/>
              </a:solidFill>
            </a:endParaRPr>
          </a:p>
        </p:txBody>
      </p:sp>
    </p:spTree>
    <p:extLst>
      <p:ext uri="{BB962C8B-B14F-4D97-AF65-F5344CB8AC3E}">
        <p14:creationId xmlns:p14="http://schemas.microsoft.com/office/powerpoint/2010/main" val="45717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Backgrounds and logos waste space</a:t>
            </a:r>
            <a:endParaRPr lang="en-US" dirty="0"/>
          </a:p>
        </p:txBody>
      </p:sp>
      <p:pic>
        <p:nvPicPr>
          <p:cNvPr id="5" name="Picture 4"/>
          <p:cNvPicPr>
            <a:picLocks noChangeAspect="1"/>
          </p:cNvPicPr>
          <p:nvPr/>
        </p:nvPicPr>
        <p:blipFill>
          <a:blip r:embed="rId3"/>
          <a:stretch>
            <a:fillRect/>
          </a:stretch>
        </p:blipFill>
        <p:spPr>
          <a:xfrm>
            <a:off x="533399" y="1676400"/>
            <a:ext cx="8153401" cy="4586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739501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609600" y="762000"/>
            <a:ext cx="7772400" cy="1143000"/>
          </a:xfrm>
        </p:spPr>
        <p:txBody>
          <a:bodyPr/>
          <a:lstStyle/>
          <a:p>
            <a:pPr algn="l"/>
            <a:r>
              <a:rPr lang="en-US" dirty="0"/>
              <a:t>W</a:t>
            </a:r>
            <a:r>
              <a:rPr lang="en-US" dirty="0" smtClean="0"/>
              <a:t>hat </a:t>
            </a:r>
            <a:r>
              <a:rPr lang="en-US" dirty="0"/>
              <a:t>do the PowerPoint detractors say?</a:t>
            </a:r>
          </a:p>
        </p:txBody>
      </p:sp>
      <p:sp>
        <p:nvSpPr>
          <p:cNvPr id="181251" name="Rectangle 3"/>
          <p:cNvSpPr>
            <a:spLocks noGrp="1" noChangeArrowheads="1"/>
          </p:cNvSpPr>
          <p:nvPr>
            <p:ph type="subTitle" idx="1"/>
          </p:nvPr>
        </p:nvSpPr>
        <p:spPr>
          <a:xfrm>
            <a:off x="685800" y="2133600"/>
            <a:ext cx="8153400" cy="609600"/>
          </a:xfrm>
        </p:spPr>
        <p:txBody>
          <a:bodyPr/>
          <a:lstStyle/>
          <a:p>
            <a:pPr algn="l"/>
            <a:r>
              <a:rPr lang="en-US" b="1" dirty="0">
                <a:latin typeface="Arial" pitchFamily="34" charset="0"/>
                <a:cs typeface="Arial" pitchFamily="34" charset="0"/>
              </a:rPr>
              <a:t>“Power corrupts. PowerPoint </a:t>
            </a:r>
            <a:r>
              <a:rPr lang="en-US" b="1" dirty="0" smtClean="0">
                <a:latin typeface="Arial" pitchFamily="34" charset="0"/>
                <a:cs typeface="Arial" pitchFamily="34" charset="0"/>
              </a:rPr>
              <a:t>corrupts </a:t>
            </a:r>
            <a:r>
              <a:rPr lang="en-US" dirty="0">
                <a:latin typeface="Arial" pitchFamily="34" charset="0"/>
                <a:cs typeface="Arial" pitchFamily="34" charset="0"/>
              </a:rPr>
              <a:t>a</a:t>
            </a:r>
            <a:r>
              <a:rPr lang="en-US" b="1" dirty="0" smtClean="0">
                <a:latin typeface="Arial" pitchFamily="34" charset="0"/>
                <a:cs typeface="Arial" pitchFamily="34" charset="0"/>
              </a:rPr>
              <a:t>bsolutely.”</a:t>
            </a:r>
            <a:endParaRPr lang="en-US" b="1" dirty="0">
              <a:latin typeface="Arial" pitchFamily="34" charset="0"/>
              <a:cs typeface="Arial" pitchFamily="34" charset="0"/>
            </a:endParaRPr>
          </a:p>
        </p:txBody>
      </p:sp>
      <p:sp>
        <p:nvSpPr>
          <p:cNvPr id="181252" name="Text Box 4"/>
          <p:cNvSpPr txBox="1">
            <a:spLocks noChangeArrowheads="1"/>
          </p:cNvSpPr>
          <p:nvPr/>
        </p:nvSpPr>
        <p:spPr bwMode="auto">
          <a:xfrm>
            <a:off x="838200" y="4373562"/>
            <a:ext cx="7391400" cy="400110"/>
          </a:xfrm>
          <a:prstGeom prst="rect">
            <a:avLst/>
          </a:prstGeom>
          <a:noFill/>
          <a:ln w="12700">
            <a:noFill/>
            <a:miter lim="800000"/>
            <a:headEnd/>
            <a:tailEnd/>
          </a:ln>
          <a:effectLst/>
        </p:spPr>
        <p:txBody>
          <a:bodyPr>
            <a:spAutoFit/>
          </a:bodyPr>
          <a:lstStyle/>
          <a:p>
            <a:pPr algn="l">
              <a:spcBef>
                <a:spcPct val="50000"/>
              </a:spcBef>
              <a:buNone/>
            </a:pPr>
            <a:endParaRPr lang="en-US" sz="2000" dirty="0">
              <a:latin typeface="Arial" charset="0"/>
            </a:endParaRPr>
          </a:p>
        </p:txBody>
      </p:sp>
      <p:sp>
        <p:nvSpPr>
          <p:cNvPr id="5" name="TextBox 4"/>
          <p:cNvSpPr txBox="1"/>
          <p:nvPr/>
        </p:nvSpPr>
        <p:spPr>
          <a:xfrm>
            <a:off x="609600" y="3352800"/>
            <a:ext cx="8763000" cy="1348061"/>
          </a:xfrm>
          <a:prstGeom prst="rect">
            <a:avLst/>
          </a:prstGeom>
          <a:noFill/>
        </p:spPr>
        <p:txBody>
          <a:bodyPr wrap="square" rtlCol="0">
            <a:spAutoFit/>
          </a:bodyPr>
          <a:lstStyle/>
          <a:p>
            <a:pPr algn="l">
              <a:buNone/>
            </a:pPr>
            <a:r>
              <a:rPr lang="en-US" sz="2400" b="1" dirty="0" smtClean="0">
                <a:latin typeface="Arial" pitchFamily="34" charset="0"/>
                <a:cs typeface="Arial" pitchFamily="34" charset="0"/>
              </a:rPr>
              <a:t>Edward </a:t>
            </a:r>
            <a:r>
              <a:rPr lang="en-US" sz="2400" b="1" dirty="0" err="1" smtClean="0">
                <a:latin typeface="Arial" pitchFamily="34" charset="0"/>
                <a:cs typeface="Arial" pitchFamily="34" charset="0"/>
              </a:rPr>
              <a:t>Tufte</a:t>
            </a:r>
            <a:r>
              <a:rPr lang="en-US" sz="2400" b="1" dirty="0" smtClean="0">
                <a:latin typeface="Arial" pitchFamily="34" charset="0"/>
                <a:cs typeface="Arial" pitchFamily="34" charset="0"/>
              </a:rPr>
              <a:t>, Professor Emeritus, political science, computer science and graphic design, Yale</a:t>
            </a:r>
          </a:p>
          <a:p>
            <a:pPr algn="l"/>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499"/>
                                          </p:stCondLst>
                                        </p:cTn>
                                        <p:tgtEl>
                                          <p:spTgt spid="181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build="p" autoUpdateAnimBg="0"/>
      <p:bldP spid="181252" grpId="0" autoUpdateAnimBg="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8" name="Rectangle 4"/>
          <p:cNvSpPr>
            <a:spLocks noGrp="1" noChangeArrowheads="1"/>
          </p:cNvSpPr>
          <p:nvPr>
            <p:ph type="ctrTitle"/>
          </p:nvPr>
        </p:nvSpPr>
        <p:spPr>
          <a:xfrm>
            <a:off x="685800" y="1524000"/>
            <a:ext cx="7772400" cy="1470025"/>
          </a:xfrm>
        </p:spPr>
        <p:txBody>
          <a:bodyPr/>
          <a:lstStyle/>
          <a:p>
            <a:r>
              <a:rPr lang="en-US" sz="4400"/>
              <a:t>"It's much easier to write a presentation if you're writing in bullet grunts."</a:t>
            </a:r>
          </a:p>
        </p:txBody>
      </p:sp>
      <p:sp>
        <p:nvSpPr>
          <p:cNvPr id="308229" name="Rectangle 5"/>
          <p:cNvSpPr>
            <a:spLocks noGrp="1" noChangeArrowheads="1"/>
          </p:cNvSpPr>
          <p:nvPr>
            <p:ph type="subTitle" idx="1"/>
          </p:nvPr>
        </p:nvSpPr>
        <p:spPr/>
        <p:txBody>
          <a:bodyPr/>
          <a:lstStyle/>
          <a:p>
            <a:r>
              <a:rPr lang="en-US" dirty="0"/>
              <a:t>Edward </a:t>
            </a:r>
            <a:r>
              <a:rPr lang="en-US" dirty="0" err="1"/>
              <a:t>Tufte</a:t>
            </a:r>
            <a:r>
              <a:rPr lang="en-US" dirty="0"/>
              <a:t>, "The Cognitive Style of </a:t>
            </a:r>
            <a:r>
              <a:rPr lang="en-US" dirty="0" smtClean="0"/>
              <a:t>PowerPoint"</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8516" y="-4"/>
            <a:ext cx="9656263" cy="7323667"/>
          </a:xfrm>
          <a:prstGeom prst="rect">
            <a:avLst/>
          </a:prstGeom>
        </p:spPr>
      </p:pic>
      <p:sp>
        <p:nvSpPr>
          <p:cNvPr id="4" name="Title 3"/>
          <p:cNvSpPr>
            <a:spLocks noGrp="1"/>
          </p:cNvSpPr>
          <p:nvPr>
            <p:ph type="ctrTitle"/>
          </p:nvPr>
        </p:nvSpPr>
        <p:spPr>
          <a:xfrm>
            <a:off x="685800" y="0"/>
            <a:ext cx="7772400" cy="1470025"/>
          </a:xfrm>
        </p:spPr>
        <p:txBody>
          <a:bodyPr>
            <a:normAutofit/>
          </a:bodyPr>
          <a:lstStyle/>
          <a:p>
            <a:pPr algn="l"/>
            <a:r>
              <a:rPr lang="en-US" b="1" dirty="0" smtClean="0"/>
              <a:t>Dr. Martin Luther King did not need PowerPoint</a:t>
            </a:r>
            <a:endParaRPr lang="en-US" b="1" dirty="0"/>
          </a:p>
        </p:txBody>
      </p:sp>
      <p:sp>
        <p:nvSpPr>
          <p:cNvPr id="6" name="Subtitle 5"/>
          <p:cNvSpPr>
            <a:spLocks noGrp="1"/>
          </p:cNvSpPr>
          <p:nvPr>
            <p:ph type="subTitle" idx="1"/>
          </p:nvPr>
        </p:nvSpPr>
        <p:spPr>
          <a:xfrm>
            <a:off x="2184400" y="4646787"/>
            <a:ext cx="6400800" cy="1752600"/>
          </a:xfrm>
          <a:solidFill>
            <a:schemeClr val="bg1">
              <a:lumMod val="50000"/>
              <a:alpha val="44000"/>
            </a:schemeClr>
          </a:solidFill>
          <a:effectLst>
            <a:softEdge rad="558800"/>
          </a:effectLst>
        </p:spPr>
        <p:txBody>
          <a:bodyPr>
            <a:normAutofit fontScale="92500"/>
          </a:bodyPr>
          <a:lstStyle/>
          <a:p>
            <a:r>
              <a:rPr lang="en-US" sz="8000" dirty="0" smtClean="0">
                <a:solidFill>
                  <a:schemeClr val="bg1"/>
                </a:solidFill>
                <a:effectLst>
                  <a:outerShdw blurRad="327025" dir="19740000" sx="120000" sy="120000" kx="2700000" rotWithShape="0">
                    <a:srgbClr val="000000">
                      <a:alpha val="52000"/>
                    </a:srgbClr>
                  </a:outerShdw>
                </a:effectLst>
              </a:rPr>
              <a:t>I have a chart</a:t>
            </a:r>
            <a:endParaRPr lang="en-US" sz="8000" dirty="0">
              <a:solidFill>
                <a:schemeClr val="bg1"/>
              </a:solidFill>
              <a:effectLst>
                <a:outerShdw blurRad="327025" dir="19740000" sx="120000" sy="120000" kx="2700000" rotWithShape="0">
                  <a:srgbClr val="000000">
                    <a:alpha val="52000"/>
                  </a:srgbClr>
                </a:outerShdw>
              </a:effectLst>
            </a:endParaRPr>
          </a:p>
        </p:txBody>
      </p:sp>
    </p:spTree>
    <p:extLst>
      <p:ext uri="{BB962C8B-B14F-4D97-AF65-F5344CB8AC3E}">
        <p14:creationId xmlns:p14="http://schemas.microsoft.com/office/powerpoint/2010/main" val="294429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1" name="Title 10"/>
          <p:cNvSpPr>
            <a:spLocks noGrp="1"/>
          </p:cNvSpPr>
          <p:nvPr>
            <p:ph type="ctrTitle"/>
          </p:nvPr>
        </p:nvSpPr>
        <p:spPr>
          <a:xfrm>
            <a:off x="685800" y="381000"/>
            <a:ext cx="7772400" cy="1470025"/>
          </a:xfrm>
        </p:spPr>
        <p:txBody>
          <a:bodyPr/>
          <a:lstStyle/>
          <a:p>
            <a:pPr algn="l"/>
            <a:r>
              <a:rPr lang="en-US" dirty="0" smtClean="0">
                <a:solidFill>
                  <a:schemeClr val="bg1"/>
                </a:solidFill>
              </a:rPr>
              <a:t>“The audience will either read your slides or listen to you. They will not do both.”</a:t>
            </a:r>
            <a:endParaRPr lang="en-US" dirty="0">
              <a:solidFill>
                <a:schemeClr val="bg1"/>
              </a:solidFill>
            </a:endParaRPr>
          </a:p>
        </p:txBody>
      </p:sp>
      <p:sp>
        <p:nvSpPr>
          <p:cNvPr id="12" name="Subtitle 11"/>
          <p:cNvSpPr>
            <a:spLocks noGrp="1"/>
          </p:cNvSpPr>
          <p:nvPr>
            <p:ph type="subTitle" idx="1"/>
          </p:nvPr>
        </p:nvSpPr>
        <p:spPr>
          <a:xfrm>
            <a:off x="190500" y="5486400"/>
            <a:ext cx="8763000" cy="1752600"/>
          </a:xfrm>
        </p:spPr>
        <p:txBody>
          <a:bodyPr/>
          <a:lstStyle/>
          <a:p>
            <a:r>
              <a:rPr lang="en-US" dirty="0" smtClean="0">
                <a:solidFill>
                  <a:srgbClr val="FFFF00"/>
                </a:solidFill>
                <a:latin typeface="Arial" pitchFamily="34" charset="0"/>
                <a:cs typeface="Arial" pitchFamily="34" charset="0"/>
              </a:rPr>
              <a:t>Nancy </a:t>
            </a:r>
            <a:r>
              <a:rPr lang="en-US" dirty="0" smtClean="0">
                <a:solidFill>
                  <a:srgbClr val="FFFF00"/>
                </a:solidFill>
                <a:latin typeface="Arial" pitchFamily="34" charset="0"/>
                <a:cs typeface="Arial" pitchFamily="34" charset="0"/>
              </a:rPr>
              <a:t>Duarte at her TED talk</a:t>
            </a:r>
            <a:endParaRPr lang="en-US" i="1" dirty="0" smtClean="0">
              <a:solidFill>
                <a:srgbClr val="FFFF00"/>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What famous presentation did she create?</a:t>
            </a:r>
            <a:endParaRPr lang="en-US" dirty="0">
              <a:solidFill>
                <a:schemeClr val="bg1"/>
              </a:solidFill>
              <a:latin typeface="Arial" pitchFamily="34" charset="0"/>
              <a:cs typeface="Arial" pitchFamily="34" charset="0"/>
            </a:endParaRPr>
          </a:p>
        </p:txBody>
      </p:sp>
      <p:pic>
        <p:nvPicPr>
          <p:cNvPr id="5122" name="Picture 2" descr="https://i.vimeocdn.com/video/151321180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50557"/>
            <a:ext cx="6096000" cy="3352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050.JPG"/>
          <p:cNvPicPr>
            <a:picLocks noChangeAspect="1"/>
          </p:cNvPicPr>
          <p:nvPr/>
        </p:nvPicPr>
        <p:blipFill>
          <a:blip r:embed="rId3" cstate="print"/>
          <a:stretch>
            <a:fillRect/>
          </a:stretch>
        </p:blipFill>
        <p:spPr>
          <a:xfrm>
            <a:off x="1143000" y="76200"/>
            <a:ext cx="6858000" cy="6858000"/>
          </a:xfrm>
          <a:prstGeom prst="rect">
            <a:avLst/>
          </a:prstGeom>
        </p:spPr>
      </p:pic>
      <p:sp>
        <p:nvSpPr>
          <p:cNvPr id="2" name="Title 1"/>
          <p:cNvSpPr>
            <a:spLocks noGrp="1"/>
          </p:cNvSpPr>
          <p:nvPr>
            <p:ph type="ctrTitle"/>
          </p:nvPr>
        </p:nvSpPr>
        <p:spPr>
          <a:xfrm>
            <a:off x="685800" y="228600"/>
            <a:ext cx="7772400" cy="1470025"/>
          </a:xfrm>
        </p:spPr>
        <p:txBody>
          <a:bodyPr/>
          <a:lstStyle/>
          <a:p>
            <a:pPr algn="ctr"/>
            <a:r>
              <a:rPr lang="en-US" sz="4800" dirty="0" smtClean="0">
                <a:solidFill>
                  <a:schemeClr val="bg1"/>
                </a:solidFill>
                <a:effectLst>
                  <a:outerShdw blurRad="38100" dist="38100" dir="2700000" algn="tl">
                    <a:srgbClr val="000000">
                      <a:alpha val="43137"/>
                    </a:srgbClr>
                  </a:outerShdw>
                </a:effectLst>
              </a:rPr>
              <a:t>A Convenient Hint</a:t>
            </a:r>
            <a:endParaRPr lang="en-US" sz="48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81000" y="5486400"/>
            <a:ext cx="8382000" cy="1752600"/>
          </a:xfrm>
        </p:spPr>
        <p:txBody>
          <a:bodyPr/>
          <a:lstStyle/>
          <a:p>
            <a:r>
              <a:rPr lang="en-US" sz="4000" dirty="0" smtClean="0">
                <a:solidFill>
                  <a:srgbClr val="FFC000"/>
                </a:solidFill>
                <a:effectLst>
                  <a:outerShdw blurRad="38100" dist="38100" dir="2700000" algn="tl">
                    <a:srgbClr val="000000">
                      <a:alpha val="43137"/>
                    </a:srgbClr>
                  </a:outerShdw>
                </a:effectLst>
              </a:rPr>
              <a:t>Al Gore’s, An Inconvenient Truth</a:t>
            </a:r>
            <a:endParaRPr lang="en-US" sz="4000"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lessons can we take from Al Gore’s presentation?</a:t>
            </a:r>
            <a:endParaRPr lang="en-US" dirty="0"/>
          </a:p>
        </p:txBody>
      </p:sp>
      <p:sp>
        <p:nvSpPr>
          <p:cNvPr id="10" name="Content Placeholder 9"/>
          <p:cNvSpPr>
            <a:spLocks noGrp="1"/>
          </p:cNvSpPr>
          <p:nvPr>
            <p:ph idx="1"/>
          </p:nvPr>
        </p:nvSpPr>
        <p:spPr>
          <a:xfrm>
            <a:off x="3352800" y="1828800"/>
            <a:ext cx="5638800" cy="4525963"/>
          </a:xfrm>
        </p:spPr>
        <p:txBody>
          <a:bodyPr/>
          <a:lstStyle/>
          <a:p>
            <a:pPr marL="514350" indent="-514350">
              <a:buFont typeface="+mj-lt"/>
              <a:buAutoNum type="arabicPeriod"/>
            </a:pPr>
            <a:r>
              <a:rPr lang="en-US" sz="3600" b="1" dirty="0" smtClean="0"/>
              <a:t>Visuals rule</a:t>
            </a:r>
          </a:p>
          <a:p>
            <a:pPr marL="514350" indent="-514350">
              <a:buFont typeface="+mj-lt"/>
              <a:buAutoNum type="arabicPeriod"/>
            </a:pPr>
            <a:r>
              <a:rPr lang="en-US" sz="3600" b="1" dirty="0"/>
              <a:t>The </a:t>
            </a:r>
            <a:r>
              <a:rPr lang="en-US" sz="3600" b="1" dirty="0" smtClean="0"/>
              <a:t>number </a:t>
            </a:r>
            <a:r>
              <a:rPr lang="en-US" sz="3600" b="1" dirty="0"/>
              <a:t>of </a:t>
            </a:r>
            <a:r>
              <a:rPr lang="en-US" sz="3600" b="1" dirty="0" smtClean="0"/>
              <a:t>slides </a:t>
            </a:r>
            <a:r>
              <a:rPr lang="en-US" sz="3600" b="1" dirty="0"/>
              <a:t>d</a:t>
            </a:r>
            <a:r>
              <a:rPr lang="en-US" sz="3600" b="1" dirty="0" smtClean="0"/>
              <a:t>oesn’t </a:t>
            </a:r>
            <a:r>
              <a:rPr lang="en-US" sz="3600" b="1" dirty="0"/>
              <a:t>m</a:t>
            </a:r>
            <a:r>
              <a:rPr lang="en-US" sz="3600" b="1" dirty="0" smtClean="0"/>
              <a:t>atter</a:t>
            </a:r>
          </a:p>
          <a:p>
            <a:pPr marL="514350" indent="-514350">
              <a:buFont typeface="+mj-lt"/>
              <a:buAutoNum type="arabicPeriod"/>
            </a:pPr>
            <a:r>
              <a:rPr lang="en-US" sz="3600" b="1" dirty="0" smtClean="0"/>
              <a:t>The audience</a:t>
            </a:r>
            <a:r>
              <a:rPr lang="en-US" sz="3600" b="1" dirty="0"/>
              <a:t>, </a:t>
            </a:r>
            <a:r>
              <a:rPr lang="en-US" sz="3600" b="1" dirty="0" smtClean="0"/>
              <a:t>not you</a:t>
            </a:r>
          </a:p>
          <a:p>
            <a:pPr marL="514350" indent="-514350">
              <a:buFont typeface="+mj-lt"/>
              <a:buAutoNum type="arabicPeriod"/>
            </a:pPr>
            <a:r>
              <a:rPr lang="en-US" sz="3600" b="1" dirty="0"/>
              <a:t>Use a </a:t>
            </a:r>
            <a:r>
              <a:rPr lang="en-US" sz="3600" b="1" dirty="0" smtClean="0"/>
              <a:t>remote</a:t>
            </a:r>
          </a:p>
          <a:p>
            <a:pPr marL="514350" indent="-514350">
              <a:buFont typeface="+mj-lt"/>
              <a:buAutoNum type="arabicPeriod"/>
            </a:pPr>
            <a:r>
              <a:rPr lang="en-US" sz="3600" b="1" dirty="0" smtClean="0"/>
              <a:t>Use call-outs</a:t>
            </a:r>
            <a:r>
              <a:rPr lang="en-US" sz="3600" dirty="0" smtClean="0"/>
              <a:t>   </a:t>
            </a:r>
            <a:endParaRPr lang="en-US" sz="3600" dirty="0"/>
          </a:p>
        </p:txBody>
      </p:sp>
      <p:pic>
        <p:nvPicPr>
          <p:cNvPr id="5" name="Picture 4"/>
          <p:cNvPicPr>
            <a:picLocks noChangeAspect="1"/>
          </p:cNvPicPr>
          <p:nvPr/>
        </p:nvPicPr>
        <p:blipFill rotWithShape="1">
          <a:blip r:embed="rId3"/>
          <a:srcRect b="6829"/>
          <a:stretch/>
        </p:blipFill>
        <p:spPr>
          <a:xfrm>
            <a:off x="381000" y="1752601"/>
            <a:ext cx="2832840" cy="3962399"/>
          </a:xfrm>
          <a:prstGeom prst="rect">
            <a:avLst/>
          </a:prstGeom>
        </p:spPr>
      </p:pic>
      <p:sp>
        <p:nvSpPr>
          <p:cNvPr id="11" name="TextBox 10"/>
          <p:cNvSpPr txBox="1"/>
          <p:nvPr/>
        </p:nvSpPr>
        <p:spPr>
          <a:xfrm>
            <a:off x="457200" y="6172200"/>
            <a:ext cx="4038600" cy="584776"/>
          </a:xfrm>
          <a:prstGeom prst="rect">
            <a:avLst/>
          </a:prstGeom>
          <a:noFill/>
        </p:spPr>
        <p:txBody>
          <a:bodyPr wrap="square" rtlCol="0">
            <a:spAutoFit/>
          </a:bodyPr>
          <a:lstStyle/>
          <a:p>
            <a:pPr>
              <a:buNone/>
            </a:pPr>
            <a:r>
              <a:rPr lang="en-US" sz="1600" dirty="0" smtClean="0"/>
              <a:t>Photo courtesy Wikimedia, </a:t>
            </a:r>
            <a:r>
              <a:rPr lang="en-US" sz="1600" dirty="0"/>
              <a:t>Photo copyrighted by Brett Wilson</a:t>
            </a:r>
          </a:p>
        </p:txBody>
      </p:sp>
      <p:sp>
        <p:nvSpPr>
          <p:cNvPr id="12" name="Rectangular Callout 11"/>
          <p:cNvSpPr/>
          <p:nvPr/>
        </p:nvSpPr>
        <p:spPr bwMode="auto">
          <a:xfrm>
            <a:off x="4343400" y="5943600"/>
            <a:ext cx="3886200" cy="685800"/>
          </a:xfrm>
          <a:prstGeom prst="wedgeRectCallout">
            <a:avLst>
              <a:gd name="adj1" fmla="val -54755"/>
              <a:gd name="adj2" fmla="val -12433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buNone/>
              <a:tabLst/>
            </a:pPr>
            <a:r>
              <a:rPr lang="en-US" sz="2800" dirty="0" smtClean="0">
                <a:solidFill>
                  <a:srgbClr val="FFFFFF"/>
                </a:solidFill>
                <a:latin typeface="Arial" charset="0"/>
              </a:rPr>
              <a:t>This beats a laser dot</a:t>
            </a:r>
            <a:endParaRPr kumimoji="0" lang="en-US" sz="2800" b="0" i="0" u="none" strike="noStrike" cap="none" normalizeH="0" baseline="0" dirty="0" smtClean="0">
              <a:ln>
                <a:noFill/>
              </a:ln>
              <a:solidFill>
                <a:srgbClr val="FFFFFF"/>
              </a:solidFill>
              <a:effectLst/>
              <a:latin typeface="Arial" charset="0"/>
            </a:endParaRPr>
          </a:p>
        </p:txBody>
      </p:sp>
    </p:spTree>
    <p:extLst>
      <p:ext uri="{BB962C8B-B14F-4D97-AF65-F5344CB8AC3E}">
        <p14:creationId xmlns:p14="http://schemas.microsoft.com/office/powerpoint/2010/main" val="398166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858" r="2995"/>
          <a:stretch/>
        </p:blipFill>
        <p:spPr>
          <a:xfrm>
            <a:off x="-304800" y="-76200"/>
            <a:ext cx="9618133" cy="6934200"/>
          </a:xfrm>
          <a:prstGeom prst="rect">
            <a:avLst/>
          </a:prstGeom>
        </p:spPr>
      </p:pic>
      <p:sp>
        <p:nvSpPr>
          <p:cNvPr id="229378" name="Rectangle 2"/>
          <p:cNvSpPr>
            <a:spLocks noGrp="1" noChangeArrowheads="1"/>
          </p:cNvSpPr>
          <p:nvPr>
            <p:ph type="title"/>
          </p:nvPr>
        </p:nvSpPr>
        <p:spPr>
          <a:xfrm>
            <a:off x="8467" y="152400"/>
            <a:ext cx="8991600" cy="1143000"/>
          </a:xfrm>
        </p:spPr>
        <p:txBody>
          <a:bodyPr/>
          <a:lstStyle/>
          <a:p>
            <a:r>
              <a:rPr lang="en-US" dirty="0" smtClean="0">
                <a:solidFill>
                  <a:srgbClr val="FFFFFF"/>
                </a:solidFill>
                <a:effectLst>
                  <a:outerShdw blurRad="50800" dist="38100" dir="18900000" algn="bl" rotWithShape="0">
                    <a:prstClr val="black">
                      <a:alpha val="40000"/>
                    </a:prstClr>
                  </a:outerShdw>
                </a:effectLst>
              </a:rPr>
              <a:t>Did </a:t>
            </a:r>
            <a:r>
              <a:rPr lang="en-US" dirty="0">
                <a:solidFill>
                  <a:srgbClr val="FFFFFF"/>
                </a:solidFill>
                <a:effectLst>
                  <a:outerShdw blurRad="50800" dist="38100" dir="18900000" algn="bl" rotWithShape="0">
                    <a:prstClr val="black">
                      <a:alpha val="40000"/>
                    </a:prstClr>
                  </a:outerShdw>
                </a:effectLst>
              </a:rPr>
              <a:t>PowerPoint </a:t>
            </a:r>
            <a:r>
              <a:rPr lang="en-US" dirty="0" smtClean="0">
                <a:solidFill>
                  <a:srgbClr val="FFFFFF"/>
                </a:solidFill>
                <a:effectLst>
                  <a:outerShdw blurRad="50800" dist="38100" dir="18900000" algn="bl" rotWithShape="0">
                    <a:prstClr val="black">
                      <a:alpha val="40000"/>
                    </a:prstClr>
                  </a:outerShdw>
                </a:effectLst>
              </a:rPr>
              <a:t>contribute to the </a:t>
            </a:r>
            <a:r>
              <a:rPr lang="en-US" dirty="0">
                <a:solidFill>
                  <a:srgbClr val="FFFFFF"/>
                </a:solidFill>
                <a:effectLst>
                  <a:outerShdw blurRad="50800" dist="38100" dir="18900000" algn="bl" rotWithShape="0">
                    <a:prstClr val="black">
                      <a:alpha val="40000"/>
                    </a:prstClr>
                  </a:outerShdw>
                </a:effectLst>
              </a:rPr>
              <a:t>Columbia Space Shuttle </a:t>
            </a:r>
            <a:r>
              <a:rPr lang="en-US" dirty="0" smtClean="0">
                <a:solidFill>
                  <a:srgbClr val="FFFFFF"/>
                </a:solidFill>
                <a:effectLst>
                  <a:outerShdw blurRad="50800" dist="38100" dir="18900000" algn="bl" rotWithShape="0">
                    <a:prstClr val="black">
                      <a:alpha val="40000"/>
                    </a:prstClr>
                  </a:outerShdw>
                </a:effectLst>
              </a:rPr>
              <a:t>Disaster? </a:t>
            </a:r>
            <a:endParaRPr lang="en-US" dirty="0">
              <a:solidFill>
                <a:srgbClr val="FFFFFF"/>
              </a:solidFill>
              <a:effectLst>
                <a:outerShdw blurRad="50800" dist="38100" dir="18900000" algn="bl" rotWithShape="0">
                  <a:prstClr val="black">
                    <a:alpha val="40000"/>
                  </a:prstClr>
                </a:outerShdw>
              </a:effectLst>
            </a:endParaRPr>
          </a:p>
        </p:txBody>
      </p:sp>
      <p:sp>
        <p:nvSpPr>
          <p:cNvPr id="5" name="TextBox 4"/>
          <p:cNvSpPr txBox="1"/>
          <p:nvPr/>
        </p:nvSpPr>
        <p:spPr>
          <a:xfrm>
            <a:off x="0" y="6172200"/>
            <a:ext cx="4343400" cy="400110"/>
          </a:xfrm>
          <a:prstGeom prst="rect">
            <a:avLst/>
          </a:prstGeom>
          <a:noFill/>
        </p:spPr>
        <p:txBody>
          <a:bodyPr wrap="square" rtlCol="0">
            <a:spAutoFit/>
          </a:bodyPr>
          <a:lstStyle/>
          <a:p>
            <a:pPr>
              <a:buNone/>
            </a:pPr>
            <a:r>
              <a:rPr lang="en-US" sz="2000" dirty="0" smtClean="0">
                <a:solidFill>
                  <a:srgbClr val="FFFF00"/>
                </a:solidFill>
              </a:rPr>
              <a:t>KSC, Photo courtesy NASA</a:t>
            </a:r>
            <a:endParaRPr lang="en-US" sz="2000" dirty="0">
              <a:solidFill>
                <a:srgbClr val="FFFF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04800" y="1371600"/>
            <a:ext cx="8534400" cy="1470025"/>
          </a:xfrm>
        </p:spPr>
        <p:txBody>
          <a:bodyPr/>
          <a:lstStyle/>
          <a:p>
            <a:pPr marL="514350" indent="-514350"/>
            <a:r>
              <a:rPr lang="en-US" sz="4400" dirty="0" smtClean="0"/>
              <a:t>	</a:t>
            </a:r>
            <a:r>
              <a:rPr lang="en-US" sz="4400" dirty="0">
                <a:latin typeface="Tahoma" panose="020B0604030504040204" pitchFamily="34" charset="0"/>
                <a:ea typeface="Tahoma" panose="020B0604030504040204" pitchFamily="34" charset="0"/>
                <a:cs typeface="Tahoma" panose="020B0604030504040204" pitchFamily="34" charset="0"/>
              </a:rPr>
              <a:t>List 5 key lessons from TED Talks to improve your presentations</a:t>
            </a:r>
            <a:br>
              <a:rPr lang="en-US" sz="4400" dirty="0">
                <a:latin typeface="Tahoma" panose="020B0604030504040204" pitchFamily="34" charset="0"/>
                <a:ea typeface="Tahoma" panose="020B0604030504040204" pitchFamily="34" charset="0"/>
                <a:cs typeface="Tahoma" panose="020B0604030504040204" pitchFamily="34" charset="0"/>
              </a:rPr>
            </a:br>
            <a:r>
              <a:rPr lang="en-US" sz="4400" dirty="0" smtClean="0"/>
              <a:t/>
            </a:r>
            <a:br>
              <a:rPr lang="en-US" sz="4400" dirty="0" smtClean="0"/>
            </a:br>
            <a:endParaRPr lang="en-US" sz="4400" dirty="0"/>
          </a:p>
        </p:txBody>
      </p:sp>
      <p:sp>
        <p:nvSpPr>
          <p:cNvPr id="3" name="Subtitle 2"/>
          <p:cNvSpPr>
            <a:spLocks noGrp="1"/>
          </p:cNvSpPr>
          <p:nvPr>
            <p:ph type="subTitle" idx="1"/>
          </p:nvPr>
        </p:nvSpPr>
        <p:spPr>
          <a:xfrm>
            <a:off x="1371600" y="3200400"/>
            <a:ext cx="6400800" cy="1752600"/>
          </a:xfrm>
        </p:spPr>
        <p:txBody>
          <a:bodyPr/>
          <a:lstStyle/>
          <a:p>
            <a:r>
              <a:rPr lang="en-US" sz="60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Objective 1</a:t>
            </a:r>
          </a:p>
        </p:txBody>
      </p:sp>
      <p:graphicFrame>
        <p:nvGraphicFramePr>
          <p:cNvPr id="4" name="Diagram 3"/>
          <p:cNvGraphicFramePr/>
          <p:nvPr>
            <p:extLst>
              <p:ext uri="{D42A27DB-BD31-4B8C-83A1-F6EECF244321}">
                <p14:modId xmlns:p14="http://schemas.microsoft.com/office/powerpoint/2010/main" val="2684337082"/>
              </p:ext>
            </p:extLst>
          </p:nvPr>
        </p:nvGraphicFramePr>
        <p:xfrm>
          <a:off x="1600200" y="4013200"/>
          <a:ext cx="6096000" cy="284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04142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609600" y="228600"/>
            <a:ext cx="7772400" cy="1143000"/>
          </a:xfrm>
        </p:spPr>
        <p:txBody>
          <a:bodyPr/>
          <a:lstStyle/>
          <a:p>
            <a:r>
              <a:rPr lang="en-US" sz="2800">
                <a:latin typeface="Arial" charset="0"/>
              </a:rPr>
              <a:t>Review of Test Data Indicates Conservatism for Tile Penetration</a:t>
            </a:r>
          </a:p>
        </p:txBody>
      </p:sp>
      <p:sp>
        <p:nvSpPr>
          <p:cNvPr id="207875" name="Rectangle 3"/>
          <p:cNvSpPr>
            <a:spLocks noGrp="1" noChangeArrowheads="1"/>
          </p:cNvSpPr>
          <p:nvPr>
            <p:ph type="body" idx="1"/>
          </p:nvPr>
        </p:nvSpPr>
        <p:spPr>
          <a:xfrm>
            <a:off x="381000" y="1371600"/>
            <a:ext cx="8534400" cy="4114800"/>
          </a:xfrm>
        </p:spPr>
        <p:txBody>
          <a:bodyPr/>
          <a:lstStyle/>
          <a:p>
            <a:pPr>
              <a:lnSpc>
                <a:spcPct val="90000"/>
              </a:lnSpc>
            </a:pPr>
            <a:r>
              <a:rPr lang="en-US" sz="2000" b="1">
                <a:latin typeface="Arial" charset="0"/>
              </a:rPr>
              <a:t>The existing SOFI on tile test data used to create Crater was reviewed along with STS-87 Southwest Research data</a:t>
            </a:r>
          </a:p>
          <a:p>
            <a:pPr lvl="1">
              <a:lnSpc>
                <a:spcPct val="90000"/>
              </a:lnSpc>
            </a:pPr>
            <a:r>
              <a:rPr lang="en-US" sz="1800" b="1">
                <a:latin typeface="Arial" charset="0"/>
              </a:rPr>
              <a:t>Crater overpredicted penetration of tile coating</a:t>
            </a:r>
          </a:p>
          <a:p>
            <a:pPr lvl="1">
              <a:lnSpc>
                <a:spcPct val="90000"/>
              </a:lnSpc>
              <a:buFontTx/>
              <a:buNone/>
            </a:pPr>
            <a:r>
              <a:rPr lang="en-US" sz="1800" b="1">
                <a:latin typeface="Arial" charset="0"/>
              </a:rPr>
              <a:t>	</a:t>
            </a:r>
            <a:r>
              <a:rPr lang="en-US" sz="1800" b="1">
                <a:solidFill>
                  <a:schemeClr val="tx2"/>
                </a:solidFill>
                <a:latin typeface="Arial" charset="0"/>
              </a:rPr>
              <a:t>significantly</a:t>
            </a:r>
          </a:p>
          <a:p>
            <a:pPr lvl="2">
              <a:lnSpc>
                <a:spcPct val="90000"/>
              </a:lnSpc>
            </a:pPr>
            <a:r>
              <a:rPr lang="en-US" sz="2000" b="1">
                <a:latin typeface="Arial" charset="0"/>
              </a:rPr>
              <a:t>Initial penetration to described by normal velocity</a:t>
            </a:r>
          </a:p>
          <a:p>
            <a:pPr lvl="3">
              <a:lnSpc>
                <a:spcPct val="90000"/>
              </a:lnSpc>
            </a:pPr>
            <a:r>
              <a:rPr lang="en-US" sz="2000">
                <a:latin typeface="Arial" charset="0"/>
              </a:rPr>
              <a:t>Varies with volume/mass of projectile (e.g. 200ft/sec for 3 cu.in)</a:t>
            </a:r>
          </a:p>
          <a:p>
            <a:pPr lvl="2">
              <a:lnSpc>
                <a:spcPct val="90000"/>
              </a:lnSpc>
            </a:pPr>
            <a:r>
              <a:rPr lang="en-US" sz="2000" b="1">
                <a:solidFill>
                  <a:schemeClr val="tx2"/>
                </a:solidFill>
                <a:latin typeface="Arial" charset="0"/>
              </a:rPr>
              <a:t>Significant</a:t>
            </a:r>
            <a:r>
              <a:rPr lang="en-US" sz="2000" b="1">
                <a:latin typeface="Arial" charset="0"/>
              </a:rPr>
              <a:t> energy is required for the softer SOFI particle to penetrate the relatively hard tile coating</a:t>
            </a:r>
          </a:p>
          <a:p>
            <a:pPr lvl="3">
              <a:lnSpc>
                <a:spcPct val="90000"/>
              </a:lnSpc>
            </a:pPr>
            <a:r>
              <a:rPr lang="en-US" sz="2000">
                <a:latin typeface="Arial" charset="0"/>
              </a:rPr>
              <a:t>Test results do show that it is possible at sufficient mass and velocity</a:t>
            </a:r>
          </a:p>
          <a:p>
            <a:pPr lvl="2">
              <a:lnSpc>
                <a:spcPct val="90000"/>
              </a:lnSpc>
            </a:pPr>
            <a:r>
              <a:rPr lang="en-US" sz="2000" b="1">
                <a:latin typeface="Arial" charset="0"/>
              </a:rPr>
              <a:t>Conversely, once tile is penetrated SOFI can cause </a:t>
            </a:r>
            <a:r>
              <a:rPr lang="en-US" sz="2000" b="1">
                <a:solidFill>
                  <a:schemeClr val="tx2"/>
                </a:solidFill>
                <a:latin typeface="Arial" charset="0"/>
              </a:rPr>
              <a:t>significant </a:t>
            </a:r>
            <a:r>
              <a:rPr lang="en-US" sz="2000" b="1">
                <a:latin typeface="Arial" charset="0"/>
              </a:rPr>
              <a:t>damage</a:t>
            </a:r>
          </a:p>
          <a:p>
            <a:pPr lvl="3">
              <a:lnSpc>
                <a:spcPct val="90000"/>
              </a:lnSpc>
            </a:pPr>
            <a:r>
              <a:rPr lang="en-US" sz="2000">
                <a:latin typeface="Arial" charset="0"/>
              </a:rPr>
              <a:t>Minor variations in total energy (above penetration level) can cause </a:t>
            </a:r>
            <a:r>
              <a:rPr lang="en-US" sz="2000">
                <a:solidFill>
                  <a:schemeClr val="tx2"/>
                </a:solidFill>
                <a:latin typeface="Arial" charset="0"/>
              </a:rPr>
              <a:t>significant</a:t>
            </a:r>
            <a:r>
              <a:rPr lang="en-US" sz="2000">
                <a:latin typeface="Arial" charset="0"/>
              </a:rPr>
              <a:t> tile damage</a:t>
            </a:r>
          </a:p>
          <a:p>
            <a:pPr lvl="1">
              <a:lnSpc>
                <a:spcPct val="90000"/>
              </a:lnSpc>
            </a:pPr>
            <a:r>
              <a:rPr lang="en-US" sz="1800" b="1">
                <a:latin typeface="Arial" charset="0"/>
              </a:rPr>
              <a:t>Flight condition is </a:t>
            </a:r>
            <a:r>
              <a:rPr lang="en-US" sz="1800" b="1">
                <a:solidFill>
                  <a:schemeClr val="tx2"/>
                </a:solidFill>
                <a:latin typeface="Arial" charset="0"/>
              </a:rPr>
              <a:t>significantly</a:t>
            </a:r>
            <a:r>
              <a:rPr lang="en-US" sz="1800" b="1">
                <a:latin typeface="Arial" charset="0"/>
              </a:rPr>
              <a:t> outside of test database</a:t>
            </a:r>
          </a:p>
          <a:p>
            <a:pPr lvl="2">
              <a:lnSpc>
                <a:spcPct val="90000"/>
              </a:lnSpc>
            </a:pPr>
            <a:r>
              <a:rPr lang="en-US" sz="2000">
                <a:latin typeface="Arial" charset="0"/>
              </a:rPr>
              <a:t>Volume of ramp is 1920 cu in vs 3 cu in for test</a:t>
            </a:r>
          </a:p>
          <a:p>
            <a:pPr lvl="1">
              <a:lnSpc>
                <a:spcPct val="90000"/>
              </a:lnSpc>
            </a:pPr>
            <a:endParaRPr lang="en-US" sz="1800">
              <a:latin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105663"/>
            <a:ext cx="8382000" cy="1470025"/>
          </a:xfrm>
        </p:spPr>
        <p:txBody>
          <a:bodyPr>
            <a:noAutofit/>
          </a:bodyPr>
          <a:lstStyle/>
          <a:p>
            <a:r>
              <a:rPr lang="en-US" sz="3200" dirty="0"/>
              <a:t>“When we understand that slide, we’ll have won the war,” General </a:t>
            </a:r>
            <a:r>
              <a:rPr lang="en-US" sz="3200" dirty="0" err="1"/>
              <a:t>McChrystal</a:t>
            </a:r>
            <a:r>
              <a:rPr lang="en-US" sz="3200" dirty="0"/>
              <a:t> </a:t>
            </a:r>
          </a:p>
        </p:txBody>
      </p:sp>
      <p:sp>
        <p:nvSpPr>
          <p:cNvPr id="7" name="Subtitle 6"/>
          <p:cNvSpPr>
            <a:spLocks noGrp="1"/>
          </p:cNvSpPr>
          <p:nvPr>
            <p:ph type="subTitle" idx="1"/>
          </p:nvPr>
        </p:nvSpPr>
        <p:spPr>
          <a:xfrm>
            <a:off x="-838200" y="6172200"/>
            <a:ext cx="6400800" cy="1752600"/>
          </a:xfrm>
        </p:spPr>
        <p:txBody>
          <a:bodyPr>
            <a:normAutofit/>
          </a:bodyPr>
          <a:lstStyle/>
          <a:p>
            <a:r>
              <a:rPr lang="en-US" sz="2400" dirty="0" smtClean="0"/>
              <a:t>The famous Spaghetti slide</a:t>
            </a:r>
            <a:endParaRPr lang="en-US" sz="2400" dirty="0"/>
          </a:p>
        </p:txBody>
      </p:sp>
      <p:pic>
        <p:nvPicPr>
          <p:cNvPr id="5" name="Picture 4"/>
          <p:cNvPicPr>
            <a:picLocks noChangeAspect="1"/>
          </p:cNvPicPr>
          <p:nvPr/>
        </p:nvPicPr>
        <p:blipFill>
          <a:blip r:embed="rId3"/>
          <a:stretch>
            <a:fillRect/>
          </a:stretch>
        </p:blipFill>
        <p:spPr>
          <a:xfrm>
            <a:off x="409389" y="1454487"/>
            <a:ext cx="8201211" cy="4647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04800" y="6544133"/>
            <a:ext cx="7620000" cy="307777"/>
          </a:xfrm>
          <a:prstGeom prst="rect">
            <a:avLst/>
          </a:prstGeom>
          <a:noFill/>
        </p:spPr>
        <p:txBody>
          <a:bodyPr wrap="square" rtlCol="0">
            <a:spAutoFit/>
          </a:bodyPr>
          <a:lstStyle/>
          <a:p>
            <a:pPr>
              <a:buNone/>
            </a:pPr>
            <a:r>
              <a:rPr lang="en-US" sz="1400" dirty="0" smtClean="0"/>
              <a:t>http://</a:t>
            </a:r>
            <a:r>
              <a:rPr lang="en-US" sz="1400" dirty="0" err="1" smtClean="0"/>
              <a:t>www.nytimes.com</a:t>
            </a:r>
            <a:r>
              <a:rPr lang="en-US" sz="1400" dirty="0" smtClean="0"/>
              <a:t>/2010/04/27/world/27powerpoint.html?_r=0</a:t>
            </a:r>
            <a:endParaRPr lang="en-US" sz="1400" dirty="0"/>
          </a:p>
        </p:txBody>
      </p:sp>
    </p:spTree>
    <p:extLst>
      <p:ext uri="{BB962C8B-B14F-4D97-AF65-F5344CB8AC3E}">
        <p14:creationId xmlns:p14="http://schemas.microsoft.com/office/powerpoint/2010/main" val="38850900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685800" y="381000"/>
            <a:ext cx="7772400" cy="1143000"/>
          </a:xfrm>
        </p:spPr>
        <p:txBody>
          <a:bodyPr/>
          <a:lstStyle/>
          <a:p>
            <a:r>
              <a:rPr lang="en-US" dirty="0">
                <a:solidFill>
                  <a:schemeClr val="bg1"/>
                </a:solidFill>
              </a:rPr>
              <a:t>Use real people, not clip-art</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243" b="99515" l="9942" r="89913">
                        <a14:foregroundMark x1="43977" y1="9339" x2="43977" y2="5640"/>
                        <a14:foregroundMark x1="43614" y1="7156" x2="43614" y2="7156"/>
                        <a14:foregroundMark x1="45065" y1="3820" x2="45065" y2="3820"/>
                        <a14:foregroundMark x1="44702" y1="2608" x2="44702" y2="2608"/>
                        <a14:foregroundMark x1="54209" y1="3214" x2="54209" y2="3214"/>
                        <a14:foregroundMark x1="52395" y1="1698" x2="52395" y2="1698"/>
                        <a14:foregroundMark x1="51669" y1="3820" x2="51669" y2="3820"/>
                        <a14:foregroundMark x1="26851" y1="98059" x2="26851" y2="98059"/>
                        <a14:foregroundMark x1="22424" y1="50819" x2="22424" y2="50819"/>
                        <a14:foregroundMark x1="19521" y1="54760" x2="19521" y2="54760"/>
                        <a14:foregroundMark x1="61103" y1="84961" x2="61103" y2="84961"/>
                        <a14:foregroundMark x1="65167" y1="92298" x2="65167" y2="92298"/>
                        <a14:foregroundMark x1="57983" y1="12371" x2="57983" y2="12371"/>
                        <a14:foregroundMark x1="59144" y1="13341" x2="59144" y2="13341"/>
                        <a14:backgroundMark x1="15167" y1="4124" x2="15167" y2="4124"/>
                        <a14:backgroundMark x1="27213" y1="13887" x2="27213" y2="13887"/>
                        <a14:backgroundMark x1="29390" y1="13584" x2="29390" y2="13584"/>
                        <a14:backgroundMark x1="36647" y1="9036" x2="36647" y2="9036"/>
                        <a14:backgroundMark x1="26488" y1="7156" x2="26488" y2="7156"/>
                        <a14:backgroundMark x1="20972" y1="8429" x2="20972" y2="8429"/>
                        <a14:backgroundMark x1="18070" y1="15100" x2="18070" y2="15100"/>
                        <a14:backgroundMark x1="14078" y1="20619" x2="14078" y2="20619"/>
                        <a14:backgroundMark x1="11103" y1="6549" x2="11103" y2="6549"/>
                        <a14:backgroundMark x1="13353" y1="13887" x2="13353" y2="13887"/>
                        <a14:backgroundMark x1="14441" y1="19102" x2="14441" y2="19102"/>
                        <a14:backgroundMark x1="26488" y1="22741" x2="26488" y2="22741"/>
                        <a14:backgroundMark x1="15167" y1="36143" x2="15167" y2="36143"/>
                        <a14:backgroundMark x1="13716" y1="41358" x2="13716" y2="41358"/>
                        <a14:backgroundMark x1="13353" y1="47119" x2="13353" y2="47119"/>
                        <a14:backgroundMark x1="21698" y1="45300" x2="21698" y2="45300"/>
                        <a14:backgroundMark x1="23149" y1="36750" x2="23149" y2="36750"/>
                        <a14:backgroundMark x1="32293" y1="20922" x2="32293" y2="20922"/>
                        <a14:backgroundMark x1="32656" y1="12978" x2="32656" y2="12978"/>
                        <a14:backgroundMark x1="18795" y1="22135" x2="18795" y2="22135"/>
                        <a14:backgroundMark x1="22787" y1="12068" x2="22787" y2="12068"/>
                        <a14:backgroundMark x1="22424" y1="30079" x2="22424" y2="30079"/>
                        <a14:backgroundMark x1="27939" y1="29169" x2="27939" y2="29169"/>
                        <a14:backgroundMark x1="30116" y1="27289" x2="30116" y2="27289"/>
                        <a14:backgroundMark x1="22061" y1="16313" x2="22061" y2="16313"/>
                        <a14:backgroundMark x1="17707" y1="27289" x2="17707" y2="27289"/>
                        <a14:backgroundMark x1="36647" y1="18132" x2="36647" y2="18132"/>
                        <a14:backgroundMark x1="36284" y1="16313" x2="36284" y2="16313"/>
                        <a14:backgroundMark x1="85269" y1="48999" x2="85269" y2="48999"/>
                        <a14:backgroundMark x1="83091" y1="45967" x2="83091" y2="45967"/>
                        <a14:backgroundMark x1="81640" y1="42329" x2="81640" y2="42329"/>
                        <a14:backgroundMark x1="81277" y1="38023" x2="81277" y2="38023"/>
                        <a14:backgroundMark x1="78665" y1="33778" x2="78665" y2="33778"/>
                        <a14:backgroundMark x1="19956" y1="19709" x2="19956" y2="19709"/>
                        <a14:backgroundMark x1="29390" y1="18799" x2="29390" y2="18799"/>
                        <a14:backgroundMark x1="27213" y1="17283" x2="27213" y2="17283"/>
                        <a14:backgroundMark x1="37155" y1="14554" x2="37155" y2="14554"/>
                        <a14:backgroundMark x1="26052" y1="30261" x2="26052" y2="30261"/>
                        <a14:backgroundMark x1="31232" y1="9984" x2="31232" y2="9984"/>
                        <a14:backgroundMark x1="74224" y1="38601" x2="74224" y2="38601"/>
                      </a14:backgroundRemoval>
                    </a14:imgEffect>
                  </a14:imgLayer>
                </a14:imgProps>
              </a:ext>
              <a:ext uri="{28A0092B-C50C-407E-A947-70E740481C1C}">
                <a14:useLocalDpi xmlns:a14="http://schemas.microsoft.com/office/drawing/2010/main" val="0"/>
              </a:ext>
            </a:extLst>
          </a:blip>
          <a:stretch>
            <a:fillRect/>
          </a:stretch>
        </p:blipFill>
        <p:spPr>
          <a:xfrm>
            <a:off x="1246462" y="1479296"/>
            <a:ext cx="4495800" cy="5378704"/>
          </a:xfrm>
          <a:prstGeom prst="rect">
            <a:avLst/>
          </a:prstGeom>
          <a:solidFill>
            <a:schemeClr val="tx1"/>
          </a:solidFill>
        </p:spPr>
      </p:pic>
      <p:sp>
        <p:nvSpPr>
          <p:cNvPr id="2" name="TextBox 1"/>
          <p:cNvSpPr txBox="1"/>
          <p:nvPr/>
        </p:nvSpPr>
        <p:spPr>
          <a:xfrm>
            <a:off x="76200" y="6080069"/>
            <a:ext cx="8534400" cy="701731"/>
          </a:xfrm>
          <a:prstGeom prst="rect">
            <a:avLst/>
          </a:prstGeom>
          <a:noFill/>
        </p:spPr>
        <p:txBody>
          <a:bodyPr wrap="square" rtlCol="0">
            <a:spAutoFit/>
          </a:bodyPr>
          <a:lstStyle/>
          <a:p>
            <a:pPr>
              <a:buNone/>
            </a:pPr>
            <a:r>
              <a:rPr lang="en-US" sz="1800" dirty="0" smtClean="0">
                <a:solidFill>
                  <a:schemeClr val="bg1"/>
                </a:solidFill>
              </a:rPr>
              <a:t>Photo courtesy </a:t>
            </a:r>
          </a:p>
          <a:p>
            <a:pPr>
              <a:buNone/>
            </a:pPr>
            <a:r>
              <a:rPr lang="en-US" sz="1800" dirty="0" smtClean="0">
                <a:solidFill>
                  <a:schemeClr val="bg1"/>
                </a:solidFill>
              </a:rPr>
              <a:t>Kiewit Power Constructors</a:t>
            </a:r>
            <a:endParaRPr lang="en-US" sz="1800" dirty="0">
              <a:solidFill>
                <a:schemeClr val="bg1"/>
              </a:solidFill>
            </a:endParaRPr>
          </a:p>
        </p:txBody>
      </p:sp>
      <p:grpSp>
        <p:nvGrpSpPr>
          <p:cNvPr id="7" name="Group 6"/>
          <p:cNvGrpSpPr/>
          <p:nvPr/>
        </p:nvGrpSpPr>
        <p:grpSpPr>
          <a:xfrm>
            <a:off x="4359349" y="1479296"/>
            <a:ext cx="5752122" cy="5752122"/>
            <a:chOff x="4179460" y="1241442"/>
            <a:chExt cx="5752122" cy="5752122"/>
          </a:xfrm>
        </p:grpSpPr>
        <p:pic>
          <p:nvPicPr>
            <p:cNvPr id="8" name="Picture 5" descr="j0431644"/>
            <p:cNvPicPr>
              <a:picLocks noChangeAspect="1" noChangeArrowheads="1"/>
            </p:cNvPicPr>
            <p:nvPr/>
          </p:nvPicPr>
          <p:blipFill>
            <a:blip r:embed="rId5" cstate="print"/>
            <a:srcRect/>
            <a:stretch>
              <a:fillRect/>
            </a:stretch>
          </p:blipFill>
          <p:spPr bwMode="auto">
            <a:xfrm>
              <a:off x="4179460" y="1241442"/>
              <a:ext cx="5752122" cy="5752122"/>
            </a:xfrm>
            <a:prstGeom prst="rect">
              <a:avLst/>
            </a:prstGeom>
            <a:noFill/>
          </p:spPr>
        </p:pic>
        <p:sp>
          <p:nvSpPr>
            <p:cNvPr id="9" name="Text Box 7"/>
            <p:cNvSpPr txBox="1">
              <a:spLocks noChangeArrowheads="1"/>
            </p:cNvSpPr>
            <p:nvPr/>
          </p:nvSpPr>
          <p:spPr bwMode="auto">
            <a:xfrm rot="2092077">
              <a:off x="4189827" y="1864116"/>
              <a:ext cx="2594464" cy="1077218"/>
            </a:xfrm>
            <a:prstGeom prst="rect">
              <a:avLst/>
            </a:prstGeom>
            <a:noFill/>
            <a:ln w="12700">
              <a:noFill/>
              <a:miter lim="800000"/>
              <a:headEnd/>
              <a:tailEnd/>
            </a:ln>
            <a:effectLst/>
          </p:spPr>
          <p:txBody>
            <a:bodyPr wrap="square">
              <a:spAutoFit/>
            </a:bodyPr>
            <a:lstStyle/>
            <a:p>
              <a:pPr algn="ctr">
                <a:spcBef>
                  <a:spcPct val="50000"/>
                </a:spcBef>
                <a:buNone/>
              </a:pPr>
              <a:r>
                <a:rPr lang="en-US" b="1" dirty="0" smtClean="0">
                  <a:solidFill>
                    <a:srgbClr val="000090"/>
                  </a:solidFill>
                  <a:latin typeface="Tahoma" pitchFamily="34" charset="0"/>
                </a:rPr>
                <a:t>Where is my face?</a:t>
              </a:r>
              <a:endParaRPr lang="en-US" b="1" dirty="0">
                <a:solidFill>
                  <a:srgbClr val="000090"/>
                </a:solidFill>
                <a:latin typeface="Tahom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1143000"/>
          </a:xfrm>
        </p:spPr>
        <p:txBody>
          <a:bodyPr/>
          <a:lstStyle/>
          <a:p>
            <a:r>
              <a:rPr lang="en-US" sz="7200" dirty="0" smtClean="0"/>
              <a:t>Bullets Kill</a:t>
            </a:r>
            <a:endParaRPr lang="en-US" sz="7200" dirty="0"/>
          </a:p>
        </p:txBody>
      </p:sp>
      <p:pic>
        <p:nvPicPr>
          <p:cNvPr id="3" name="Picture 2"/>
          <p:cNvPicPr>
            <a:picLocks noChangeAspect="1"/>
          </p:cNvPicPr>
          <p:nvPr/>
        </p:nvPicPr>
        <p:blipFill rotWithShape="1">
          <a:blip r:embed="rId3"/>
          <a:srcRect t="1441" r="57132" b="13785"/>
          <a:stretch/>
        </p:blipFill>
        <p:spPr>
          <a:xfrm rot="5400000">
            <a:off x="1893191" y="1002409"/>
            <a:ext cx="720706" cy="3135489"/>
          </a:xfrm>
          <a:prstGeom prst="rect">
            <a:avLst/>
          </a:prstGeom>
        </p:spPr>
      </p:pic>
      <p:pic>
        <p:nvPicPr>
          <p:cNvPr id="4" name="Picture 3"/>
          <p:cNvPicPr>
            <a:picLocks noChangeAspect="1"/>
          </p:cNvPicPr>
          <p:nvPr/>
        </p:nvPicPr>
        <p:blipFill rotWithShape="1">
          <a:blip r:embed="rId3"/>
          <a:srcRect t="1441" r="57132" b="13785"/>
          <a:stretch/>
        </p:blipFill>
        <p:spPr>
          <a:xfrm rot="5400000">
            <a:off x="1893191" y="1916809"/>
            <a:ext cx="720706" cy="3135489"/>
          </a:xfrm>
          <a:prstGeom prst="rect">
            <a:avLst/>
          </a:prstGeom>
        </p:spPr>
      </p:pic>
      <p:pic>
        <p:nvPicPr>
          <p:cNvPr id="5" name="Picture 4"/>
          <p:cNvPicPr>
            <a:picLocks noChangeAspect="1"/>
          </p:cNvPicPr>
          <p:nvPr/>
        </p:nvPicPr>
        <p:blipFill rotWithShape="1">
          <a:blip r:embed="rId3"/>
          <a:srcRect t="1441" r="57132" b="13785"/>
          <a:stretch/>
        </p:blipFill>
        <p:spPr>
          <a:xfrm rot="5400000">
            <a:off x="1893191" y="2831209"/>
            <a:ext cx="720706" cy="3135489"/>
          </a:xfrm>
          <a:prstGeom prst="rect">
            <a:avLst/>
          </a:prstGeom>
        </p:spPr>
      </p:pic>
      <p:pic>
        <p:nvPicPr>
          <p:cNvPr id="8" name="Picture 7"/>
          <p:cNvPicPr>
            <a:picLocks noChangeAspect="1"/>
          </p:cNvPicPr>
          <p:nvPr/>
        </p:nvPicPr>
        <p:blipFill rotWithShape="1">
          <a:blip r:embed="rId3"/>
          <a:srcRect t="1441" r="57132" b="13785"/>
          <a:stretch/>
        </p:blipFill>
        <p:spPr>
          <a:xfrm rot="5400000">
            <a:off x="1893191" y="3745609"/>
            <a:ext cx="720706" cy="3135489"/>
          </a:xfrm>
          <a:prstGeom prst="rect">
            <a:avLst/>
          </a:prstGeom>
        </p:spPr>
      </p:pic>
    </p:spTree>
    <p:extLst>
      <p:ext uri="{BB962C8B-B14F-4D97-AF65-F5344CB8AC3E}">
        <p14:creationId xmlns:p14="http://schemas.microsoft.com/office/powerpoint/2010/main" val="13485945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Bullet laws from Nancy Duarte</a:t>
            </a:r>
            <a:endParaRPr lang="en-US" dirty="0"/>
          </a:p>
        </p:txBody>
      </p:sp>
      <p:sp>
        <p:nvSpPr>
          <p:cNvPr id="3" name="Content Placeholder 2"/>
          <p:cNvSpPr>
            <a:spLocks noGrp="1"/>
          </p:cNvSpPr>
          <p:nvPr>
            <p:ph idx="1"/>
          </p:nvPr>
        </p:nvSpPr>
        <p:spPr/>
        <p:txBody>
          <a:bodyPr/>
          <a:lstStyle/>
          <a:p>
            <a:r>
              <a:rPr lang="en-US" sz="3600" dirty="0" smtClean="0"/>
              <a:t>Protect audience</a:t>
            </a:r>
          </a:p>
          <a:p>
            <a:r>
              <a:rPr lang="en-US" sz="3600" dirty="0" smtClean="0"/>
              <a:t>Use sparingly</a:t>
            </a:r>
          </a:p>
          <a:p>
            <a:r>
              <a:rPr lang="en-US" sz="3600" dirty="0" smtClean="0"/>
              <a:t>Write headlines</a:t>
            </a:r>
          </a:p>
          <a:p>
            <a:r>
              <a:rPr lang="en-US" sz="3600" dirty="0" smtClean="0"/>
              <a:t>Use parallel structure</a:t>
            </a:r>
          </a:p>
          <a:p>
            <a:r>
              <a:rPr lang="en-US" sz="3600" dirty="0" smtClean="0"/>
              <a:t>Avoid sub-bullets</a:t>
            </a:r>
            <a:endParaRPr lang="en-US" sz="3600" dirty="0"/>
          </a:p>
        </p:txBody>
      </p:sp>
      <p:pic>
        <p:nvPicPr>
          <p:cNvPr id="4" name="Picture 3"/>
          <p:cNvPicPr>
            <a:picLocks noChangeAspect="1"/>
          </p:cNvPicPr>
          <p:nvPr/>
        </p:nvPicPr>
        <p:blipFill rotWithShape="1">
          <a:blip r:embed="rId3"/>
          <a:srcRect t="1441" r="57132" b="13785"/>
          <a:stretch/>
        </p:blipFill>
        <p:spPr>
          <a:xfrm>
            <a:off x="7848600" y="3173238"/>
            <a:ext cx="720706" cy="3135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012167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9"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a:noFill/>
            <a:miter lim="800000"/>
            <a:headEnd/>
            <a:tailEnd/>
          </a:ln>
          <a:effectLst/>
        </p:spPr>
      </p:pic>
      <p:sp>
        <p:nvSpPr>
          <p:cNvPr id="226311" name="Rectangle 7"/>
          <p:cNvSpPr>
            <a:spLocks noGrp="1" noChangeArrowheads="1"/>
          </p:cNvSpPr>
          <p:nvPr>
            <p:ph type="body" idx="1"/>
          </p:nvPr>
        </p:nvSpPr>
        <p:spPr/>
        <p:txBody>
          <a:bodyPr/>
          <a:lstStyle/>
          <a:p>
            <a:endParaRPr lang="en-US" dirty="0"/>
          </a:p>
        </p:txBody>
      </p:sp>
      <p:sp>
        <p:nvSpPr>
          <p:cNvPr id="226312" name="AutoShape 8"/>
          <p:cNvSpPr>
            <a:spLocks noChangeArrowheads="1"/>
          </p:cNvSpPr>
          <p:nvPr/>
        </p:nvSpPr>
        <p:spPr bwMode="auto">
          <a:xfrm>
            <a:off x="1981200" y="1828800"/>
            <a:ext cx="4800600" cy="4343400"/>
          </a:xfrm>
          <a:custGeom>
            <a:avLst/>
            <a:gdLst>
              <a:gd name="G0" fmla="+- 15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884" y="16824"/>
                </a:moveTo>
                <a:cubicBezTo>
                  <a:pt x="19314" y="15142"/>
                  <a:pt x="20100" y="13007"/>
                  <a:pt x="20100" y="10800"/>
                </a:cubicBezTo>
                <a:cubicBezTo>
                  <a:pt x="20100" y="5663"/>
                  <a:pt x="15936" y="1500"/>
                  <a:pt x="10800" y="1500"/>
                </a:cubicBezTo>
                <a:cubicBezTo>
                  <a:pt x="8592" y="1499"/>
                  <a:pt x="6457" y="2285"/>
                  <a:pt x="4775" y="3715"/>
                </a:cubicBezTo>
                <a:close/>
                <a:moveTo>
                  <a:pt x="3715" y="4775"/>
                </a:moveTo>
                <a:cubicBezTo>
                  <a:pt x="2285" y="6457"/>
                  <a:pt x="1500" y="8592"/>
                  <a:pt x="1500" y="10799"/>
                </a:cubicBezTo>
                <a:cubicBezTo>
                  <a:pt x="1500" y="15936"/>
                  <a:pt x="5663" y="20100"/>
                  <a:pt x="10800" y="20100"/>
                </a:cubicBezTo>
                <a:cubicBezTo>
                  <a:pt x="13007" y="20100"/>
                  <a:pt x="15142" y="19314"/>
                  <a:pt x="16824" y="17884"/>
                </a:cubicBezTo>
                <a:close/>
              </a:path>
            </a:pathLst>
          </a:custGeom>
          <a:solidFill>
            <a:schemeClr val="hlink"/>
          </a:solidFill>
          <a:ln w="12700">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6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143000"/>
          </a:xfrm>
        </p:spPr>
        <p:txBody>
          <a:bodyPr/>
          <a:lstStyle/>
          <a:p>
            <a:r>
              <a:rPr lang="en-US" sz="3600" dirty="0" smtClean="0"/>
              <a:t>Avoid: “I know you can’t read this” and “Sorry for the eye chart” </a:t>
            </a:r>
            <a:endParaRPr lang="en-US" sz="36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93" t="17907" r="18581" b="8418"/>
          <a:stretch/>
        </p:blipFill>
        <p:spPr bwMode="auto">
          <a:xfrm>
            <a:off x="685586" y="1529317"/>
            <a:ext cx="7772614" cy="5252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701267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How can we emphasize key data?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690703258"/>
              </p:ext>
            </p:extLst>
          </p:nvPr>
        </p:nvGraphicFramePr>
        <p:xfrm>
          <a:off x="685800" y="1905000"/>
          <a:ext cx="7772400" cy="3785616"/>
        </p:xfrm>
        <a:graphic>
          <a:graphicData uri="http://schemas.openxmlformats.org/drawingml/2006/table">
            <a:tbl>
              <a:tblPr firstRow="1" firstCol="1" bandRow="1">
                <a:tableStyleId>{93296810-A885-4BE3-A3E7-6D5BEEA58F35}</a:tableStyleId>
              </a:tblPr>
              <a:tblGrid>
                <a:gridCol w="3810000"/>
                <a:gridCol w="1981200"/>
                <a:gridCol w="1981200"/>
              </a:tblGrid>
              <a:tr h="0">
                <a:tc>
                  <a:txBody>
                    <a:bodyPr/>
                    <a:lstStyle/>
                    <a:p>
                      <a:pPr marL="0" marR="0">
                        <a:lnSpc>
                          <a:spcPct val="115000"/>
                        </a:lnSpc>
                        <a:spcBef>
                          <a:spcPts val="0"/>
                        </a:spcBef>
                        <a:spcAft>
                          <a:spcPts val="0"/>
                        </a:spcAft>
                      </a:pPr>
                      <a:r>
                        <a:rPr lang="en-US" sz="2400" dirty="0">
                          <a:effectLst/>
                        </a:rPr>
                        <a:t>Unspecified composition</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a:effectLst/>
                        </a:rPr>
                        <a:t>178</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rPr>
                        <a:t>38.9</a:t>
                      </a:r>
                      <a:endParaRPr lang="en-US" sz="24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2400">
                          <a:effectLst/>
                        </a:rPr>
                        <a:t>   nanofibers</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1</a:t>
                      </a:r>
                      <a:endParaRPr lang="en-US" sz="2400" b="1"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0.2</a:t>
                      </a:r>
                      <a:endParaRPr lang="en-US" sz="2400" b="1"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2400">
                          <a:effectLst/>
                        </a:rPr>
                        <a:t>   nanomaterials</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15</a:t>
                      </a:r>
                      <a:endParaRPr lang="en-US" sz="2400" b="1"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3.3</a:t>
                      </a:r>
                      <a:endParaRPr lang="en-US" sz="2400" b="1"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2400">
                          <a:effectLst/>
                        </a:rPr>
                        <a:t>   nanoparticles</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a:effectLst/>
                        </a:rPr>
                        <a:t>76</a:t>
                      </a:r>
                      <a:endParaRPr lang="en-US" sz="2400" b="1">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16.6</a:t>
                      </a:r>
                      <a:endParaRPr lang="en-US" sz="2400" b="1"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2400">
                          <a:effectLst/>
                        </a:rPr>
                        <a:t>   nanotechnology</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a:effectLst/>
                        </a:rPr>
                        <a:t>70</a:t>
                      </a:r>
                      <a:endParaRPr lang="en-US" sz="2400" b="1">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15.3</a:t>
                      </a:r>
                      <a:endParaRPr lang="en-US" sz="2400" b="1"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2400">
                          <a:effectLst/>
                        </a:rPr>
                        <a:t>   nanotubes</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a:effectLst/>
                        </a:rPr>
                        <a:t>1</a:t>
                      </a:r>
                      <a:endParaRPr lang="en-US" sz="2400" b="1">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0.2</a:t>
                      </a:r>
                      <a:endParaRPr lang="en-US" sz="2400" b="1"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2400" dirty="0">
                          <a:effectLst/>
                        </a:rPr>
                        <a:t>   </a:t>
                      </a:r>
                      <a:r>
                        <a:rPr lang="en-US" sz="2400" dirty="0" err="1">
                          <a:effectLst/>
                        </a:rPr>
                        <a:t>photocatalytic</a:t>
                      </a:r>
                      <a:r>
                        <a:rPr lang="en-US" sz="2400" dirty="0">
                          <a:effectLst/>
                        </a:rPr>
                        <a:t> </a:t>
                      </a:r>
                      <a:r>
                        <a:rPr lang="en-US" sz="2400" dirty="0" smtClean="0">
                          <a:effectLst/>
                        </a:rPr>
                        <a:t>  materials</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a:effectLst/>
                        </a:rPr>
                        <a:t>5</a:t>
                      </a:r>
                      <a:endParaRPr lang="en-US" sz="2400" b="1">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1.1</a:t>
                      </a:r>
                      <a:endParaRPr lang="en-US" sz="2400" b="1"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2400">
                          <a:effectLst/>
                        </a:rPr>
                        <a:t>   reference to 'nano'</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a:effectLst/>
                        </a:rPr>
                        <a:t>10</a:t>
                      </a:r>
                      <a:endParaRPr lang="en-US" sz="2400" b="1">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2.2</a:t>
                      </a:r>
                      <a:endParaRPr lang="en-US" sz="2400" b="1" dirty="0">
                        <a:effectLst/>
                        <a:latin typeface="Calibri"/>
                        <a:ea typeface="Calibri"/>
                        <a:cs typeface="Times New Roman"/>
                      </a:endParaRPr>
                    </a:p>
                  </a:txBody>
                  <a:tcPr marL="68580" marR="68580" marT="0" marB="0"/>
                </a:tc>
              </a:tr>
            </a:tbl>
          </a:graphicData>
        </a:graphic>
      </p:graphicFrame>
      <p:sp>
        <p:nvSpPr>
          <p:cNvPr id="4" name="TextBox 3"/>
          <p:cNvSpPr txBox="1"/>
          <p:nvPr/>
        </p:nvSpPr>
        <p:spPr>
          <a:xfrm>
            <a:off x="552450" y="3639234"/>
            <a:ext cx="8039100" cy="646331"/>
          </a:xfrm>
          <a:prstGeom prst="rect">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buNone/>
            </a:pPr>
            <a:r>
              <a:rPr lang="en-US" sz="3600" b="1" dirty="0" smtClean="0">
                <a:solidFill>
                  <a:srgbClr val="FFFF00"/>
                </a:solidFill>
              </a:rPr>
              <a:t>Nanotechnology		70</a:t>
            </a:r>
            <a:r>
              <a:rPr lang="en-US" sz="3600" b="1" dirty="0">
                <a:solidFill>
                  <a:srgbClr val="FFFF00"/>
                </a:solidFill>
              </a:rPr>
              <a:t>	</a:t>
            </a:r>
            <a:r>
              <a:rPr lang="en-US" sz="3600" b="1" dirty="0" smtClean="0">
                <a:solidFill>
                  <a:srgbClr val="FFFF00"/>
                </a:solidFill>
              </a:rPr>
              <a:t>	</a:t>
            </a:r>
            <a:r>
              <a:rPr lang="en-US" sz="3600" b="1" dirty="0" smtClean="0">
                <a:solidFill>
                  <a:srgbClr val="FFFF00"/>
                </a:solidFill>
              </a:rPr>
              <a:t>15.3%</a:t>
            </a:r>
            <a:endParaRPr lang="en-US" sz="3600" b="1" dirty="0">
              <a:solidFill>
                <a:srgbClr val="FFFF00"/>
              </a:solidFill>
            </a:endParaRPr>
          </a:p>
        </p:txBody>
      </p:sp>
    </p:spTree>
    <p:extLst>
      <p:ext uri="{BB962C8B-B14F-4D97-AF65-F5344CB8AC3E}">
        <p14:creationId xmlns:p14="http://schemas.microsoft.com/office/powerpoint/2010/main" val="59996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762000" y="228600"/>
            <a:ext cx="7772400" cy="1143000"/>
          </a:xfrm>
        </p:spPr>
        <p:txBody>
          <a:bodyPr/>
          <a:lstStyle/>
          <a:p>
            <a:r>
              <a:rPr lang="en-US" sz="3600" dirty="0"/>
              <a:t>Researchers suggest using an “Assertion-Evidence” format</a:t>
            </a:r>
          </a:p>
        </p:txBody>
      </p:sp>
      <p:pic>
        <p:nvPicPr>
          <p:cNvPr id="346115" name="Picture 3"/>
          <p:cNvPicPr>
            <a:picLocks noRot="1" noChangeAspect="1" noChangeArrowheads="1"/>
          </p:cNvPicPr>
          <p:nvPr/>
        </p:nvPicPr>
        <p:blipFill>
          <a:blip r:embed="rId3" cstate="print"/>
          <a:srcRect/>
          <a:stretch>
            <a:fillRect/>
          </a:stretch>
        </p:blipFill>
        <p:spPr bwMode="auto">
          <a:xfrm>
            <a:off x="1752600" y="1600200"/>
            <a:ext cx="5715000" cy="4286250"/>
          </a:xfrm>
          <a:prstGeom prst="rect">
            <a:avLst/>
          </a:prstGeom>
          <a:noFill/>
          <a:ln w="9525">
            <a:solidFill>
              <a:srgbClr val="000000"/>
            </a:solidFill>
            <a:miter lim="800000"/>
            <a:headEnd/>
            <a:tailEnd/>
          </a:ln>
          <a:effectLst/>
        </p:spPr>
      </p:pic>
      <p:sp>
        <p:nvSpPr>
          <p:cNvPr id="4" name="TextBox 3"/>
          <p:cNvSpPr txBox="1"/>
          <p:nvPr/>
        </p:nvSpPr>
        <p:spPr>
          <a:xfrm>
            <a:off x="533400" y="6019800"/>
            <a:ext cx="8610600" cy="646331"/>
          </a:xfrm>
          <a:prstGeom prst="rect">
            <a:avLst/>
          </a:prstGeom>
          <a:noFill/>
        </p:spPr>
        <p:txBody>
          <a:bodyPr wrap="square" rtlCol="0">
            <a:spAutoFit/>
          </a:bodyPr>
          <a:lstStyle/>
          <a:p>
            <a:pPr algn="ctr">
              <a:buNone/>
            </a:pPr>
            <a:r>
              <a:rPr lang="en-US" sz="3600" dirty="0" smtClean="0">
                <a:latin typeface="Arial" pitchFamily="34" charset="0"/>
                <a:cs typeface="Arial" pitchFamily="34" charset="0"/>
              </a:rPr>
              <a:t>Dr. Michael Alley is key proponent</a:t>
            </a:r>
            <a:endParaRPr lang="en-US" sz="3600" dirty="0">
              <a:latin typeface="Arial" pitchFamily="34" charset="0"/>
              <a:cs typeface="Arial" pitchFamily="34" charset="0"/>
            </a:endParaRPr>
          </a:p>
        </p:txBody>
      </p:sp>
      <p:pic>
        <p:nvPicPr>
          <p:cNvPr id="2" name="Picture 1"/>
          <p:cNvPicPr>
            <a:picLocks noChangeAspect="1"/>
          </p:cNvPicPr>
          <p:nvPr/>
        </p:nvPicPr>
        <p:blipFill>
          <a:blip r:embed="rId4"/>
          <a:stretch>
            <a:fillRect/>
          </a:stretch>
        </p:blipFill>
        <p:spPr>
          <a:xfrm rot="20225008">
            <a:off x="103018" y="5384042"/>
            <a:ext cx="1480885" cy="829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lasers.llnl.gov/content/assets/images/media/photo-gallery/medium/nif-1209-180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65"/>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bg1"/>
                </a:solidFill>
              </a:rPr>
              <a:t>A/E came out of Lawrence Livermore in the seventies</a:t>
            </a:r>
            <a:endParaRPr lang="en-US" dirty="0">
              <a:solidFill>
                <a:schemeClr val="bg1"/>
              </a:solidFill>
            </a:endParaRPr>
          </a:p>
        </p:txBody>
      </p:sp>
    </p:spTree>
    <p:extLst>
      <p:ext uri="{BB962C8B-B14F-4D97-AF65-F5344CB8AC3E}">
        <p14:creationId xmlns:p14="http://schemas.microsoft.com/office/powerpoint/2010/main" val="214242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6700" y="133202"/>
            <a:ext cx="8610600" cy="1470025"/>
          </a:xfrm>
        </p:spPr>
        <p:txBody>
          <a:bodyPr/>
          <a:lstStyle/>
          <a:p>
            <a:r>
              <a:rPr lang="en-US" sz="4400" dirty="0" smtClean="0"/>
              <a:t>What does </a:t>
            </a:r>
            <a:r>
              <a:rPr lang="en-US" sz="4400" dirty="0" smtClean="0">
                <a:solidFill>
                  <a:srgbClr val="FF0000"/>
                </a:solidFill>
              </a:rPr>
              <a:t>TED</a:t>
            </a:r>
            <a:r>
              <a:rPr lang="en-US" sz="4400" dirty="0" smtClean="0"/>
              <a:t> stand for?</a:t>
            </a:r>
            <a:endParaRPr lang="en-US" sz="4400" dirty="0"/>
          </a:p>
        </p:txBody>
      </p:sp>
      <p:sp>
        <p:nvSpPr>
          <p:cNvPr id="7" name="Subtitle 6"/>
          <p:cNvSpPr>
            <a:spLocks noGrp="1"/>
          </p:cNvSpPr>
          <p:nvPr>
            <p:ph type="subTitle" idx="1"/>
          </p:nvPr>
        </p:nvSpPr>
        <p:spPr>
          <a:xfrm>
            <a:off x="1049380" y="5486400"/>
            <a:ext cx="7045240" cy="1752600"/>
          </a:xfrm>
        </p:spPr>
        <p:txBody>
          <a:bodyPr/>
          <a:lstStyle/>
          <a:p>
            <a:r>
              <a:rPr lang="en-US" dirty="0" smtClean="0">
                <a:solidFill>
                  <a:srgbClr val="C00000"/>
                </a:solidFill>
              </a:rPr>
              <a:t>“1700</a:t>
            </a:r>
            <a:r>
              <a:rPr lang="en-US" dirty="0">
                <a:solidFill>
                  <a:srgbClr val="C00000"/>
                </a:solidFill>
              </a:rPr>
              <a:t>+ talks to stir your </a:t>
            </a:r>
            <a:r>
              <a:rPr lang="en-US" dirty="0" smtClean="0">
                <a:solidFill>
                  <a:srgbClr val="C00000"/>
                </a:solidFill>
              </a:rPr>
              <a:t>curiosity”</a:t>
            </a:r>
          </a:p>
          <a:p>
            <a:r>
              <a:rPr lang="en-US" dirty="0">
                <a:solidFill>
                  <a:srgbClr val="C00000"/>
                </a:solidFill>
                <a:hlinkClick r:id="rId3"/>
              </a:rPr>
              <a:t>https://www.ted.com</a:t>
            </a:r>
            <a:r>
              <a:rPr lang="en-US" dirty="0" smtClean="0">
                <a:solidFill>
                  <a:srgbClr val="C00000"/>
                </a:solidFill>
                <a:hlinkClick r:id="rId3"/>
              </a:rPr>
              <a:t>/</a:t>
            </a:r>
            <a:endParaRPr lang="en-US" dirty="0" smtClean="0">
              <a:solidFill>
                <a:srgbClr val="C00000"/>
              </a:solidFill>
            </a:endParaRPr>
          </a:p>
          <a:p>
            <a:endParaRPr lang="en-US" dirty="0">
              <a:solidFill>
                <a:srgbClr val="C00000"/>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3063" t="10000" r="22751"/>
          <a:stretch/>
        </p:blipFill>
        <p:spPr>
          <a:xfrm rot="427128">
            <a:off x="3411050" y="1721375"/>
            <a:ext cx="2126426" cy="35318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p:cNvSpPr txBox="1"/>
          <p:nvPr/>
        </p:nvSpPr>
        <p:spPr>
          <a:xfrm>
            <a:off x="8094620" y="6019800"/>
            <a:ext cx="9144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buNone/>
            </a:pPr>
            <a:r>
              <a:rPr lang="en-US" sz="2000" b="1" dirty="0" smtClean="0">
                <a:solidFill>
                  <a:srgbClr val="FF0000"/>
                </a:solidFill>
              </a:rPr>
              <a:t>TED TIP</a:t>
            </a:r>
            <a:endParaRPr lang="en-US" sz="2000" b="1" dirty="0"/>
          </a:p>
        </p:txBody>
      </p:sp>
      <p:grpSp>
        <p:nvGrpSpPr>
          <p:cNvPr id="6" name="Group 5"/>
          <p:cNvGrpSpPr/>
          <p:nvPr/>
        </p:nvGrpSpPr>
        <p:grpSpPr>
          <a:xfrm>
            <a:off x="5595610" y="4303693"/>
            <a:ext cx="2633990" cy="954107"/>
            <a:chOff x="5595610" y="4112461"/>
            <a:chExt cx="2633990" cy="954107"/>
          </a:xfrm>
        </p:grpSpPr>
        <p:sp>
          <p:nvSpPr>
            <p:cNvPr id="9" name="Left Arrow Callout 8"/>
            <p:cNvSpPr/>
            <p:nvPr/>
          </p:nvSpPr>
          <p:spPr bwMode="auto">
            <a:xfrm>
              <a:off x="5595610" y="4124864"/>
              <a:ext cx="2499009" cy="941704"/>
            </a:xfrm>
            <a:prstGeom prst="leftArrowCallout">
              <a:avLst/>
            </a:prstGeom>
            <a:noFill/>
            <a:ln w="31750" cap="flat" cmpd="sng" algn="ctr">
              <a:solidFill>
                <a:srgbClr val="BF143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6307180" y="4112461"/>
              <a:ext cx="1922420" cy="954107"/>
            </a:xfrm>
            <a:prstGeom prst="rect">
              <a:avLst/>
            </a:prstGeom>
            <a:noFill/>
          </p:spPr>
          <p:txBody>
            <a:bodyPr wrap="square" rtlCol="0">
              <a:spAutoFit/>
            </a:bodyPr>
            <a:lstStyle/>
            <a:p>
              <a:pPr algn="ctr">
                <a:buNone/>
              </a:pPr>
              <a:r>
                <a:rPr lang="en-US" sz="2800" dirty="0" smtClean="0"/>
                <a:t>TED Talk Addict</a:t>
              </a:r>
              <a:endParaRPr lang="en-US" sz="2800" dirty="0"/>
            </a:p>
          </p:txBody>
        </p:sp>
      </p:grpSp>
    </p:spTree>
    <p:extLst>
      <p:ext uri="{BB962C8B-B14F-4D97-AF65-F5344CB8AC3E}">
        <p14:creationId xmlns:p14="http://schemas.microsoft.com/office/powerpoint/2010/main" val="40605808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
            <a:ext cx="8077200" cy="1470025"/>
          </a:xfrm>
        </p:spPr>
        <p:txBody>
          <a:bodyPr/>
          <a:lstStyle/>
          <a:p>
            <a:r>
              <a:rPr lang="en-US" dirty="0" smtClean="0"/>
              <a:t>Same part of the brain processes spoken and written words</a:t>
            </a:r>
            <a:endParaRPr lang="en-US" dirty="0"/>
          </a:p>
        </p:txBody>
      </p:sp>
      <p:sp>
        <p:nvSpPr>
          <p:cNvPr id="4" name="Subtitle 3"/>
          <p:cNvSpPr>
            <a:spLocks noGrp="1"/>
          </p:cNvSpPr>
          <p:nvPr>
            <p:ph type="subTitle" idx="1"/>
          </p:nvPr>
        </p:nvSpPr>
        <p:spPr>
          <a:xfrm>
            <a:off x="-228600" y="4953000"/>
            <a:ext cx="3429000" cy="1752600"/>
          </a:xfrm>
        </p:spPr>
        <p:txBody>
          <a:bodyPr/>
          <a:lstStyle/>
          <a:p>
            <a:pPr algn="r"/>
            <a:r>
              <a:rPr lang="en-US" dirty="0" smtClean="0"/>
              <a:t>Images are processed in a different part</a:t>
            </a:r>
            <a:endParaRPr lang="en-US" dirty="0"/>
          </a:p>
        </p:txBody>
      </p:sp>
      <p:pic>
        <p:nvPicPr>
          <p:cNvPr id="4098" name="Picture 2" descr="File:PET-image.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005"/>
          <a:stretch/>
        </p:blipFill>
        <p:spPr bwMode="auto">
          <a:xfrm>
            <a:off x="3429000" y="1752600"/>
            <a:ext cx="5167143" cy="5195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81400" y="1752600"/>
            <a:ext cx="7086600" cy="1077218"/>
          </a:xfrm>
          <a:prstGeom prst="rect">
            <a:avLst/>
          </a:prstGeom>
          <a:noFill/>
        </p:spPr>
        <p:txBody>
          <a:bodyPr wrap="square" rtlCol="0">
            <a:spAutoFit/>
          </a:bodyPr>
          <a:lstStyle/>
          <a:p>
            <a:pPr>
              <a:buNone/>
            </a:pPr>
            <a:r>
              <a:rPr lang="en-US" b="1" dirty="0" smtClean="0">
                <a:solidFill>
                  <a:schemeClr val="bg1"/>
                </a:solidFill>
              </a:rPr>
              <a:t>Cognitive Overload, </a:t>
            </a:r>
            <a:br>
              <a:rPr lang="en-US" b="1" dirty="0" smtClean="0">
                <a:solidFill>
                  <a:schemeClr val="bg1"/>
                </a:solidFill>
              </a:rPr>
            </a:br>
            <a:r>
              <a:rPr lang="en-US" b="1" dirty="0" smtClean="0">
                <a:solidFill>
                  <a:schemeClr val="bg1"/>
                </a:solidFill>
              </a:rPr>
              <a:t>John </a:t>
            </a:r>
            <a:r>
              <a:rPr lang="en-US" b="1" dirty="0" err="1" smtClean="0">
                <a:solidFill>
                  <a:schemeClr val="bg1"/>
                </a:solidFill>
              </a:rPr>
              <a:t>Sweller</a:t>
            </a:r>
            <a:endParaRPr lang="en-US" b="1" dirty="0">
              <a:solidFill>
                <a:schemeClr val="bg1"/>
              </a:solidFill>
            </a:endParaRPr>
          </a:p>
        </p:txBody>
      </p:sp>
    </p:spTree>
    <p:extLst>
      <p:ext uri="{BB962C8B-B14F-4D97-AF65-F5344CB8AC3E}">
        <p14:creationId xmlns:p14="http://schemas.microsoft.com/office/powerpoint/2010/main" val="89601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51938" cy="6865938"/>
        </p:xfrm>
        <a:graphic>
          <a:graphicData uri="http://schemas.openxmlformats.org/presentationml/2006/ole">
            <mc:AlternateContent xmlns:mc="http://schemas.openxmlformats.org/markup-compatibility/2006">
              <mc:Choice xmlns:v="urn:schemas-microsoft-com:vml" Requires="v">
                <p:oleObj spid="_x0000_s1128" name="Slide" r:id="rId4" imgW="4572180" imgH="3428876" progId="PowerPoint.Slide.8">
                  <p:embed/>
                </p:oleObj>
              </mc:Choice>
              <mc:Fallback>
                <p:oleObj name="Slide" r:id="rId4" imgW="4572180" imgH="3428876"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51938"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B2B2B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9843" name="Text Box 3"/>
          <p:cNvSpPr txBox="1">
            <a:spLocks noChangeArrowheads="1"/>
          </p:cNvSpPr>
          <p:nvPr/>
        </p:nvSpPr>
        <p:spPr bwMode="auto">
          <a:xfrm rot="-1827138">
            <a:off x="2743200" y="2773363"/>
            <a:ext cx="3079750" cy="1189037"/>
          </a:xfrm>
          <a:prstGeom prst="rect">
            <a:avLst/>
          </a:prstGeom>
          <a:solidFill>
            <a:srgbClr val="000000">
              <a:alpha val="70195"/>
            </a:srgbClr>
          </a:solidFill>
          <a:ln w="9525">
            <a:noFill/>
            <a:miter lim="800000"/>
            <a:headEnd/>
            <a:tailEnd/>
          </a:ln>
        </p:spPr>
        <p:txBody>
          <a:bodyPr wrap="none">
            <a:spAutoFit/>
          </a:bodyPr>
          <a:lstStyle/>
          <a:p>
            <a:pPr algn="l">
              <a:buNone/>
            </a:pPr>
            <a:r>
              <a:rPr lang="en-US" sz="7200" b="1" dirty="0">
                <a:solidFill>
                  <a:srgbClr val="FFFF00"/>
                </a:solidFill>
                <a:latin typeface="Arial" pitchFamily="34" charset="0"/>
              </a:rPr>
              <a:t>Before</a:t>
            </a:r>
            <a:endParaRPr lang="en-US" sz="7200" b="1" dirty="0">
              <a:solidFill>
                <a:srgbClr val="FFFFFF"/>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3"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nspiron 1100"/>
          <p:cNvPicPr>
            <a:picLocks noChangeAspect="1" noChangeArrowheads="1"/>
          </p:cNvPicPr>
          <p:nvPr/>
        </p:nvPicPr>
        <p:blipFill>
          <a:blip r:embed="rId3" cstate="print"/>
          <a:srcRect/>
          <a:stretch>
            <a:fillRect/>
          </a:stretch>
        </p:blipFill>
        <p:spPr bwMode="auto">
          <a:xfrm>
            <a:off x="3940175" y="4714875"/>
            <a:ext cx="1660525" cy="1838325"/>
          </a:xfrm>
          <a:prstGeom prst="rect">
            <a:avLst/>
          </a:prstGeom>
          <a:noFill/>
          <a:ln w="9525">
            <a:noFill/>
            <a:miter lim="800000"/>
            <a:headEnd/>
            <a:tailEnd/>
          </a:ln>
        </p:spPr>
      </p:pic>
      <p:sp>
        <p:nvSpPr>
          <p:cNvPr id="73731" name="Text Box 3"/>
          <p:cNvSpPr txBox="1">
            <a:spLocks noChangeArrowheads="1"/>
          </p:cNvSpPr>
          <p:nvPr/>
        </p:nvSpPr>
        <p:spPr bwMode="auto">
          <a:xfrm>
            <a:off x="257175" y="273050"/>
            <a:ext cx="9039225" cy="946150"/>
          </a:xfrm>
          <a:prstGeom prst="rect">
            <a:avLst/>
          </a:prstGeom>
          <a:noFill/>
          <a:ln w="9525">
            <a:noFill/>
            <a:miter lim="800000"/>
            <a:headEnd/>
            <a:tailEnd/>
          </a:ln>
        </p:spPr>
        <p:txBody>
          <a:bodyPr>
            <a:spAutoFit/>
          </a:bodyPr>
          <a:lstStyle/>
          <a:p>
            <a:pPr algn="l" eaLnBrk="1" hangingPunct="1">
              <a:spcBef>
                <a:spcPct val="50000"/>
              </a:spcBef>
              <a:buNone/>
            </a:pPr>
            <a:r>
              <a:rPr lang="en-US" sz="2800" b="1" dirty="0">
                <a:latin typeface="Arial" pitchFamily="34" charset="0"/>
              </a:rPr>
              <a:t>Converting an analog signal to a digital signal requires a sampling of the signal</a:t>
            </a:r>
          </a:p>
        </p:txBody>
      </p:sp>
      <p:pic>
        <p:nvPicPr>
          <p:cNvPr id="73732" name="Picture 4" descr="hardware"/>
          <p:cNvPicPr>
            <a:picLocks noChangeAspect="1" noChangeArrowheads="1"/>
          </p:cNvPicPr>
          <p:nvPr/>
        </p:nvPicPr>
        <p:blipFill>
          <a:blip r:embed="rId4" cstate="print"/>
          <a:srcRect/>
          <a:stretch>
            <a:fillRect/>
          </a:stretch>
        </p:blipFill>
        <p:spPr bwMode="auto">
          <a:xfrm>
            <a:off x="7391400" y="2479675"/>
            <a:ext cx="838200" cy="628650"/>
          </a:xfrm>
          <a:prstGeom prst="rect">
            <a:avLst/>
          </a:prstGeom>
          <a:noFill/>
          <a:ln w="9525">
            <a:noFill/>
            <a:miter lim="800000"/>
            <a:headEnd/>
            <a:tailEnd/>
          </a:ln>
        </p:spPr>
      </p:pic>
      <p:grpSp>
        <p:nvGrpSpPr>
          <p:cNvPr id="2" name="Group 5"/>
          <p:cNvGrpSpPr>
            <a:grpSpLocks/>
          </p:cNvGrpSpPr>
          <p:nvPr/>
        </p:nvGrpSpPr>
        <p:grpSpPr bwMode="auto">
          <a:xfrm>
            <a:off x="381000" y="1600200"/>
            <a:ext cx="2438400" cy="2514600"/>
            <a:chOff x="288" y="1274"/>
            <a:chExt cx="1536" cy="1584"/>
          </a:xfrm>
        </p:grpSpPr>
        <p:pic>
          <p:nvPicPr>
            <p:cNvPr id="73751" name="Picture 6" descr="newbeam"/>
            <p:cNvPicPr>
              <a:picLocks noChangeAspect="1" noChangeArrowheads="1" noCrop="1"/>
            </p:cNvPicPr>
            <p:nvPr/>
          </p:nvPicPr>
          <p:blipFill>
            <a:blip r:embed="rId5" cstate="print"/>
            <a:srcRect/>
            <a:stretch>
              <a:fillRect/>
            </a:stretch>
          </p:blipFill>
          <p:spPr bwMode="auto">
            <a:xfrm>
              <a:off x="288" y="1274"/>
              <a:ext cx="768" cy="768"/>
            </a:xfrm>
            <a:prstGeom prst="rect">
              <a:avLst/>
            </a:prstGeom>
            <a:noFill/>
            <a:ln w="9525">
              <a:noFill/>
              <a:miter lim="800000"/>
              <a:headEnd/>
              <a:tailEnd/>
            </a:ln>
          </p:spPr>
        </p:pic>
        <p:pic>
          <p:nvPicPr>
            <p:cNvPr id="73752" name="Picture 7" descr="accelerometer"/>
            <p:cNvPicPr>
              <a:picLocks noChangeAspect="1" noChangeArrowheads="1" noCrop="1"/>
            </p:cNvPicPr>
            <p:nvPr/>
          </p:nvPicPr>
          <p:blipFill>
            <a:blip r:embed="rId6" cstate="print"/>
            <a:srcRect/>
            <a:stretch>
              <a:fillRect/>
            </a:stretch>
          </p:blipFill>
          <p:spPr bwMode="auto">
            <a:xfrm>
              <a:off x="1056" y="2090"/>
              <a:ext cx="768" cy="768"/>
            </a:xfrm>
            <a:prstGeom prst="rect">
              <a:avLst/>
            </a:prstGeom>
            <a:noFill/>
            <a:ln w="9525">
              <a:noFill/>
              <a:miter lim="800000"/>
              <a:headEnd/>
              <a:tailEnd/>
            </a:ln>
          </p:spPr>
        </p:pic>
        <p:sp>
          <p:nvSpPr>
            <p:cNvPr id="73753" name="Line 8"/>
            <p:cNvSpPr>
              <a:spLocks noChangeShapeType="1"/>
            </p:cNvSpPr>
            <p:nvPr/>
          </p:nvSpPr>
          <p:spPr bwMode="auto">
            <a:xfrm>
              <a:off x="816" y="1658"/>
              <a:ext cx="240" cy="1104"/>
            </a:xfrm>
            <a:prstGeom prst="line">
              <a:avLst/>
            </a:prstGeom>
            <a:noFill/>
            <a:ln w="9525">
              <a:solidFill>
                <a:schemeClr val="tx1"/>
              </a:solidFill>
              <a:round/>
              <a:headEnd/>
              <a:tailEnd/>
            </a:ln>
          </p:spPr>
          <p:txBody>
            <a:bodyPr/>
            <a:lstStyle/>
            <a:p>
              <a:endParaRPr lang="en-US"/>
            </a:p>
          </p:txBody>
        </p:sp>
        <p:sp>
          <p:nvSpPr>
            <p:cNvPr id="73754" name="Line 9"/>
            <p:cNvSpPr>
              <a:spLocks noChangeShapeType="1"/>
            </p:cNvSpPr>
            <p:nvPr/>
          </p:nvSpPr>
          <p:spPr bwMode="auto">
            <a:xfrm>
              <a:off x="816" y="1658"/>
              <a:ext cx="960" cy="432"/>
            </a:xfrm>
            <a:prstGeom prst="line">
              <a:avLst/>
            </a:prstGeom>
            <a:noFill/>
            <a:ln w="9525">
              <a:solidFill>
                <a:schemeClr val="tx1"/>
              </a:solidFill>
              <a:round/>
              <a:headEnd/>
              <a:tailEnd/>
            </a:ln>
          </p:spPr>
          <p:txBody>
            <a:bodyPr/>
            <a:lstStyle/>
            <a:p>
              <a:endParaRPr lang="en-US"/>
            </a:p>
          </p:txBody>
        </p:sp>
        <p:sp>
          <p:nvSpPr>
            <p:cNvPr id="73755" name="Line 10"/>
            <p:cNvSpPr>
              <a:spLocks noChangeShapeType="1"/>
            </p:cNvSpPr>
            <p:nvPr/>
          </p:nvSpPr>
          <p:spPr bwMode="auto">
            <a:xfrm flipH="1" flipV="1">
              <a:off x="816" y="1658"/>
              <a:ext cx="288" cy="480"/>
            </a:xfrm>
            <a:prstGeom prst="line">
              <a:avLst/>
            </a:prstGeom>
            <a:noFill/>
            <a:ln w="9525">
              <a:solidFill>
                <a:schemeClr val="tx1"/>
              </a:solidFill>
              <a:round/>
              <a:headEnd/>
              <a:tailEnd/>
            </a:ln>
          </p:spPr>
          <p:txBody>
            <a:bodyPr/>
            <a:lstStyle/>
            <a:p>
              <a:endParaRPr lang="en-US"/>
            </a:p>
          </p:txBody>
        </p:sp>
      </p:grpSp>
      <p:pic>
        <p:nvPicPr>
          <p:cNvPr id="73734" name="Picture 11" descr="sin"/>
          <p:cNvPicPr>
            <a:picLocks noChangeAspect="1" noChangeArrowheads="1" noCrop="1"/>
          </p:cNvPicPr>
          <p:nvPr/>
        </p:nvPicPr>
        <p:blipFill>
          <a:blip r:embed="rId7" cstate="print"/>
          <a:srcRect/>
          <a:stretch>
            <a:fillRect/>
          </a:stretch>
        </p:blipFill>
        <p:spPr bwMode="auto">
          <a:xfrm>
            <a:off x="4191000" y="2819400"/>
            <a:ext cx="1219200" cy="1219200"/>
          </a:xfrm>
          <a:prstGeom prst="rect">
            <a:avLst/>
          </a:prstGeom>
          <a:noFill/>
          <a:ln w="9525">
            <a:noFill/>
            <a:miter lim="800000"/>
            <a:headEnd/>
            <a:tailEnd/>
          </a:ln>
        </p:spPr>
      </p:pic>
      <p:sp>
        <p:nvSpPr>
          <p:cNvPr id="73735" name="Line 12"/>
          <p:cNvSpPr>
            <a:spLocks noChangeShapeType="1"/>
          </p:cNvSpPr>
          <p:nvPr/>
        </p:nvSpPr>
        <p:spPr bwMode="auto">
          <a:xfrm>
            <a:off x="2819400" y="3409950"/>
            <a:ext cx="1333500" cy="3175"/>
          </a:xfrm>
          <a:prstGeom prst="line">
            <a:avLst/>
          </a:prstGeom>
          <a:noFill/>
          <a:ln w="28575">
            <a:solidFill>
              <a:schemeClr val="tx1"/>
            </a:solidFill>
            <a:round/>
            <a:headEnd/>
            <a:tailEnd type="triangle" w="med" len="med"/>
          </a:ln>
        </p:spPr>
        <p:txBody>
          <a:bodyPr/>
          <a:lstStyle/>
          <a:p>
            <a:endParaRPr lang="en-US"/>
          </a:p>
        </p:txBody>
      </p:sp>
      <p:sp>
        <p:nvSpPr>
          <p:cNvPr id="73736" name="Text Box 13"/>
          <p:cNvSpPr txBox="1">
            <a:spLocks noChangeArrowheads="1"/>
          </p:cNvSpPr>
          <p:nvPr/>
        </p:nvSpPr>
        <p:spPr bwMode="auto">
          <a:xfrm>
            <a:off x="2327275" y="2178050"/>
            <a:ext cx="2778125" cy="641350"/>
          </a:xfrm>
          <a:prstGeom prst="rect">
            <a:avLst/>
          </a:prstGeom>
          <a:noFill/>
          <a:ln w="9525">
            <a:noFill/>
            <a:miter lim="800000"/>
            <a:headEnd/>
            <a:tailEnd/>
          </a:ln>
        </p:spPr>
        <p:txBody>
          <a:bodyPr>
            <a:spAutoFit/>
          </a:bodyPr>
          <a:lstStyle/>
          <a:p>
            <a:pPr algn="l" eaLnBrk="1" hangingPunct="1">
              <a:spcBef>
                <a:spcPct val="50000"/>
              </a:spcBef>
              <a:buNone/>
            </a:pPr>
            <a:r>
              <a:rPr lang="en-US" sz="1800" b="1" dirty="0">
                <a:latin typeface="Arial" pitchFamily="34" charset="0"/>
              </a:rPr>
              <a:t>Accelerometer outputs an analog voltage</a:t>
            </a:r>
          </a:p>
        </p:txBody>
      </p:sp>
      <p:sp>
        <p:nvSpPr>
          <p:cNvPr id="73737" name="Line 14"/>
          <p:cNvSpPr>
            <a:spLocks noChangeShapeType="1"/>
          </p:cNvSpPr>
          <p:nvPr/>
        </p:nvSpPr>
        <p:spPr bwMode="auto">
          <a:xfrm flipV="1">
            <a:off x="5410200" y="3429000"/>
            <a:ext cx="1752600" cy="0"/>
          </a:xfrm>
          <a:prstGeom prst="line">
            <a:avLst/>
          </a:prstGeom>
          <a:noFill/>
          <a:ln w="28575">
            <a:solidFill>
              <a:schemeClr val="tx1"/>
            </a:solidFill>
            <a:round/>
            <a:headEnd/>
            <a:tailEnd type="triangle" w="med" len="med"/>
          </a:ln>
        </p:spPr>
        <p:txBody>
          <a:bodyPr/>
          <a:lstStyle/>
          <a:p>
            <a:endParaRPr lang="en-US"/>
          </a:p>
        </p:txBody>
      </p:sp>
      <p:sp>
        <p:nvSpPr>
          <p:cNvPr id="73738" name="Text Box 15"/>
          <p:cNvSpPr txBox="1">
            <a:spLocks noChangeArrowheads="1"/>
          </p:cNvSpPr>
          <p:nvPr/>
        </p:nvSpPr>
        <p:spPr bwMode="auto">
          <a:xfrm>
            <a:off x="5867400" y="1600200"/>
            <a:ext cx="2705100" cy="641350"/>
          </a:xfrm>
          <a:prstGeom prst="rect">
            <a:avLst/>
          </a:prstGeom>
          <a:noFill/>
          <a:ln w="9525">
            <a:noFill/>
            <a:miter lim="800000"/>
            <a:headEnd/>
            <a:tailEnd/>
          </a:ln>
        </p:spPr>
        <p:txBody>
          <a:bodyPr>
            <a:spAutoFit/>
          </a:bodyPr>
          <a:lstStyle/>
          <a:p>
            <a:pPr algn="r" eaLnBrk="1" hangingPunct="1">
              <a:spcBef>
                <a:spcPct val="50000"/>
              </a:spcBef>
              <a:buNone/>
            </a:pPr>
            <a:r>
              <a:rPr lang="en-US" sz="1800" b="1" dirty="0" smtClean="0">
                <a:latin typeface="Arial" pitchFamily="34" charset="0"/>
              </a:rPr>
              <a:t>Hardware converts </a:t>
            </a:r>
            <a:r>
              <a:rPr lang="en-US" sz="1800" b="1" dirty="0">
                <a:latin typeface="Arial" pitchFamily="34" charset="0"/>
              </a:rPr>
              <a:t>analog signal to digital</a:t>
            </a:r>
            <a:endParaRPr lang="en-US" sz="1800" dirty="0">
              <a:latin typeface="Arial" pitchFamily="34" charset="0"/>
            </a:endParaRPr>
          </a:p>
        </p:txBody>
      </p:sp>
      <p:sp>
        <p:nvSpPr>
          <p:cNvPr id="73739" name="Line 16"/>
          <p:cNvSpPr>
            <a:spLocks noChangeShapeType="1"/>
          </p:cNvSpPr>
          <p:nvPr/>
        </p:nvSpPr>
        <p:spPr bwMode="auto">
          <a:xfrm>
            <a:off x="8039100" y="3124200"/>
            <a:ext cx="0" cy="1952625"/>
          </a:xfrm>
          <a:prstGeom prst="line">
            <a:avLst/>
          </a:prstGeom>
          <a:noFill/>
          <a:ln w="28575">
            <a:solidFill>
              <a:schemeClr val="tx1"/>
            </a:solidFill>
            <a:round/>
            <a:headEnd/>
            <a:tailEnd type="triangle" w="med" len="med"/>
          </a:ln>
        </p:spPr>
        <p:txBody>
          <a:bodyPr/>
          <a:lstStyle/>
          <a:p>
            <a:endParaRPr lang="en-US"/>
          </a:p>
        </p:txBody>
      </p:sp>
      <p:sp>
        <p:nvSpPr>
          <p:cNvPr id="73740" name="Line 17"/>
          <p:cNvSpPr>
            <a:spLocks noChangeShapeType="1"/>
          </p:cNvSpPr>
          <p:nvPr/>
        </p:nvSpPr>
        <p:spPr bwMode="auto">
          <a:xfrm flipH="1">
            <a:off x="5410200" y="5718175"/>
            <a:ext cx="2305050" cy="0"/>
          </a:xfrm>
          <a:prstGeom prst="line">
            <a:avLst/>
          </a:prstGeom>
          <a:noFill/>
          <a:ln w="28575">
            <a:solidFill>
              <a:schemeClr val="tx1"/>
            </a:solidFill>
            <a:round/>
            <a:headEnd/>
            <a:tailEnd type="triangle" w="med" len="med"/>
          </a:ln>
        </p:spPr>
        <p:txBody>
          <a:bodyPr/>
          <a:lstStyle/>
          <a:p>
            <a:endParaRPr lang="en-US"/>
          </a:p>
        </p:txBody>
      </p:sp>
      <p:sp>
        <p:nvSpPr>
          <p:cNvPr id="73741" name="Text Box 18"/>
          <p:cNvSpPr txBox="1">
            <a:spLocks noChangeArrowheads="1"/>
          </p:cNvSpPr>
          <p:nvPr/>
        </p:nvSpPr>
        <p:spPr bwMode="auto">
          <a:xfrm>
            <a:off x="5715000" y="4114800"/>
            <a:ext cx="2276475" cy="641350"/>
          </a:xfrm>
          <a:prstGeom prst="rect">
            <a:avLst/>
          </a:prstGeom>
          <a:noFill/>
          <a:ln w="9525">
            <a:noFill/>
            <a:miter lim="800000"/>
            <a:headEnd/>
            <a:tailEnd/>
          </a:ln>
        </p:spPr>
        <p:txBody>
          <a:bodyPr>
            <a:spAutoFit/>
          </a:bodyPr>
          <a:lstStyle/>
          <a:p>
            <a:pPr algn="r" eaLnBrk="1" hangingPunct="1">
              <a:spcBef>
                <a:spcPct val="50000"/>
              </a:spcBef>
              <a:buNone/>
            </a:pPr>
            <a:r>
              <a:rPr lang="en-US" sz="1800" b="1" dirty="0">
                <a:latin typeface="Arial" pitchFamily="34" charset="0"/>
              </a:rPr>
              <a:t>Computer samples a number of points</a:t>
            </a:r>
            <a:endParaRPr lang="en-US" sz="1800" b="1" u="sng" dirty="0">
              <a:latin typeface="Arial" pitchFamily="34" charset="0"/>
            </a:endParaRPr>
          </a:p>
        </p:txBody>
      </p:sp>
      <p:sp>
        <p:nvSpPr>
          <p:cNvPr id="73742" name="Text Box 19"/>
          <p:cNvSpPr txBox="1">
            <a:spLocks noChangeArrowheads="1"/>
          </p:cNvSpPr>
          <p:nvPr/>
        </p:nvSpPr>
        <p:spPr bwMode="auto">
          <a:xfrm>
            <a:off x="381000" y="5486400"/>
            <a:ext cx="2686050" cy="641350"/>
          </a:xfrm>
          <a:prstGeom prst="rect">
            <a:avLst/>
          </a:prstGeom>
          <a:noFill/>
          <a:ln w="9525">
            <a:noFill/>
            <a:miter lim="800000"/>
            <a:headEnd/>
            <a:tailEnd/>
          </a:ln>
        </p:spPr>
        <p:txBody>
          <a:bodyPr>
            <a:spAutoFit/>
          </a:bodyPr>
          <a:lstStyle/>
          <a:p>
            <a:pPr algn="l" eaLnBrk="1" hangingPunct="1">
              <a:spcBef>
                <a:spcPct val="50000"/>
              </a:spcBef>
              <a:buNone/>
            </a:pPr>
            <a:r>
              <a:rPr lang="en-US" sz="1800" b="1" dirty="0">
                <a:latin typeface="Arial" pitchFamily="34" charset="0"/>
              </a:rPr>
              <a:t>Data is exported to popular applications </a:t>
            </a:r>
            <a:endParaRPr lang="en-US" sz="1800" b="1" u="sng" dirty="0">
              <a:latin typeface="Arial" pitchFamily="34" charset="0"/>
            </a:endParaRPr>
          </a:p>
        </p:txBody>
      </p:sp>
      <p:pic>
        <p:nvPicPr>
          <p:cNvPr id="73743" name="Picture 20" descr="Matlab"/>
          <p:cNvPicPr>
            <a:picLocks noChangeAspect="1" noChangeArrowheads="1"/>
          </p:cNvPicPr>
          <p:nvPr/>
        </p:nvPicPr>
        <p:blipFill>
          <a:blip r:embed="rId8" cstate="print"/>
          <a:srcRect/>
          <a:stretch>
            <a:fillRect/>
          </a:stretch>
        </p:blipFill>
        <p:spPr bwMode="auto">
          <a:xfrm>
            <a:off x="2906713" y="5086350"/>
            <a:ext cx="736600" cy="661988"/>
          </a:xfrm>
          <a:prstGeom prst="rect">
            <a:avLst/>
          </a:prstGeom>
          <a:noFill/>
          <a:ln w="9525">
            <a:noFill/>
            <a:miter lim="800000"/>
            <a:headEnd/>
            <a:tailEnd/>
          </a:ln>
        </p:spPr>
      </p:pic>
      <p:pic>
        <p:nvPicPr>
          <p:cNvPr id="73744" name="Picture 21" descr="Excel"/>
          <p:cNvPicPr>
            <a:picLocks noChangeAspect="1" noChangeArrowheads="1"/>
          </p:cNvPicPr>
          <p:nvPr/>
        </p:nvPicPr>
        <p:blipFill>
          <a:blip r:embed="rId9" cstate="print"/>
          <a:srcRect/>
          <a:stretch>
            <a:fillRect/>
          </a:stretch>
        </p:blipFill>
        <p:spPr bwMode="auto">
          <a:xfrm>
            <a:off x="3086100" y="5984875"/>
            <a:ext cx="447675" cy="457200"/>
          </a:xfrm>
          <a:prstGeom prst="rect">
            <a:avLst/>
          </a:prstGeom>
          <a:noFill/>
          <a:ln w="9525">
            <a:noFill/>
            <a:miter lim="800000"/>
            <a:headEnd/>
            <a:tailEnd/>
          </a:ln>
        </p:spPr>
      </p:pic>
      <p:sp>
        <p:nvSpPr>
          <p:cNvPr id="73745" name="Line 22"/>
          <p:cNvSpPr>
            <a:spLocks noChangeShapeType="1"/>
          </p:cNvSpPr>
          <p:nvPr/>
        </p:nvSpPr>
        <p:spPr bwMode="auto">
          <a:xfrm flipH="1" flipV="1">
            <a:off x="3532188" y="5394325"/>
            <a:ext cx="588962" cy="285750"/>
          </a:xfrm>
          <a:prstGeom prst="line">
            <a:avLst/>
          </a:prstGeom>
          <a:noFill/>
          <a:ln w="28575">
            <a:solidFill>
              <a:schemeClr val="tx1"/>
            </a:solidFill>
            <a:round/>
            <a:headEnd/>
            <a:tailEnd type="triangle" w="med" len="med"/>
          </a:ln>
        </p:spPr>
        <p:txBody>
          <a:bodyPr/>
          <a:lstStyle/>
          <a:p>
            <a:endParaRPr lang="en-US"/>
          </a:p>
        </p:txBody>
      </p:sp>
      <p:sp>
        <p:nvSpPr>
          <p:cNvPr id="73746" name="Line 23"/>
          <p:cNvSpPr>
            <a:spLocks noChangeShapeType="1"/>
          </p:cNvSpPr>
          <p:nvPr/>
        </p:nvSpPr>
        <p:spPr bwMode="auto">
          <a:xfrm flipH="1">
            <a:off x="3527425" y="5883275"/>
            <a:ext cx="557213" cy="317500"/>
          </a:xfrm>
          <a:prstGeom prst="line">
            <a:avLst/>
          </a:prstGeom>
          <a:noFill/>
          <a:ln w="28575">
            <a:solidFill>
              <a:schemeClr val="tx1"/>
            </a:solidFill>
            <a:round/>
            <a:headEnd/>
            <a:tailEnd type="triangle" w="med" len="med"/>
          </a:ln>
        </p:spPr>
        <p:txBody>
          <a:bodyPr/>
          <a:lstStyle/>
          <a:p>
            <a:endParaRPr lang="en-US"/>
          </a:p>
        </p:txBody>
      </p:sp>
      <p:sp>
        <p:nvSpPr>
          <p:cNvPr id="73747" name="Text Box 24"/>
          <p:cNvSpPr txBox="1">
            <a:spLocks noChangeArrowheads="1"/>
          </p:cNvSpPr>
          <p:nvPr/>
        </p:nvSpPr>
        <p:spPr bwMode="auto">
          <a:xfrm>
            <a:off x="3048000" y="6375400"/>
            <a:ext cx="533400" cy="244475"/>
          </a:xfrm>
          <a:prstGeom prst="rect">
            <a:avLst/>
          </a:prstGeom>
          <a:noFill/>
          <a:ln w="9525">
            <a:noFill/>
            <a:miter lim="800000"/>
            <a:headEnd/>
            <a:tailEnd/>
          </a:ln>
        </p:spPr>
        <p:txBody>
          <a:bodyPr>
            <a:spAutoFit/>
          </a:bodyPr>
          <a:lstStyle/>
          <a:p>
            <a:pPr eaLnBrk="1" hangingPunct="1">
              <a:spcBef>
                <a:spcPct val="50000"/>
              </a:spcBef>
            </a:pPr>
            <a:r>
              <a:rPr lang="en-US" sz="1000" b="1" dirty="0">
                <a:latin typeface="Arial" pitchFamily="34" charset="0"/>
              </a:rPr>
              <a:t>Excel</a:t>
            </a:r>
          </a:p>
        </p:txBody>
      </p:sp>
      <p:pic>
        <p:nvPicPr>
          <p:cNvPr id="73748" name="Picture 25" descr="Lab PC+crop"/>
          <p:cNvPicPr>
            <a:picLocks noChangeAspect="1" noChangeArrowheads="1"/>
          </p:cNvPicPr>
          <p:nvPr/>
        </p:nvPicPr>
        <p:blipFill>
          <a:blip r:embed="rId10" cstate="print"/>
          <a:srcRect t="19260"/>
          <a:stretch>
            <a:fillRect/>
          </a:stretch>
        </p:blipFill>
        <p:spPr bwMode="auto">
          <a:xfrm>
            <a:off x="7239000" y="2286000"/>
            <a:ext cx="1177925" cy="1557338"/>
          </a:xfrm>
          <a:prstGeom prst="rect">
            <a:avLst/>
          </a:prstGeom>
          <a:noFill/>
          <a:ln w="9525">
            <a:noFill/>
            <a:miter lim="800000"/>
            <a:headEnd/>
            <a:tailEnd/>
          </a:ln>
        </p:spPr>
      </p:pic>
      <p:pic>
        <p:nvPicPr>
          <p:cNvPr id="73749" name="Picture 26" descr="sindigit"/>
          <p:cNvPicPr>
            <a:picLocks noChangeAspect="1" noChangeArrowheads="1" noCrop="1"/>
          </p:cNvPicPr>
          <p:nvPr/>
        </p:nvPicPr>
        <p:blipFill>
          <a:blip r:embed="rId11" cstate="print"/>
          <a:srcRect/>
          <a:stretch>
            <a:fillRect/>
          </a:stretch>
        </p:blipFill>
        <p:spPr bwMode="auto">
          <a:xfrm>
            <a:off x="7372350" y="5108575"/>
            <a:ext cx="1219200" cy="1219200"/>
          </a:xfrm>
          <a:prstGeom prst="rect">
            <a:avLst/>
          </a:prstGeom>
          <a:noFill/>
          <a:ln w="9525">
            <a:noFill/>
            <a:miter lim="800000"/>
            <a:headEnd/>
            <a:tailEnd/>
          </a:ln>
        </p:spPr>
      </p:pic>
      <p:sp>
        <p:nvSpPr>
          <p:cNvPr id="73750" name="Text Box 27"/>
          <p:cNvSpPr txBox="1">
            <a:spLocks noChangeArrowheads="1"/>
          </p:cNvSpPr>
          <p:nvPr/>
        </p:nvSpPr>
        <p:spPr bwMode="auto">
          <a:xfrm>
            <a:off x="7397750" y="6477000"/>
            <a:ext cx="1670050" cy="304800"/>
          </a:xfrm>
          <a:prstGeom prst="rect">
            <a:avLst/>
          </a:prstGeom>
          <a:noFill/>
          <a:ln w="9525">
            <a:noFill/>
            <a:miter lim="800000"/>
            <a:headEnd/>
            <a:tailEnd/>
          </a:ln>
        </p:spPr>
        <p:txBody>
          <a:bodyPr wrap="none" lIns="91418" tIns="45709" rIns="91418" bIns="45709">
            <a:spAutoFit/>
          </a:bodyPr>
          <a:lstStyle/>
          <a:p>
            <a:pPr algn="r" eaLnBrk="1" hangingPunct="1"/>
            <a:r>
              <a:rPr lang="en-US" sz="1400" b="1">
                <a:latin typeface="Arial" pitchFamily="34" charset="0"/>
              </a:rPr>
              <a:t>[Alley et al.,</a:t>
            </a:r>
            <a:r>
              <a:rPr lang="en-US" sz="1400" b="1" i="1">
                <a:latin typeface="Arial" pitchFamily="34" charset="0"/>
              </a:rPr>
              <a:t> </a:t>
            </a:r>
            <a:r>
              <a:rPr lang="en-US" sz="1400" b="1">
                <a:latin typeface="Arial" pitchFamily="34" charset="0"/>
              </a:rPr>
              <a:t>2006]</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832" y="546483"/>
            <a:ext cx="8301676" cy="1143000"/>
          </a:xfrm>
        </p:spPr>
        <p:txBody>
          <a:bodyPr>
            <a:normAutofit fontScale="90000"/>
          </a:bodyPr>
          <a:lstStyle/>
          <a:p>
            <a:r>
              <a:rPr lang="en-US" dirty="0" smtClean="0"/>
              <a:t>Photocatalytic cement and paint has been applied and tested in Rome</a:t>
            </a:r>
            <a:endParaRPr lang="en-US" dirty="0"/>
          </a:p>
        </p:txBody>
      </p:sp>
      <p:pic>
        <p:nvPicPr>
          <p:cNvPr id="4" name="Picture 3"/>
          <p:cNvPicPr>
            <a:picLocks noChangeAspect="1"/>
          </p:cNvPicPr>
          <p:nvPr/>
        </p:nvPicPr>
        <p:blipFill rotWithShape="1">
          <a:blip r:embed="rId3"/>
          <a:srcRect l="11533" t="13662" r="8975" b="8951"/>
          <a:stretch/>
        </p:blipFill>
        <p:spPr>
          <a:xfrm>
            <a:off x="948075" y="2165984"/>
            <a:ext cx="7579334" cy="4150520"/>
          </a:xfrm>
          <a:prstGeom prst="rect">
            <a:avLst/>
          </a:prstGeom>
        </p:spPr>
      </p:pic>
    </p:spTree>
    <p:extLst>
      <p:ext uri="{BB962C8B-B14F-4D97-AF65-F5344CB8AC3E}">
        <p14:creationId xmlns:p14="http://schemas.microsoft.com/office/powerpoint/2010/main" val="24842395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986483" cy="1470025"/>
          </a:xfrm>
        </p:spPr>
        <p:txBody>
          <a:bodyPr>
            <a:normAutofit fontScale="90000"/>
          </a:bodyPr>
          <a:lstStyle/>
          <a:p>
            <a:r>
              <a:rPr lang="en-US" dirty="0" smtClean="0"/>
              <a:t>There was a clear reduction of peaks of nitric oxide in the tunnel</a:t>
            </a:r>
            <a:endParaRPr lang="en-US" dirty="0"/>
          </a:p>
        </p:txBody>
      </p:sp>
      <p:sp>
        <p:nvSpPr>
          <p:cNvPr id="5" name="Subtitle 4"/>
          <p:cNvSpPr>
            <a:spLocks noGrp="1"/>
          </p:cNvSpPr>
          <p:nvPr>
            <p:ph type="subTitle" idx="1"/>
          </p:nvPr>
        </p:nvSpPr>
        <p:spPr>
          <a:xfrm>
            <a:off x="1394279" y="5105400"/>
            <a:ext cx="6400800" cy="1752600"/>
          </a:xfrm>
        </p:spPr>
        <p:txBody>
          <a:bodyPr/>
          <a:lstStyle/>
          <a:p>
            <a:r>
              <a:rPr lang="en-US" dirty="0" smtClean="0"/>
              <a:t>Reductions of 20 to 60%</a:t>
            </a:r>
            <a:endParaRPr lang="en-US" dirty="0"/>
          </a:p>
        </p:txBody>
      </p:sp>
      <p:pic>
        <p:nvPicPr>
          <p:cNvPr id="4" name="Picture 3"/>
          <p:cNvPicPr>
            <a:picLocks noChangeAspect="1"/>
          </p:cNvPicPr>
          <p:nvPr/>
        </p:nvPicPr>
        <p:blipFill rotWithShape="1">
          <a:blip r:embed="rId3"/>
          <a:srcRect l="11533" t="29187" r="8975" b="22179"/>
          <a:stretch/>
        </p:blipFill>
        <p:spPr>
          <a:xfrm>
            <a:off x="457200" y="2209800"/>
            <a:ext cx="8369912" cy="2880416"/>
          </a:xfrm>
          <a:prstGeom prst="rect">
            <a:avLst/>
          </a:prstGeom>
        </p:spPr>
      </p:pic>
    </p:spTree>
    <p:extLst>
      <p:ext uri="{BB962C8B-B14F-4D97-AF65-F5344CB8AC3E}">
        <p14:creationId xmlns:p14="http://schemas.microsoft.com/office/powerpoint/2010/main" val="25821332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a:xfrm>
            <a:off x="381000" y="228600"/>
            <a:ext cx="8229600" cy="789948"/>
          </a:xfrm>
        </p:spPr>
        <p:txBody>
          <a:bodyPr lIns="63486" tIns="25394" rIns="63486" bIns="25394">
            <a:spAutoFit/>
          </a:bodyPr>
          <a:lstStyle/>
          <a:p>
            <a:pPr algn="l">
              <a:defRPr/>
            </a:pPr>
            <a:r>
              <a:rPr lang="en-US" sz="2400" dirty="0" smtClean="0">
                <a:solidFill>
                  <a:srgbClr val="0000FF"/>
                </a:solidFill>
                <a:latin typeface="Tahoma" pitchFamily="34" charset="0"/>
                <a:ea typeface="Tahoma" pitchFamily="34" charset="0"/>
                <a:cs typeface="Tahoma" pitchFamily="34" charset="0"/>
              </a:rPr>
              <a:t>In a pilot study, Alley tested this new design in the teaching slides of a large geology course </a:t>
            </a:r>
          </a:p>
        </p:txBody>
      </p:sp>
      <p:sp>
        <p:nvSpPr>
          <p:cNvPr id="74755" name="AutoShape 3"/>
          <p:cNvSpPr>
            <a:spLocks noChangeArrowheads="1"/>
          </p:cNvSpPr>
          <p:nvPr/>
        </p:nvSpPr>
        <p:spPr bwMode="auto">
          <a:xfrm>
            <a:off x="2971800" y="2057400"/>
            <a:ext cx="533400" cy="381000"/>
          </a:xfrm>
          <a:prstGeom prst="rightArrow">
            <a:avLst>
              <a:gd name="adj1" fmla="val 50000"/>
              <a:gd name="adj2" fmla="val 50750"/>
            </a:avLst>
          </a:prstGeom>
          <a:solidFill>
            <a:srgbClr val="DDDDDD"/>
          </a:solidFill>
          <a:ln w="9525">
            <a:solidFill>
              <a:srgbClr val="000000"/>
            </a:solidFill>
            <a:miter lim="800000"/>
            <a:headEnd/>
            <a:tailEnd/>
          </a:ln>
        </p:spPr>
        <p:txBody>
          <a:bodyPr wrap="none" anchor="ctr"/>
          <a:lstStyle/>
          <a:p>
            <a:endParaRPr lang="en-US" dirty="0"/>
          </a:p>
        </p:txBody>
      </p:sp>
      <p:sp>
        <p:nvSpPr>
          <p:cNvPr id="74756" name="Text Box 4"/>
          <p:cNvSpPr txBox="1">
            <a:spLocks noChangeArrowheads="1"/>
          </p:cNvSpPr>
          <p:nvPr/>
        </p:nvSpPr>
        <p:spPr bwMode="auto">
          <a:xfrm>
            <a:off x="4246563" y="3352800"/>
            <a:ext cx="1797050" cy="304800"/>
          </a:xfrm>
          <a:prstGeom prst="rect">
            <a:avLst/>
          </a:prstGeom>
          <a:noFill/>
          <a:ln w="9525">
            <a:noFill/>
            <a:miter lim="800000"/>
            <a:headEnd/>
            <a:tailEnd/>
          </a:ln>
        </p:spPr>
        <p:txBody>
          <a:bodyPr wrap="none" lIns="91418" tIns="45709" rIns="91418" bIns="45709">
            <a:spAutoFit/>
          </a:bodyPr>
          <a:lstStyle/>
          <a:p>
            <a:pPr eaLnBrk="1" hangingPunct="1">
              <a:buNone/>
            </a:pPr>
            <a:r>
              <a:rPr lang="en-US" sz="1400" b="1" dirty="0">
                <a:latin typeface="Arial" pitchFamily="34" charset="0"/>
              </a:rPr>
              <a:t>Students: Fall 2004</a:t>
            </a:r>
          </a:p>
        </p:txBody>
      </p:sp>
      <p:sp>
        <p:nvSpPr>
          <p:cNvPr id="74757" name="Text Box 5"/>
          <p:cNvSpPr txBox="1">
            <a:spLocks noChangeArrowheads="1"/>
          </p:cNvSpPr>
          <p:nvPr/>
        </p:nvSpPr>
        <p:spPr bwMode="auto">
          <a:xfrm>
            <a:off x="384175" y="3292475"/>
            <a:ext cx="2181963" cy="566287"/>
          </a:xfrm>
          <a:prstGeom prst="rect">
            <a:avLst/>
          </a:prstGeom>
          <a:noFill/>
          <a:ln w="9525">
            <a:noFill/>
            <a:miter lim="800000"/>
            <a:headEnd/>
            <a:tailEnd/>
          </a:ln>
        </p:spPr>
        <p:txBody>
          <a:bodyPr wrap="none" lIns="91418" tIns="45709" rIns="91418" bIns="45709">
            <a:spAutoFit/>
          </a:bodyPr>
          <a:lstStyle/>
          <a:p>
            <a:pPr eaLnBrk="1" hangingPunct="1">
              <a:buNone/>
            </a:pPr>
            <a:r>
              <a:rPr lang="en-US" sz="1400" b="1" dirty="0">
                <a:latin typeface="Arial" pitchFamily="34" charset="0"/>
              </a:rPr>
              <a:t>Message delivered with</a:t>
            </a:r>
          </a:p>
          <a:p>
            <a:pPr eaLnBrk="1" hangingPunct="1">
              <a:buNone/>
            </a:pPr>
            <a:r>
              <a:rPr lang="en-US" sz="1400" b="1" dirty="0">
                <a:latin typeface="Arial" pitchFamily="34" charset="0"/>
              </a:rPr>
              <a:t>typical slide design</a:t>
            </a:r>
          </a:p>
        </p:txBody>
      </p:sp>
      <p:grpSp>
        <p:nvGrpSpPr>
          <p:cNvPr id="2" name="Group 6"/>
          <p:cNvGrpSpPr>
            <a:grpSpLocks/>
          </p:cNvGrpSpPr>
          <p:nvPr/>
        </p:nvGrpSpPr>
        <p:grpSpPr bwMode="auto">
          <a:xfrm>
            <a:off x="6557962" y="2057400"/>
            <a:ext cx="2509838" cy="3352800"/>
            <a:chOff x="4131" y="1296"/>
            <a:chExt cx="1581" cy="2112"/>
          </a:xfrm>
        </p:grpSpPr>
        <p:sp>
          <p:nvSpPr>
            <p:cNvPr id="74769" name="Text Box 7"/>
            <p:cNvSpPr txBox="1">
              <a:spLocks noChangeArrowheads="1"/>
            </p:cNvSpPr>
            <p:nvPr/>
          </p:nvSpPr>
          <p:spPr bwMode="auto">
            <a:xfrm>
              <a:off x="4131" y="1879"/>
              <a:ext cx="1581" cy="1128"/>
            </a:xfrm>
            <a:prstGeom prst="rect">
              <a:avLst/>
            </a:prstGeom>
            <a:noFill/>
            <a:ln w="9525">
              <a:noFill/>
              <a:miter lim="800000"/>
              <a:headEnd/>
              <a:tailEnd/>
            </a:ln>
          </p:spPr>
          <p:txBody>
            <a:bodyPr wrap="none" lIns="91418" tIns="45709" rIns="91418" bIns="45709">
              <a:spAutoFit/>
            </a:bodyPr>
            <a:lstStyle/>
            <a:p>
              <a:pPr algn="l" eaLnBrk="1" hangingPunct="1">
                <a:buNone/>
              </a:pPr>
              <a:r>
                <a:rPr lang="en-US" sz="2400" b="1" dirty="0">
                  <a:solidFill>
                    <a:srgbClr val="663300"/>
                  </a:solidFill>
                  <a:latin typeface="Arial" pitchFamily="34" charset="0"/>
                </a:rPr>
                <a:t>Comparison: </a:t>
              </a:r>
            </a:p>
            <a:p>
              <a:pPr algn="l" eaLnBrk="1" hangingPunct="1">
                <a:buNone/>
              </a:pPr>
              <a:r>
                <a:rPr lang="en-US" sz="2400" b="1" dirty="0">
                  <a:solidFill>
                    <a:srgbClr val="663300"/>
                  </a:solidFill>
                  <a:latin typeface="Arial" pitchFamily="34" charset="0"/>
                </a:rPr>
                <a:t>Test scores </a:t>
              </a:r>
              <a:endParaRPr lang="en-US" sz="2400" b="1" dirty="0" smtClean="0">
                <a:solidFill>
                  <a:srgbClr val="663300"/>
                </a:solidFill>
                <a:latin typeface="Arial" pitchFamily="34" charset="0"/>
              </a:endParaRPr>
            </a:p>
            <a:p>
              <a:pPr algn="l" eaLnBrk="1" hangingPunct="1">
                <a:buNone/>
              </a:pPr>
              <a:r>
                <a:rPr lang="en-US" sz="2400" b="1" dirty="0" smtClean="0">
                  <a:solidFill>
                    <a:srgbClr val="663300"/>
                  </a:solidFill>
                </a:rPr>
                <a:t>Improved </a:t>
              </a:r>
              <a:r>
                <a:rPr lang="en-US" sz="2400" b="1" dirty="0" smtClean="0">
                  <a:solidFill>
                    <a:srgbClr val="663300"/>
                  </a:solidFill>
                  <a:latin typeface="Arial" pitchFamily="34" charset="0"/>
                </a:rPr>
                <a:t>on </a:t>
              </a:r>
              <a:endParaRPr lang="en-US" sz="2400" b="1" dirty="0">
                <a:solidFill>
                  <a:srgbClr val="663300"/>
                </a:solidFill>
                <a:latin typeface="Arial" pitchFamily="34" charset="0"/>
              </a:endParaRPr>
            </a:p>
            <a:p>
              <a:pPr algn="l" eaLnBrk="1" hangingPunct="1">
                <a:buNone/>
              </a:pPr>
              <a:r>
                <a:rPr lang="en-US" sz="2400" b="1" dirty="0">
                  <a:solidFill>
                    <a:srgbClr val="663300"/>
                  </a:solidFill>
                  <a:latin typeface="Arial" pitchFamily="34" charset="0"/>
                </a:rPr>
                <a:t>same questions</a:t>
              </a:r>
            </a:p>
          </p:txBody>
        </p:sp>
        <p:sp>
          <p:nvSpPr>
            <p:cNvPr id="74770" name="AutoShape 8"/>
            <p:cNvSpPr>
              <a:spLocks noChangeArrowheads="1"/>
            </p:cNvSpPr>
            <p:nvPr/>
          </p:nvSpPr>
          <p:spPr bwMode="auto">
            <a:xfrm rot="5400000">
              <a:off x="4752" y="1296"/>
              <a:ext cx="384" cy="38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1 w 21600"/>
                <a:gd name="T13" fmla="*/ 2925 h 21600"/>
                <a:gd name="T14" fmla="*/ 18225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6350">
              <a:solidFill>
                <a:schemeClr val="tx1"/>
              </a:solidFill>
              <a:miter lim="800000"/>
              <a:headEnd/>
              <a:tailEnd/>
            </a:ln>
          </p:spPr>
          <p:txBody>
            <a:bodyPr anchor="ctr">
              <a:spAutoFit/>
            </a:bodyPr>
            <a:lstStyle/>
            <a:p>
              <a:endParaRPr lang="en-US"/>
            </a:p>
          </p:txBody>
        </p:sp>
        <p:sp>
          <p:nvSpPr>
            <p:cNvPr id="74771" name="AutoShape 9"/>
            <p:cNvSpPr>
              <a:spLocks noChangeArrowheads="1"/>
            </p:cNvSpPr>
            <p:nvPr/>
          </p:nvSpPr>
          <p:spPr bwMode="auto">
            <a:xfrm rot="16200000" flipV="1">
              <a:off x="4704" y="3024"/>
              <a:ext cx="384" cy="38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1 w 21600"/>
                <a:gd name="T13" fmla="*/ 2925 h 21600"/>
                <a:gd name="T14" fmla="*/ 18225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6350">
              <a:solidFill>
                <a:schemeClr val="tx1"/>
              </a:solidFill>
              <a:miter lim="800000"/>
              <a:headEnd/>
              <a:tailEnd/>
            </a:ln>
          </p:spPr>
          <p:txBody>
            <a:bodyPr anchor="ctr">
              <a:spAutoFit/>
            </a:bodyPr>
            <a:lstStyle/>
            <a:p>
              <a:endParaRPr lang="en-US"/>
            </a:p>
          </p:txBody>
        </p:sp>
      </p:grpSp>
      <p:sp>
        <p:nvSpPr>
          <p:cNvPr id="74759" name="Rectangle 10"/>
          <p:cNvSpPr>
            <a:spLocks noChangeArrowheads="1"/>
          </p:cNvSpPr>
          <p:nvPr/>
        </p:nvSpPr>
        <p:spPr bwMode="auto">
          <a:xfrm>
            <a:off x="0" y="0"/>
            <a:ext cx="9144000" cy="6858000"/>
          </a:xfrm>
          <a:prstGeom prst="rect">
            <a:avLst/>
          </a:prstGeom>
          <a:noFill/>
          <a:ln w="12700" algn="ctr">
            <a:solidFill>
              <a:srgbClr val="000000"/>
            </a:solidFill>
            <a:miter lim="800000"/>
            <a:headEnd/>
            <a:tailEnd/>
          </a:ln>
        </p:spPr>
        <p:txBody>
          <a:bodyPr wrap="none" lIns="64008" tIns="27432" rIns="64008" bIns="27432" anchor="ctr">
            <a:spAutoFit/>
          </a:bodyPr>
          <a:lstStyle/>
          <a:p>
            <a:endParaRPr lang="en-US"/>
          </a:p>
        </p:txBody>
      </p:sp>
      <p:sp>
        <p:nvSpPr>
          <p:cNvPr id="74760" name="Text Box 11"/>
          <p:cNvSpPr txBox="1">
            <a:spLocks noChangeArrowheads="1"/>
          </p:cNvSpPr>
          <p:nvPr/>
        </p:nvSpPr>
        <p:spPr bwMode="auto">
          <a:xfrm>
            <a:off x="7501390" y="6477000"/>
            <a:ext cx="1566410" cy="307754"/>
          </a:xfrm>
          <a:prstGeom prst="rect">
            <a:avLst/>
          </a:prstGeom>
          <a:noFill/>
          <a:ln w="9525">
            <a:noFill/>
            <a:miter lim="800000"/>
            <a:headEnd/>
            <a:tailEnd/>
          </a:ln>
        </p:spPr>
        <p:txBody>
          <a:bodyPr wrap="none" lIns="91418" tIns="45709" rIns="91418" bIns="45709">
            <a:spAutoFit/>
          </a:bodyPr>
          <a:lstStyle/>
          <a:p>
            <a:pPr algn="r" eaLnBrk="1" hangingPunct="1">
              <a:buNone/>
            </a:pPr>
            <a:r>
              <a:rPr lang="en-US" sz="1400" b="1" dirty="0" smtClean="0">
                <a:latin typeface="Arial" pitchFamily="34" charset="0"/>
              </a:rPr>
              <a:t>Alley </a:t>
            </a:r>
            <a:r>
              <a:rPr lang="en-US" sz="1400" b="1" dirty="0">
                <a:latin typeface="Arial" pitchFamily="34" charset="0"/>
              </a:rPr>
              <a:t>et al.,</a:t>
            </a:r>
            <a:r>
              <a:rPr lang="en-US" sz="1400" b="1" i="1" dirty="0">
                <a:latin typeface="Arial" pitchFamily="34" charset="0"/>
              </a:rPr>
              <a:t> </a:t>
            </a:r>
            <a:r>
              <a:rPr lang="en-US" sz="1400" b="1" dirty="0" smtClean="0">
                <a:latin typeface="Arial" pitchFamily="34" charset="0"/>
              </a:rPr>
              <a:t>2006</a:t>
            </a:r>
            <a:endParaRPr lang="en-US" sz="1400" b="1" dirty="0">
              <a:latin typeface="Arial" pitchFamily="34" charset="0"/>
            </a:endParaRPr>
          </a:p>
        </p:txBody>
      </p:sp>
      <p:pic>
        <p:nvPicPr>
          <p:cNvPr id="74761" name="Picture 12"/>
          <p:cNvPicPr>
            <a:picLocks noChangeAspect="1" noChangeArrowheads="1"/>
          </p:cNvPicPr>
          <p:nvPr/>
        </p:nvPicPr>
        <p:blipFill>
          <a:blip r:embed="rId3" cstate="print"/>
          <a:srcRect l="62279" t="36345" r="30925" b="49966"/>
          <a:stretch>
            <a:fillRect/>
          </a:stretch>
        </p:blipFill>
        <p:spPr bwMode="auto">
          <a:xfrm>
            <a:off x="152400" y="1209675"/>
            <a:ext cx="2513013" cy="2024063"/>
          </a:xfrm>
          <a:prstGeom prst="rect">
            <a:avLst/>
          </a:prstGeom>
          <a:noFill/>
          <a:ln w="12700" algn="ctr">
            <a:noFill/>
            <a:miter lim="800000"/>
            <a:headEnd/>
            <a:tailEnd/>
          </a:ln>
        </p:spPr>
      </p:pic>
      <p:grpSp>
        <p:nvGrpSpPr>
          <p:cNvPr id="3" name="Group 13"/>
          <p:cNvGrpSpPr>
            <a:grpSpLocks/>
          </p:cNvGrpSpPr>
          <p:nvPr/>
        </p:nvGrpSpPr>
        <p:grpSpPr bwMode="auto">
          <a:xfrm>
            <a:off x="152400" y="4171950"/>
            <a:ext cx="6229350" cy="2540000"/>
            <a:chOff x="96" y="2628"/>
            <a:chExt cx="3924" cy="1600"/>
          </a:xfrm>
        </p:grpSpPr>
        <p:sp>
          <p:nvSpPr>
            <p:cNvPr id="74764" name="Text Box 14"/>
            <p:cNvSpPr txBox="1">
              <a:spLocks noChangeArrowheads="1"/>
            </p:cNvSpPr>
            <p:nvPr/>
          </p:nvSpPr>
          <p:spPr bwMode="auto">
            <a:xfrm>
              <a:off x="113" y="3898"/>
              <a:ext cx="1530" cy="330"/>
            </a:xfrm>
            <a:prstGeom prst="rect">
              <a:avLst/>
            </a:prstGeom>
            <a:noFill/>
            <a:ln w="9525">
              <a:noFill/>
              <a:miter lim="800000"/>
              <a:headEnd/>
              <a:tailEnd/>
            </a:ln>
          </p:spPr>
          <p:txBody>
            <a:bodyPr lIns="91418" tIns="45709" rIns="91418" bIns="45709">
              <a:spAutoFit/>
            </a:bodyPr>
            <a:lstStyle/>
            <a:p>
              <a:pPr eaLnBrk="1" hangingPunct="1">
                <a:buNone/>
              </a:pPr>
              <a:r>
                <a:rPr lang="en-US" sz="1400" b="1" dirty="0"/>
                <a:t>S</a:t>
              </a:r>
              <a:r>
                <a:rPr lang="en-US" sz="1400" b="1" dirty="0" smtClean="0">
                  <a:latin typeface="Arial" pitchFamily="34" charset="0"/>
                </a:rPr>
                <a:t>ame </a:t>
              </a:r>
              <a:r>
                <a:rPr lang="en-US" sz="1400" b="1" dirty="0">
                  <a:latin typeface="Arial" pitchFamily="34" charset="0"/>
                </a:rPr>
                <a:t>message delivered with new slide design</a:t>
              </a:r>
            </a:p>
          </p:txBody>
        </p:sp>
        <p:sp>
          <p:nvSpPr>
            <p:cNvPr id="74765" name="Text Box 15"/>
            <p:cNvSpPr txBox="1">
              <a:spLocks noChangeArrowheads="1"/>
            </p:cNvSpPr>
            <p:nvPr/>
          </p:nvSpPr>
          <p:spPr bwMode="auto">
            <a:xfrm>
              <a:off x="2640" y="3984"/>
              <a:ext cx="1132" cy="192"/>
            </a:xfrm>
            <a:prstGeom prst="rect">
              <a:avLst/>
            </a:prstGeom>
            <a:noFill/>
            <a:ln w="9525">
              <a:noFill/>
              <a:miter lim="800000"/>
              <a:headEnd/>
              <a:tailEnd/>
            </a:ln>
          </p:spPr>
          <p:txBody>
            <a:bodyPr wrap="none" lIns="91418" tIns="45709" rIns="91418" bIns="45709">
              <a:spAutoFit/>
            </a:bodyPr>
            <a:lstStyle/>
            <a:p>
              <a:pPr eaLnBrk="1" hangingPunct="1">
                <a:buNone/>
              </a:pPr>
              <a:r>
                <a:rPr lang="en-US" sz="1400" b="1" dirty="0">
                  <a:latin typeface="Arial" pitchFamily="34" charset="0"/>
                </a:rPr>
                <a:t>Students: Fall 2005</a:t>
              </a:r>
            </a:p>
          </p:txBody>
        </p:sp>
        <p:sp>
          <p:nvSpPr>
            <p:cNvPr id="74766" name="AutoShape 16"/>
            <p:cNvSpPr>
              <a:spLocks noChangeArrowheads="1"/>
            </p:cNvSpPr>
            <p:nvPr/>
          </p:nvSpPr>
          <p:spPr bwMode="auto">
            <a:xfrm>
              <a:off x="1872" y="3072"/>
              <a:ext cx="336" cy="240"/>
            </a:xfrm>
            <a:prstGeom prst="rightArrow">
              <a:avLst>
                <a:gd name="adj1" fmla="val 50000"/>
                <a:gd name="adj2" fmla="val 50750"/>
              </a:avLst>
            </a:prstGeom>
            <a:solidFill>
              <a:srgbClr val="DDDDDD"/>
            </a:solidFill>
            <a:ln w="9525">
              <a:solidFill>
                <a:srgbClr val="000000"/>
              </a:solidFill>
              <a:miter lim="800000"/>
              <a:headEnd/>
              <a:tailEnd/>
            </a:ln>
          </p:spPr>
          <p:txBody>
            <a:bodyPr wrap="none" anchor="ctr"/>
            <a:lstStyle/>
            <a:p>
              <a:endParaRPr lang="en-US"/>
            </a:p>
          </p:txBody>
        </p:sp>
        <p:pic>
          <p:nvPicPr>
            <p:cNvPr id="74767" name="Picture 17"/>
            <p:cNvPicPr>
              <a:picLocks noChangeAspect="1" noChangeArrowheads="1"/>
            </p:cNvPicPr>
            <p:nvPr/>
          </p:nvPicPr>
          <p:blipFill>
            <a:blip r:embed="rId4" cstate="print"/>
            <a:srcRect l="56093" t="57813" r="33789" b="21387"/>
            <a:stretch>
              <a:fillRect/>
            </a:stretch>
          </p:blipFill>
          <p:spPr bwMode="auto">
            <a:xfrm>
              <a:off x="96" y="2628"/>
              <a:ext cx="1554" cy="1278"/>
            </a:xfrm>
            <a:prstGeom prst="rect">
              <a:avLst/>
            </a:prstGeom>
            <a:noFill/>
            <a:ln w="12700" algn="ctr">
              <a:noFill/>
              <a:miter lim="800000"/>
              <a:headEnd/>
              <a:tailEnd/>
            </a:ln>
          </p:spPr>
        </p:pic>
        <p:pic>
          <p:nvPicPr>
            <p:cNvPr id="74768" name="Picture 18"/>
            <p:cNvPicPr>
              <a:picLocks noChangeAspect="1" noChangeArrowheads="1"/>
            </p:cNvPicPr>
            <p:nvPr/>
          </p:nvPicPr>
          <p:blipFill>
            <a:blip r:embed="rId4" cstate="print"/>
            <a:srcRect l="71562" t="57910" r="18359" b="21387"/>
            <a:stretch>
              <a:fillRect/>
            </a:stretch>
          </p:blipFill>
          <p:spPr bwMode="auto">
            <a:xfrm>
              <a:off x="2472" y="2634"/>
              <a:ext cx="1548" cy="1272"/>
            </a:xfrm>
            <a:prstGeom prst="rect">
              <a:avLst/>
            </a:prstGeom>
            <a:noFill/>
            <a:ln w="12700" algn="ctr">
              <a:noFill/>
              <a:miter lim="800000"/>
              <a:headEnd/>
              <a:tailEnd/>
            </a:ln>
          </p:spPr>
        </p:pic>
      </p:grpSp>
      <p:pic>
        <p:nvPicPr>
          <p:cNvPr id="74763" name="Picture 19"/>
          <p:cNvPicPr>
            <a:picLocks noChangeAspect="1" noChangeArrowheads="1"/>
          </p:cNvPicPr>
          <p:nvPr/>
        </p:nvPicPr>
        <p:blipFill>
          <a:blip r:embed="rId5" cstate="print"/>
          <a:srcRect/>
          <a:stretch>
            <a:fillRect/>
          </a:stretch>
        </p:blipFill>
        <p:spPr bwMode="auto">
          <a:xfrm>
            <a:off x="3917950" y="1209675"/>
            <a:ext cx="2482850" cy="2070100"/>
          </a:xfrm>
          <a:prstGeom prst="rect">
            <a:avLst/>
          </a:prstGeom>
          <a:noFill/>
          <a:ln w="12700"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81000" y="1371600"/>
            <a:ext cx="8534400" cy="1470025"/>
          </a:xfrm>
        </p:spPr>
        <p:txBody>
          <a:bodyPr/>
          <a:lstStyle/>
          <a:p>
            <a:pPr marL="514350" indent="-514350"/>
            <a:r>
              <a:rPr lang="en-US" sz="4400" dirty="0" smtClean="0"/>
              <a:t>	Relate </a:t>
            </a:r>
            <a:r>
              <a:rPr lang="en-US" sz="4400" dirty="0"/>
              <a:t>several sources </a:t>
            </a:r>
            <a:r>
              <a:rPr lang="en-US" sz="4400" dirty="0" smtClean="0"/>
              <a:t>of excellent </a:t>
            </a:r>
            <a:r>
              <a:rPr lang="en-US" sz="4400" dirty="0"/>
              <a:t>non-</a:t>
            </a:r>
            <a:r>
              <a:rPr lang="en-US" sz="4400" dirty="0" err="1"/>
              <a:t>copywritten</a:t>
            </a:r>
            <a:r>
              <a:rPr lang="en-US" sz="4400" dirty="0"/>
              <a:t> images</a:t>
            </a:r>
            <a:br>
              <a:rPr lang="en-US" sz="4400" dirty="0"/>
            </a:br>
            <a:r>
              <a:rPr lang="en-US" sz="4400" dirty="0" smtClean="0"/>
              <a:t/>
            </a:r>
            <a:br>
              <a:rPr lang="en-US" sz="4400" dirty="0" smtClean="0"/>
            </a:br>
            <a:endParaRPr lang="en-US" sz="4400" dirty="0"/>
          </a:p>
        </p:txBody>
      </p:sp>
      <p:sp>
        <p:nvSpPr>
          <p:cNvPr id="3" name="Subtitle 2"/>
          <p:cNvSpPr>
            <a:spLocks noGrp="1"/>
          </p:cNvSpPr>
          <p:nvPr>
            <p:ph type="subTitle" idx="1"/>
          </p:nvPr>
        </p:nvSpPr>
        <p:spPr>
          <a:xfrm>
            <a:off x="1371600" y="3200400"/>
            <a:ext cx="6400800" cy="1752600"/>
          </a:xfrm>
        </p:spPr>
        <p:txBody>
          <a:bodyPr/>
          <a:lstStyle/>
          <a:p>
            <a:r>
              <a:rPr lang="en-US" sz="60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Objective 4</a:t>
            </a:r>
          </a:p>
        </p:txBody>
      </p:sp>
      <p:graphicFrame>
        <p:nvGraphicFramePr>
          <p:cNvPr id="4" name="Diagram 3"/>
          <p:cNvGraphicFramePr/>
          <p:nvPr>
            <p:extLst>
              <p:ext uri="{D42A27DB-BD31-4B8C-83A1-F6EECF244321}">
                <p14:modId xmlns:p14="http://schemas.microsoft.com/office/powerpoint/2010/main" val="3931971662"/>
              </p:ext>
            </p:extLst>
          </p:nvPr>
        </p:nvGraphicFramePr>
        <p:xfrm>
          <a:off x="1600200" y="4013200"/>
          <a:ext cx="6096000" cy="284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57771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Wikimedia Commons is a great source of free and public images</a:t>
            </a:r>
            <a:endParaRPr lang="en-US" sz="3600" dirty="0"/>
          </a:p>
        </p:txBody>
      </p:sp>
      <p:pic>
        <p:nvPicPr>
          <p:cNvPr id="135170" name="Picture 2" descr="http://www.cyldigital.es/sites/default/files/article/wikimediacommons.png">
            <a:hlinkClick r:id="rId3"/>
          </p:cNvPr>
          <p:cNvPicPr>
            <a:picLocks noChangeAspect="1" noChangeArrowheads="1"/>
          </p:cNvPicPr>
          <p:nvPr/>
        </p:nvPicPr>
        <p:blipFill>
          <a:blip r:embed="rId4" cstate="print"/>
          <a:srcRect/>
          <a:stretch>
            <a:fillRect/>
          </a:stretch>
        </p:blipFill>
        <p:spPr bwMode="auto">
          <a:xfrm>
            <a:off x="2514600" y="1447800"/>
            <a:ext cx="3810000" cy="5013158"/>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l="2151" t="8299" r="3226" b="12033"/>
          <a:stretch>
            <a:fillRect/>
          </a:stretch>
        </p:blipFill>
        <p:spPr bwMode="auto">
          <a:xfrm>
            <a:off x="-285749" y="0"/>
            <a:ext cx="9429749" cy="6858000"/>
          </a:xfrm>
          <a:prstGeom prst="rect">
            <a:avLst/>
          </a:prstGeom>
          <a:noFill/>
          <a:ln w="9525">
            <a:noFill/>
            <a:miter lim="800000"/>
            <a:headEnd/>
            <a:tailEnd/>
          </a:ln>
        </p:spPr>
      </p:pic>
    </p:spTree>
    <p:extLst>
      <p:ext uri="{BB962C8B-B14F-4D97-AF65-F5344CB8AC3E}">
        <p14:creationId xmlns:p14="http://schemas.microsoft.com/office/powerpoint/2010/main" val="95262268"/>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TextBox 3"/>
          <p:cNvSpPr txBox="1"/>
          <p:nvPr/>
        </p:nvSpPr>
        <p:spPr>
          <a:xfrm>
            <a:off x="4419600" y="5715000"/>
            <a:ext cx="1066800" cy="369332"/>
          </a:xfrm>
          <a:prstGeom prst="rect">
            <a:avLst/>
          </a:prstGeom>
          <a:solidFill>
            <a:schemeClr val="bg1"/>
          </a:solidFill>
        </p:spPr>
        <p:txBody>
          <a:bodyPr wrap="square" rtlCol="0">
            <a:spAutoFit/>
          </a:bodyPr>
          <a:lstStyle/>
          <a:p>
            <a:endParaRPr lang="en-US" dirty="0"/>
          </a:p>
        </p:txBody>
      </p:sp>
      <p:sp>
        <p:nvSpPr>
          <p:cNvPr id="6" name="Title 5"/>
          <p:cNvSpPr>
            <a:spLocks noGrp="1"/>
          </p:cNvSpPr>
          <p:nvPr>
            <p:ph type="title"/>
          </p:nvPr>
        </p:nvSpPr>
        <p:spPr/>
        <p:txBody>
          <a:bodyPr/>
          <a:lstStyle/>
          <a:p>
            <a:r>
              <a:rPr lang="en-US" sz="3200" dirty="0" err="1" smtClean="0"/>
              <a:t>eLCOSH</a:t>
            </a:r>
            <a:r>
              <a:rPr lang="en-US" sz="3200" dirty="0"/>
              <a:t> </a:t>
            </a:r>
            <a:r>
              <a:rPr lang="en-US" sz="3200" dirty="0" smtClean="0"/>
              <a:t>labels bad and good practices</a:t>
            </a:r>
            <a:endParaRPr lang="en-US" sz="3200"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953" t="23316" r="37837" b="19953"/>
          <a:stretch/>
        </p:blipFill>
        <p:spPr bwMode="auto">
          <a:xfrm>
            <a:off x="945854" y="1402884"/>
            <a:ext cx="7252291" cy="5119032"/>
          </a:xfrm>
          <a:prstGeom prst="rect">
            <a:avLst/>
          </a:prstGeom>
          <a:ln w="9525">
            <a:solidFill>
              <a:srgbClr val="0070C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rot="21114256">
            <a:off x="5537790" y="5761167"/>
            <a:ext cx="4343400" cy="646331"/>
          </a:xfrm>
          <a:prstGeom prst="rect">
            <a:avLst/>
          </a:prstGeom>
          <a:noFill/>
          <a:ln>
            <a:solidFill>
              <a:srgbClr val="FF6600"/>
            </a:solidFill>
          </a:ln>
        </p:spPr>
        <p:txBody>
          <a:bodyPr wrap="square" rtlCol="0">
            <a:spAutoFit/>
          </a:bodyPr>
          <a:lstStyle/>
          <a:p>
            <a:pPr>
              <a:buNone/>
            </a:pPr>
            <a:r>
              <a:rPr lang="en-US" sz="3600" dirty="0" err="1" smtClean="0"/>
              <a:t>www.elcosh.org</a:t>
            </a:r>
            <a:endParaRPr lang="en-US" sz="3600"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945" t="69965" r="64049" b="25489"/>
          <a:stretch/>
        </p:blipFill>
        <p:spPr bwMode="auto">
          <a:xfrm>
            <a:off x="685800" y="5453236"/>
            <a:ext cx="4609146" cy="693051"/>
          </a:xfrm>
          <a:prstGeom prst="rect">
            <a:avLst/>
          </a:prstGeom>
          <a:ln w="9525">
            <a:solidFill>
              <a:srgbClr val="0070C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61649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0"/>
            <a:ext cx="7772400" cy="1470025"/>
          </a:xfrm>
        </p:spPr>
        <p:txBody>
          <a:bodyPr/>
          <a:lstStyle/>
          <a:p>
            <a:r>
              <a:rPr lang="en-US" dirty="0" smtClean="0"/>
              <a:t>Remember that you speak in service of your audience</a:t>
            </a:r>
            <a:endParaRPr lang="en-US" dirty="0"/>
          </a:p>
        </p:txBody>
      </p:sp>
      <p:sp>
        <p:nvSpPr>
          <p:cNvPr id="5" name="Subtitle 4"/>
          <p:cNvSpPr>
            <a:spLocks noGrp="1"/>
          </p:cNvSpPr>
          <p:nvPr>
            <p:ph type="subTitle" idx="1"/>
          </p:nvPr>
        </p:nvSpPr>
        <p:spPr>
          <a:xfrm>
            <a:off x="1371600" y="5638800"/>
            <a:ext cx="6400800" cy="1752600"/>
          </a:xfrm>
        </p:spPr>
        <p:txBody>
          <a:bodyPr/>
          <a:lstStyle/>
          <a:p>
            <a:r>
              <a:rPr lang="en-US" sz="3600" dirty="0" smtClean="0">
                <a:solidFill>
                  <a:srgbClr val="5A0000"/>
                </a:solidFill>
              </a:rPr>
              <a:t>Who is that slide for?</a:t>
            </a:r>
            <a:endParaRPr lang="en-US" sz="3600" dirty="0">
              <a:solidFill>
                <a:srgbClr val="5A0000"/>
              </a:solidFill>
            </a:endParaRPr>
          </a:p>
        </p:txBody>
      </p:sp>
      <p:sp>
        <p:nvSpPr>
          <p:cNvPr id="6" name="TextBox 5"/>
          <p:cNvSpPr txBox="1"/>
          <p:nvPr/>
        </p:nvSpPr>
        <p:spPr>
          <a:xfrm>
            <a:off x="8094620" y="6019800"/>
            <a:ext cx="9144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buNone/>
            </a:pPr>
            <a:r>
              <a:rPr lang="en-US" sz="2000" b="1" dirty="0" smtClean="0">
                <a:solidFill>
                  <a:srgbClr val="FF0000"/>
                </a:solidFill>
              </a:rPr>
              <a:t>TED TIP</a:t>
            </a:r>
            <a:endParaRPr lang="en-US" sz="2000" b="1" dirty="0"/>
          </a:p>
        </p:txBody>
      </p:sp>
      <p:pic>
        <p:nvPicPr>
          <p:cNvPr id="7" name="Picture 6" descr="2009_0406NASA0007.JPG"/>
          <p:cNvPicPr>
            <a:picLocks noChangeAspect="1"/>
          </p:cNvPicPr>
          <p:nvPr/>
        </p:nvPicPr>
        <p:blipFill rotWithShape="1">
          <a:blip r:embed="rId3" cstate="print"/>
          <a:srcRect l="3530" t="2226" r="14117" b="17694"/>
          <a:stretch/>
        </p:blipFill>
        <p:spPr>
          <a:xfrm>
            <a:off x="1752600" y="1831366"/>
            <a:ext cx="5653198" cy="3655034"/>
          </a:xfrm>
          <a:prstGeom prst="rect">
            <a:avLst/>
          </a:prstGeom>
        </p:spPr>
      </p:pic>
    </p:spTree>
    <p:extLst>
      <p:ext uri="{BB962C8B-B14F-4D97-AF65-F5344CB8AC3E}">
        <p14:creationId xmlns:p14="http://schemas.microsoft.com/office/powerpoint/2010/main" val="53480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28.JPG"/>
          <p:cNvPicPr>
            <a:picLocks noChangeAspect="1"/>
          </p:cNvPicPr>
          <p:nvPr/>
        </p:nvPicPr>
        <p:blipFill>
          <a:blip r:embed="rId3" cstate="print"/>
          <a:srcRect b="26543"/>
          <a:stretch>
            <a:fillRect/>
          </a:stretch>
        </p:blipFill>
        <p:spPr>
          <a:xfrm>
            <a:off x="-96050" y="0"/>
            <a:ext cx="9336100" cy="6858000"/>
          </a:xfrm>
          <a:prstGeom prst="rect">
            <a:avLst/>
          </a:prstGeom>
        </p:spPr>
      </p:pic>
      <p:sp>
        <p:nvSpPr>
          <p:cNvPr id="4" name="Title 3"/>
          <p:cNvSpPr>
            <a:spLocks noGrp="1"/>
          </p:cNvSpPr>
          <p:nvPr>
            <p:ph type="title"/>
          </p:nvPr>
        </p:nvSpPr>
        <p:spPr>
          <a:xfrm>
            <a:off x="3581400" y="-37214"/>
            <a:ext cx="8229600" cy="1143000"/>
          </a:xfrm>
        </p:spPr>
        <p:txBody>
          <a:bodyPr/>
          <a:lstStyle/>
          <a:p>
            <a:r>
              <a:rPr lang="en-US" sz="3200" dirty="0" smtClean="0">
                <a:solidFill>
                  <a:schemeClr val="bg1"/>
                </a:solidFill>
              </a:rPr>
              <a:t>NASA has the right stuff!</a:t>
            </a:r>
            <a:endParaRPr lang="en-US" sz="3200" dirty="0">
              <a:solidFill>
                <a:schemeClr val="bg1"/>
              </a:solidFill>
            </a:endParaRPr>
          </a:p>
        </p:txBody>
      </p:sp>
    </p:spTree>
    <p:extLst>
      <p:ext uri="{BB962C8B-B14F-4D97-AF65-F5344CB8AC3E}">
        <p14:creationId xmlns:p14="http://schemas.microsoft.com/office/powerpoint/2010/main" val="12689028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
            <a:ext cx="7772400" cy="1470025"/>
          </a:xfrm>
        </p:spPr>
        <p:txBody>
          <a:bodyPr/>
          <a:lstStyle/>
          <a:p>
            <a:r>
              <a:rPr lang="en-US" dirty="0" smtClean="0"/>
              <a:t>FEMA has great photos with a good search engine</a:t>
            </a:r>
            <a:endParaRPr lang="en-US" dirty="0"/>
          </a:p>
        </p:txBody>
      </p:sp>
      <p:sp>
        <p:nvSpPr>
          <p:cNvPr id="4" name="Subtitle 3"/>
          <p:cNvSpPr>
            <a:spLocks noGrp="1"/>
          </p:cNvSpPr>
          <p:nvPr>
            <p:ph type="subTitle" idx="1"/>
          </p:nvPr>
        </p:nvSpPr>
        <p:spPr>
          <a:xfrm>
            <a:off x="990600" y="5867400"/>
            <a:ext cx="6400800" cy="1752600"/>
          </a:xfrm>
        </p:spPr>
        <p:txBody>
          <a:bodyPr/>
          <a:lstStyle/>
          <a:p>
            <a:pPr algn="l"/>
            <a:r>
              <a:rPr lang="en-US" sz="2000" dirty="0" smtClean="0">
                <a:solidFill>
                  <a:srgbClr val="634610"/>
                </a:solidFill>
              </a:rPr>
              <a:t>Bastrop Co. Texas, 3-7-12, cleanup after wildfires</a:t>
            </a:r>
          </a:p>
          <a:p>
            <a:pPr algn="l"/>
            <a:r>
              <a:rPr lang="en-US" sz="2000" dirty="0" smtClean="0">
                <a:solidFill>
                  <a:srgbClr val="634610"/>
                </a:solidFill>
              </a:rPr>
              <a:t>Photo courtesy Anne Cates and FEMA</a:t>
            </a:r>
            <a:endParaRPr lang="en-US" sz="2000" dirty="0">
              <a:solidFill>
                <a:srgbClr val="634610"/>
              </a:solidFill>
            </a:endParaRPr>
          </a:p>
        </p:txBody>
      </p:sp>
      <p:pic>
        <p:nvPicPr>
          <p:cNvPr id="3" name="Picture 2"/>
          <p:cNvPicPr>
            <a:picLocks noChangeAspect="1"/>
          </p:cNvPicPr>
          <p:nvPr/>
        </p:nvPicPr>
        <p:blipFill>
          <a:blip r:embed="rId3"/>
          <a:stretch>
            <a:fillRect/>
          </a:stretch>
        </p:blipFill>
        <p:spPr>
          <a:xfrm>
            <a:off x="990600" y="1676400"/>
            <a:ext cx="7313843" cy="4114800"/>
          </a:xfrm>
          <a:prstGeom prst="rect">
            <a:avLst/>
          </a:prstGeom>
        </p:spPr>
      </p:pic>
    </p:spTree>
    <p:extLst>
      <p:ext uri="{BB962C8B-B14F-4D97-AF65-F5344CB8AC3E}">
        <p14:creationId xmlns:p14="http://schemas.microsoft.com/office/powerpoint/2010/main" val="7304305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85"/>
            <a:ext cx="7772400" cy="1470025"/>
          </a:xfrm>
        </p:spPr>
        <p:txBody>
          <a:bodyPr/>
          <a:lstStyle/>
          <a:p>
            <a:r>
              <a:rPr lang="en-US" dirty="0"/>
              <a:t>O</a:t>
            </a:r>
            <a:r>
              <a:rPr lang="en-US" dirty="0" smtClean="0"/>
              <a:t>ther federal agencies have useful libraries</a:t>
            </a:r>
            <a:endParaRPr lang="en-US" dirty="0"/>
          </a:p>
        </p:txBody>
      </p:sp>
      <p:sp>
        <p:nvSpPr>
          <p:cNvPr id="5" name="Subtitle 4"/>
          <p:cNvSpPr>
            <a:spLocks noGrp="1"/>
          </p:cNvSpPr>
          <p:nvPr>
            <p:ph type="subTitle" idx="1"/>
          </p:nvPr>
        </p:nvSpPr>
        <p:spPr>
          <a:xfrm>
            <a:off x="-381000" y="5638800"/>
            <a:ext cx="6400800" cy="1752600"/>
          </a:xfrm>
        </p:spPr>
        <p:txBody>
          <a:bodyPr/>
          <a:lstStyle/>
          <a:p>
            <a:r>
              <a:rPr lang="en-US" sz="2800" dirty="0" smtClean="0"/>
              <a:t>Chemical Safety Board</a:t>
            </a:r>
          </a:p>
          <a:p>
            <a:r>
              <a:rPr lang="en-US" sz="2800" dirty="0" err="1" smtClean="0"/>
              <a:t>www.csb.gov</a:t>
            </a:r>
            <a:endParaRPr lang="en-US" sz="2800" dirty="0"/>
          </a:p>
        </p:txBody>
      </p:sp>
      <p:pic>
        <p:nvPicPr>
          <p:cNvPr id="4" name="Picture 3"/>
          <p:cNvPicPr>
            <a:picLocks noChangeAspect="1"/>
          </p:cNvPicPr>
          <p:nvPr/>
        </p:nvPicPr>
        <p:blipFill rotWithShape="1">
          <a:blip r:embed="rId3"/>
          <a:srcRect l="25422" t="8393" r="25901" b="8431"/>
          <a:stretch/>
        </p:blipFill>
        <p:spPr>
          <a:xfrm>
            <a:off x="457200" y="1524000"/>
            <a:ext cx="4122498"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a:srcRect l="4584" t="8386" r="54425" b="7480"/>
          <a:stretch/>
        </p:blipFill>
        <p:spPr>
          <a:xfrm>
            <a:off x="5105400" y="1447800"/>
            <a:ext cx="3657600" cy="4222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562600" y="5867400"/>
            <a:ext cx="2670122" cy="584776"/>
          </a:xfrm>
          <a:prstGeom prst="rect">
            <a:avLst/>
          </a:prstGeom>
          <a:noFill/>
        </p:spPr>
        <p:txBody>
          <a:bodyPr wrap="none" rtlCol="0">
            <a:spAutoFit/>
          </a:bodyPr>
          <a:lstStyle/>
          <a:p>
            <a:pPr>
              <a:buNone/>
            </a:pPr>
            <a:r>
              <a:rPr lang="en-US" b="1" dirty="0" smtClean="0"/>
              <a:t>NIOSH FACE</a:t>
            </a:r>
            <a:endParaRPr lang="en-US" b="1" dirty="0"/>
          </a:p>
        </p:txBody>
      </p:sp>
    </p:spTree>
    <p:extLst>
      <p:ext uri="{BB962C8B-B14F-4D97-AF65-F5344CB8AC3E}">
        <p14:creationId xmlns:p14="http://schemas.microsoft.com/office/powerpoint/2010/main" val="40769456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78042" y="457200"/>
            <a:ext cx="7772400" cy="1470025"/>
          </a:xfrm>
        </p:spPr>
        <p:txBody>
          <a:bodyPr/>
          <a:lstStyle/>
          <a:p>
            <a:r>
              <a:rPr lang="en-US" dirty="0" smtClean="0"/>
              <a:t>The Navy has images of right and </a:t>
            </a:r>
            <a:r>
              <a:rPr lang="en-US" dirty="0" smtClean="0">
                <a:solidFill>
                  <a:srgbClr val="FF0000"/>
                </a:solidFill>
              </a:rPr>
              <a:t>wrong</a:t>
            </a:r>
            <a:r>
              <a:rPr lang="en-US" dirty="0" smtClean="0"/>
              <a:t> ways to do things</a:t>
            </a:r>
            <a:endParaRPr lang="en-US" dirty="0"/>
          </a:p>
        </p:txBody>
      </p:sp>
      <p:sp>
        <p:nvSpPr>
          <p:cNvPr id="5" name="Subtitle 4"/>
          <p:cNvSpPr>
            <a:spLocks noGrp="1"/>
          </p:cNvSpPr>
          <p:nvPr>
            <p:ph type="subTitle" idx="1"/>
          </p:nvPr>
        </p:nvSpPr>
        <p:spPr>
          <a:xfrm>
            <a:off x="876300" y="5410200"/>
            <a:ext cx="7391400" cy="1752600"/>
          </a:xfrm>
        </p:spPr>
        <p:txBody>
          <a:bodyPr/>
          <a:lstStyle/>
          <a:p>
            <a:pPr algn="r"/>
            <a:endParaRPr lang="en-US" dirty="0" smtClean="0">
              <a:solidFill>
                <a:srgbClr val="FF0000"/>
              </a:solidFill>
            </a:endParaRPr>
          </a:p>
          <a:p>
            <a:r>
              <a:rPr lang="en-US" dirty="0">
                <a:hlinkClick r:id="rId2"/>
              </a:rPr>
              <a:t>http://www.safetycenter.navy.mil</a:t>
            </a:r>
            <a:r>
              <a:rPr lang="en-US" dirty="0" smtClean="0">
                <a:hlinkClick r:id="rId2"/>
              </a:rPr>
              <a:t>/</a:t>
            </a:r>
            <a:endParaRPr lang="en-US" dirty="0" smtClean="0"/>
          </a:p>
          <a:p>
            <a:endParaRPr lang="en-US" dirty="0"/>
          </a:p>
        </p:txBody>
      </p:sp>
      <p:pic>
        <p:nvPicPr>
          <p:cNvPr id="2050" name="Picture 2" descr="http://www.public.navy.mil/comnavsafecen/PublishingImages/photo/551-600/photo5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502" y="2081306"/>
            <a:ext cx="2933498" cy="37991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881" r="20629"/>
          <a:stretch/>
        </p:blipFill>
        <p:spPr bwMode="auto">
          <a:xfrm>
            <a:off x="914400" y="2081306"/>
            <a:ext cx="3302585" cy="3743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5747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6" name="Picture 8" descr="http://www.hse.gov.uk/skin/images/glovesto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258952" cy="58121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74196" y="76200"/>
            <a:ext cx="8229600" cy="1470025"/>
          </a:xfrm>
        </p:spPr>
        <p:txBody>
          <a:bodyPr/>
          <a:lstStyle/>
          <a:p>
            <a:r>
              <a:rPr lang="en-US" dirty="0" smtClean="0"/>
              <a:t>The HSE has a photo-library of useful health-related images</a:t>
            </a:r>
            <a:endParaRPr lang="en-US" dirty="0"/>
          </a:p>
        </p:txBody>
      </p:sp>
      <p:sp>
        <p:nvSpPr>
          <p:cNvPr id="4" name="Subtitle 3"/>
          <p:cNvSpPr>
            <a:spLocks noGrp="1"/>
          </p:cNvSpPr>
          <p:nvPr>
            <p:ph type="subTitle" idx="1"/>
          </p:nvPr>
        </p:nvSpPr>
        <p:spPr>
          <a:xfrm>
            <a:off x="0" y="1752600"/>
            <a:ext cx="3657600" cy="1752600"/>
          </a:xfrm>
        </p:spPr>
        <p:txBody>
          <a:bodyPr/>
          <a:lstStyle/>
          <a:p>
            <a:pPr algn="l"/>
            <a:r>
              <a:rPr lang="en-US"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http://</a:t>
            </a:r>
            <a:r>
              <a:rPr lang="en-US"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www.hse.gov.uk/resources/images.htm?ebul=gd-images</a:t>
            </a:r>
          </a:p>
          <a:p>
            <a:pPr algn="l"/>
            <a:endParaRPr lang="en-US"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8030520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 y="228600"/>
            <a:ext cx="8458200" cy="1470025"/>
          </a:xfrm>
        </p:spPr>
        <p:txBody>
          <a:bodyPr/>
          <a:lstStyle/>
          <a:p>
            <a:r>
              <a:rPr lang="en-US" dirty="0" smtClean="0"/>
              <a:t>Ellen Finkelstein has an excellent newsletter with tips</a:t>
            </a:r>
            <a:endParaRPr lang="en-US" dirty="0"/>
          </a:p>
        </p:txBody>
      </p:sp>
      <p:sp>
        <p:nvSpPr>
          <p:cNvPr id="4" name="Subtitle 3"/>
          <p:cNvSpPr>
            <a:spLocks noGrp="1"/>
          </p:cNvSpPr>
          <p:nvPr>
            <p:ph type="subTitle" idx="1"/>
          </p:nvPr>
        </p:nvSpPr>
        <p:spPr>
          <a:xfrm>
            <a:off x="1371600" y="6128349"/>
            <a:ext cx="6400800" cy="1752600"/>
          </a:xfrm>
        </p:spPr>
        <p:txBody>
          <a:bodyPr/>
          <a:lstStyle/>
          <a:p>
            <a:r>
              <a:rPr lang="en-US" dirty="0">
                <a:solidFill>
                  <a:srgbClr val="0070C0"/>
                </a:solidFill>
              </a:rPr>
              <a:t>http://www.ellenfinkelstein.com/</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62" t="12000" r="21208" b="8074"/>
          <a:stretch/>
        </p:blipFill>
        <p:spPr bwMode="auto">
          <a:xfrm>
            <a:off x="2169543" y="1752600"/>
            <a:ext cx="4804913" cy="400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5930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 y="609600"/>
            <a:ext cx="8915400" cy="1470025"/>
          </a:xfrm>
        </p:spPr>
        <p:txBody>
          <a:bodyPr/>
          <a:lstStyle/>
          <a:p>
            <a:pPr marL="694944" indent="-512064">
              <a:spcBef>
                <a:spcPts val="168"/>
              </a:spcBef>
              <a:spcAft>
                <a:spcPts val="0"/>
              </a:spcAft>
            </a:pPr>
            <a:r>
              <a:rPr lang="en-US" sz="4400" dirty="0" smtClean="0">
                <a:latin typeface="Tahoma" panose="020B0604030504040204" pitchFamily="34" charset="0"/>
                <a:ea typeface="Tahoma" panose="020B0604030504040204" pitchFamily="34" charset="0"/>
                <a:cs typeface="Tahoma" panose="020B0604030504040204" pitchFamily="34" charset="0"/>
              </a:rPr>
              <a:t>	</a:t>
            </a:r>
            <a:r>
              <a:rPr lang="en-US" sz="4400" dirty="0">
                <a:latin typeface="Tahoma" panose="020B0604030504040204" pitchFamily="34" charset="0"/>
                <a:ea typeface="Tahoma" panose="020B0604030504040204" pitchFamily="34" charset="0"/>
                <a:cs typeface="Tahoma" panose="020B0604030504040204" pitchFamily="34" charset="0"/>
              </a:rPr>
              <a:t>Describe several delivery techniques that could improve your style</a:t>
            </a:r>
          </a:p>
        </p:txBody>
      </p:sp>
      <p:sp>
        <p:nvSpPr>
          <p:cNvPr id="3" name="Subtitle 2"/>
          <p:cNvSpPr>
            <a:spLocks noGrp="1"/>
          </p:cNvSpPr>
          <p:nvPr>
            <p:ph type="subTitle" idx="1"/>
          </p:nvPr>
        </p:nvSpPr>
        <p:spPr>
          <a:xfrm>
            <a:off x="1371600" y="3200400"/>
            <a:ext cx="6400800" cy="1752600"/>
          </a:xfrm>
        </p:spPr>
        <p:txBody>
          <a:bodyPr/>
          <a:lstStyle/>
          <a:p>
            <a:r>
              <a:rPr lang="en-US" sz="60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Objective 5</a:t>
            </a:r>
          </a:p>
        </p:txBody>
      </p:sp>
      <p:graphicFrame>
        <p:nvGraphicFramePr>
          <p:cNvPr id="4" name="Diagram 3"/>
          <p:cNvGraphicFramePr/>
          <p:nvPr>
            <p:extLst>
              <p:ext uri="{D42A27DB-BD31-4B8C-83A1-F6EECF244321}">
                <p14:modId xmlns:p14="http://schemas.microsoft.com/office/powerpoint/2010/main" val="145789792"/>
              </p:ext>
            </p:extLst>
          </p:nvPr>
        </p:nvGraphicFramePr>
        <p:xfrm>
          <a:off x="914400" y="3810000"/>
          <a:ext cx="6096000" cy="284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57771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4911"/>
            <a:ext cx="7772400" cy="1470025"/>
          </a:xfrm>
        </p:spPr>
        <p:txBody>
          <a:bodyPr/>
          <a:lstStyle/>
          <a:p>
            <a:r>
              <a:rPr lang="en-US" dirty="0" smtClean="0"/>
              <a:t>What should we do with our hands and arms?</a:t>
            </a:r>
            <a:endParaRPr lang="en-US" dirty="0"/>
          </a:p>
        </p:txBody>
      </p:sp>
      <p:pic>
        <p:nvPicPr>
          <p:cNvPr id="10242" name="Picture 2" descr="I Love You This Mu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266" y="2057400"/>
            <a:ext cx="3647467" cy="329675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371599" y="5358463"/>
            <a:ext cx="6400800" cy="1752600"/>
          </a:xfrm>
        </p:spPr>
        <p:txBody>
          <a:bodyPr/>
          <a:lstStyle/>
          <a:p>
            <a:r>
              <a:rPr lang="en-US" dirty="0" smtClean="0">
                <a:solidFill>
                  <a:schemeClr val="accent1">
                    <a:lumMod val="50000"/>
                  </a:schemeClr>
                </a:solidFill>
              </a:rPr>
              <a:t>Allow your arms to drop casually when not gesturing</a:t>
            </a:r>
            <a:endParaRPr lang="en-US" dirty="0">
              <a:solidFill>
                <a:schemeClr val="accent1">
                  <a:lumMod val="50000"/>
                </a:schemeClr>
              </a:solidFill>
            </a:endParaRPr>
          </a:p>
        </p:txBody>
      </p:sp>
    </p:spTree>
    <p:extLst>
      <p:ext uri="{BB962C8B-B14F-4D97-AF65-F5344CB8AC3E}">
        <p14:creationId xmlns:p14="http://schemas.microsoft.com/office/powerpoint/2010/main" val="354249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7/76/Grant_Llewelly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01" r="4801"/>
          <a:stretch/>
        </p:blipFill>
        <p:spPr bwMode="auto">
          <a:xfrm>
            <a:off x="-1" y="-648419"/>
            <a:ext cx="10229203" cy="7543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5715000" y="3657600"/>
            <a:ext cx="2895600" cy="1143000"/>
          </a:xfrm>
        </p:spPr>
        <p:txBody>
          <a:bodyPr/>
          <a:lstStyle/>
          <a:p>
            <a:r>
              <a:rPr lang="en-US" dirty="0" smtClean="0">
                <a:solidFill>
                  <a:schemeClr val="bg1"/>
                </a:solidFill>
              </a:rPr>
              <a:t>Use larger gestures for larger audiences</a:t>
            </a:r>
            <a:endParaRPr lang="en-US" dirty="0">
              <a:solidFill>
                <a:schemeClr val="bg1"/>
              </a:solidFill>
            </a:endParaRPr>
          </a:p>
        </p:txBody>
      </p:sp>
    </p:spTree>
    <p:extLst>
      <p:ext uri="{BB962C8B-B14F-4D97-AF65-F5344CB8AC3E}">
        <p14:creationId xmlns:p14="http://schemas.microsoft.com/office/powerpoint/2010/main" val="39022998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7600" y="914400"/>
            <a:ext cx="5486400" cy="1143000"/>
          </a:xfrm>
        </p:spPr>
        <p:txBody>
          <a:bodyPr>
            <a:normAutofit fontScale="90000"/>
          </a:bodyPr>
          <a:lstStyle/>
          <a:p>
            <a:r>
              <a:rPr lang="en-US" dirty="0" smtClean="0"/>
              <a:t>Amy </a:t>
            </a:r>
            <a:r>
              <a:rPr lang="en-US" dirty="0" err="1" smtClean="0"/>
              <a:t>Cuddy</a:t>
            </a:r>
            <a:r>
              <a:rPr lang="en-US" dirty="0" smtClean="0"/>
              <a:t> recommends getting tough for 2 minutes</a:t>
            </a:r>
            <a:endParaRPr lang="en-US" dirty="0"/>
          </a:p>
        </p:txBody>
      </p:sp>
      <p:pic>
        <p:nvPicPr>
          <p:cNvPr id="4" name="Picture 3"/>
          <p:cNvPicPr>
            <a:picLocks noChangeAspect="1"/>
          </p:cNvPicPr>
          <p:nvPr/>
        </p:nvPicPr>
        <p:blipFill rotWithShape="1">
          <a:blip r:embed="rId2"/>
          <a:srcRect l="14692" t="10430" r="9189" b="11138"/>
          <a:stretch/>
        </p:blipFill>
        <p:spPr>
          <a:xfrm>
            <a:off x="533400" y="621621"/>
            <a:ext cx="2863970" cy="3709359"/>
          </a:xfrm>
          <a:prstGeom prst="rect">
            <a:avLst/>
          </a:prstGeom>
        </p:spPr>
      </p:pic>
      <p:sp>
        <p:nvSpPr>
          <p:cNvPr id="5" name="TextBox 4"/>
          <p:cNvSpPr txBox="1"/>
          <p:nvPr/>
        </p:nvSpPr>
        <p:spPr>
          <a:xfrm>
            <a:off x="228600" y="5943600"/>
            <a:ext cx="9144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buNone/>
            </a:pPr>
            <a:r>
              <a:rPr lang="en-US" sz="2000" b="1" dirty="0" smtClean="0">
                <a:solidFill>
                  <a:srgbClr val="FF0000"/>
                </a:solidFill>
              </a:rPr>
              <a:t>TED TIP</a:t>
            </a:r>
            <a:endParaRPr lang="en-US" sz="2000" b="1"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50" t="35149" r="24265" b="25057"/>
          <a:stretch/>
        </p:blipFill>
        <p:spPr bwMode="auto">
          <a:xfrm>
            <a:off x="2438400" y="4021501"/>
            <a:ext cx="6475562" cy="26299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20394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600" dirty="0" smtClean="0"/>
              <a:t>Determine whether you will deliver a story-driven or premise-driven narrative</a:t>
            </a:r>
            <a:endParaRPr lang="en-US" sz="3600" dirty="0"/>
          </a:p>
        </p:txBody>
      </p:sp>
      <p:pic>
        <p:nvPicPr>
          <p:cNvPr id="5" name="Picture 4"/>
          <p:cNvPicPr>
            <a:picLocks noChangeAspect="1"/>
          </p:cNvPicPr>
          <p:nvPr/>
        </p:nvPicPr>
        <p:blipFill rotWithShape="1">
          <a:blip r:embed="rId3"/>
          <a:srcRect l="10500" t="26889" r="39500" b="5556"/>
          <a:stretch/>
        </p:blipFill>
        <p:spPr>
          <a:xfrm>
            <a:off x="1676400" y="2133600"/>
            <a:ext cx="5791200" cy="4401312"/>
          </a:xfrm>
          <a:prstGeom prst="rect">
            <a:avLst/>
          </a:prstGeom>
        </p:spPr>
      </p:pic>
      <p:pic>
        <p:nvPicPr>
          <p:cNvPr id="8" name="Picture 7"/>
          <p:cNvPicPr>
            <a:picLocks noChangeAspect="1"/>
          </p:cNvPicPr>
          <p:nvPr/>
        </p:nvPicPr>
        <p:blipFill rotWithShape="1">
          <a:blip r:embed="rId4"/>
          <a:srcRect l="14000" t="17112" r="42001" b="23333"/>
          <a:stretch/>
        </p:blipFill>
        <p:spPr>
          <a:xfrm>
            <a:off x="3429000" y="2362486"/>
            <a:ext cx="3861960" cy="3199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2971800"/>
            <a:ext cx="1676400" cy="167640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8094620" y="6019800"/>
            <a:ext cx="9144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buNone/>
            </a:pPr>
            <a:r>
              <a:rPr lang="en-US" sz="2000" b="1" dirty="0" smtClean="0">
                <a:solidFill>
                  <a:srgbClr val="FF0000"/>
                </a:solidFill>
              </a:rPr>
              <a:t>TED TIP</a:t>
            </a:r>
            <a:endParaRPr lang="en-US" sz="2000" b="1" dirty="0"/>
          </a:p>
        </p:txBody>
      </p:sp>
    </p:spTree>
    <p:extLst>
      <p:ext uri="{BB962C8B-B14F-4D97-AF65-F5344CB8AC3E}">
        <p14:creationId xmlns:p14="http://schemas.microsoft.com/office/powerpoint/2010/main" val="357139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14400"/>
            <a:ext cx="7772400" cy="1470025"/>
          </a:xfrm>
        </p:spPr>
        <p:txBody>
          <a:bodyPr/>
          <a:lstStyle/>
          <a:p>
            <a:r>
              <a:rPr lang="en-US" dirty="0" smtClean="0"/>
              <a:t>Ask questions to engage listeners in conversation and use I, you, and we as you would in a one-on-one conversation</a:t>
            </a:r>
            <a:endParaRPr lang="en-US" dirty="0"/>
          </a:p>
        </p:txBody>
      </p:sp>
      <p:sp>
        <p:nvSpPr>
          <p:cNvPr id="4" name="Subtitle 3"/>
          <p:cNvSpPr>
            <a:spLocks noGrp="1"/>
          </p:cNvSpPr>
          <p:nvPr>
            <p:ph type="subTitle" idx="1"/>
          </p:nvPr>
        </p:nvSpPr>
        <p:spPr>
          <a:xfrm>
            <a:off x="-5751" y="3870385"/>
            <a:ext cx="3056317" cy="1752600"/>
          </a:xfrm>
        </p:spPr>
        <p:txBody>
          <a:bodyPr/>
          <a:lstStyle/>
          <a:p>
            <a:pPr algn="r"/>
            <a:r>
              <a:rPr lang="en-US" dirty="0" smtClean="0"/>
              <a:t>Average for </a:t>
            </a:r>
            <a:r>
              <a:rPr lang="en-US" dirty="0" smtClean="0">
                <a:solidFill>
                  <a:srgbClr val="C00000"/>
                </a:solidFill>
              </a:rPr>
              <a:t> TED talk</a:t>
            </a:r>
            <a:r>
              <a:rPr lang="en-US" dirty="0" smtClean="0"/>
              <a:t> is 1/minute</a:t>
            </a:r>
            <a:endParaRPr lang="en-US" dirty="0"/>
          </a:p>
        </p:txBody>
      </p:sp>
      <p:sp>
        <p:nvSpPr>
          <p:cNvPr id="3" name="TextBox 2"/>
          <p:cNvSpPr txBox="1"/>
          <p:nvPr/>
        </p:nvSpPr>
        <p:spPr>
          <a:xfrm>
            <a:off x="228600" y="5943600"/>
            <a:ext cx="9144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buNone/>
            </a:pPr>
            <a:r>
              <a:rPr lang="en-US" sz="2000" b="1" dirty="0" smtClean="0">
                <a:solidFill>
                  <a:srgbClr val="FF0000"/>
                </a:solidFill>
              </a:rPr>
              <a:t>TED TIP</a:t>
            </a:r>
            <a:endParaRPr lang="en-US" sz="2000" b="1" dirty="0"/>
          </a:p>
        </p:txBody>
      </p:sp>
      <p:pic>
        <p:nvPicPr>
          <p:cNvPr id="11266" name="Picture 2" descr="File:Two old men sitting on a bench (36543268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799" y="3246419"/>
            <a:ext cx="5426015" cy="3601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8052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5992" y="990600"/>
            <a:ext cx="7772400" cy="1470025"/>
          </a:xfrm>
        </p:spPr>
        <p:txBody>
          <a:bodyPr/>
          <a:lstStyle/>
          <a:p>
            <a:r>
              <a:rPr lang="en-US" sz="4400" dirty="0" smtClean="0"/>
              <a:t>Use the smallest and simplest words to express your message</a:t>
            </a:r>
            <a:endParaRPr lang="en-US" sz="4400" dirty="0"/>
          </a:p>
        </p:txBody>
      </p:sp>
      <p:sp>
        <p:nvSpPr>
          <p:cNvPr id="4" name="Subtitle 3"/>
          <p:cNvSpPr>
            <a:spLocks noGrp="1"/>
          </p:cNvSpPr>
          <p:nvPr>
            <p:ph type="subTitle" idx="1"/>
          </p:nvPr>
        </p:nvSpPr>
        <p:spPr>
          <a:xfrm>
            <a:off x="1371600" y="3352800"/>
            <a:ext cx="6400800" cy="1752600"/>
          </a:xfrm>
        </p:spPr>
        <p:txBody>
          <a:bodyPr/>
          <a:lstStyle/>
          <a:p>
            <a:r>
              <a:rPr lang="en-US" sz="4800" dirty="0" smtClean="0">
                <a:solidFill>
                  <a:srgbClr val="0070C0"/>
                </a:solidFill>
              </a:rPr>
              <a:t>Flesch-Kincaid  average grade level for Ted talks is 6.6</a:t>
            </a:r>
            <a:endParaRPr lang="en-US" sz="4800" dirty="0">
              <a:solidFill>
                <a:srgbClr val="0070C0"/>
              </a:solidFill>
            </a:endParaRPr>
          </a:p>
        </p:txBody>
      </p:sp>
      <p:sp>
        <p:nvSpPr>
          <p:cNvPr id="3" name="TextBox 2"/>
          <p:cNvSpPr txBox="1"/>
          <p:nvPr/>
        </p:nvSpPr>
        <p:spPr>
          <a:xfrm>
            <a:off x="228600" y="5943600"/>
            <a:ext cx="9144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buNone/>
            </a:pPr>
            <a:r>
              <a:rPr lang="en-US" sz="2000" b="1" dirty="0" smtClean="0">
                <a:solidFill>
                  <a:srgbClr val="FF0000"/>
                </a:solidFill>
              </a:rPr>
              <a:t>TED TIP</a:t>
            </a:r>
            <a:endParaRPr lang="en-US" sz="2000" b="1" dirty="0"/>
          </a:p>
        </p:txBody>
      </p:sp>
    </p:spTree>
    <p:extLst>
      <p:ext uri="{BB962C8B-B14F-4D97-AF65-F5344CB8AC3E}">
        <p14:creationId xmlns:p14="http://schemas.microsoft.com/office/powerpoint/2010/main" val="22377855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r>
              <a:rPr lang="en-US" sz="5400" dirty="0" smtClean="0"/>
              <a:t>Eliminate all filler words</a:t>
            </a:r>
            <a:endParaRPr lang="en-US" sz="5400" dirty="0"/>
          </a:p>
        </p:txBody>
      </p:sp>
      <p:sp>
        <p:nvSpPr>
          <p:cNvPr id="4" name="Subtitle 3"/>
          <p:cNvSpPr>
            <a:spLocks noGrp="1"/>
          </p:cNvSpPr>
          <p:nvPr>
            <p:ph type="subTitle" idx="1"/>
          </p:nvPr>
        </p:nvSpPr>
        <p:spPr>
          <a:xfrm>
            <a:off x="1371600" y="3505200"/>
            <a:ext cx="6400800" cy="1752600"/>
          </a:xfrm>
        </p:spPr>
        <p:txBody>
          <a:bodyPr/>
          <a:lstStyle/>
          <a:p>
            <a:r>
              <a:rPr lang="en-US" sz="4400" dirty="0" smtClean="0"/>
              <a:t>Try the </a:t>
            </a:r>
            <a:r>
              <a:rPr lang="en-US" sz="4400" dirty="0" smtClean="0">
                <a:solidFill>
                  <a:srgbClr val="C00000"/>
                </a:solidFill>
              </a:rPr>
              <a:t>Burst-and-Pause</a:t>
            </a:r>
            <a:r>
              <a:rPr lang="en-US" sz="4400" dirty="0" smtClean="0"/>
              <a:t> method</a:t>
            </a:r>
          </a:p>
          <a:p>
            <a:r>
              <a:rPr lang="en-US" sz="4400" dirty="0" smtClean="0"/>
              <a:t>One beat for commas and 2 for periods</a:t>
            </a:r>
            <a:endParaRPr lang="en-US" sz="4400" dirty="0"/>
          </a:p>
        </p:txBody>
      </p:sp>
    </p:spTree>
    <p:extLst>
      <p:ext uri="{BB962C8B-B14F-4D97-AF65-F5344CB8AC3E}">
        <p14:creationId xmlns:p14="http://schemas.microsoft.com/office/powerpoint/2010/main" val="40083356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Try not to point (it sends the wrong message)</a:t>
            </a:r>
            <a:endParaRPr lang="en-US" dirty="0"/>
          </a:p>
        </p:txBody>
      </p:sp>
      <p:pic>
        <p:nvPicPr>
          <p:cNvPr id="12290" name="Picture 2" descr="File:Uncle Sam (pointing fing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92078"/>
            <a:ext cx="3943350" cy="529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8988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762000" y="3048000"/>
            <a:ext cx="7772400" cy="1143000"/>
          </a:xfrm>
        </p:spPr>
        <p:txBody>
          <a:bodyPr/>
          <a:lstStyle/>
          <a:p>
            <a:r>
              <a:rPr lang="en-US" dirty="0"/>
              <a:t>Open discussion questions</a:t>
            </a:r>
            <a:br>
              <a:rPr lang="en-US" dirty="0"/>
            </a:br>
            <a:r>
              <a:rPr lang="en-US" dirty="0"/>
              <a:t/>
            </a:r>
            <a:br>
              <a:rPr lang="en-US" dirty="0"/>
            </a:br>
            <a:r>
              <a:rPr lang="en-US" dirty="0"/>
              <a:t>How do we become less reliant on PowerPoint?</a:t>
            </a:r>
            <a:br>
              <a:rPr lang="en-US" dirty="0"/>
            </a:br>
            <a:r>
              <a:rPr lang="en-US" dirty="0"/>
              <a:t/>
            </a:r>
            <a:br>
              <a:rPr lang="en-US" dirty="0"/>
            </a:br>
            <a:r>
              <a:rPr lang="en-US" dirty="0" smtClean="0"/>
              <a:t>What else works for you?</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590800"/>
            <a:ext cx="8229600" cy="1143000"/>
          </a:xfrm>
        </p:spPr>
        <p:txBody>
          <a:bodyPr/>
          <a:lstStyle/>
          <a:p>
            <a:r>
              <a:rPr lang="en-US" sz="6000" b="1" dirty="0" smtClean="0">
                <a:solidFill>
                  <a:srgbClr val="800000"/>
                </a:solidFill>
                <a:latin typeface="Tahoma"/>
                <a:cs typeface="Tahoma"/>
              </a:rPr>
              <a:t>Try us out!</a:t>
            </a:r>
            <a:r>
              <a:rPr lang="en-US" sz="5400" b="1" dirty="0" smtClean="0">
                <a:latin typeface="Tahoma"/>
                <a:cs typeface="Tahoma"/>
              </a:rPr>
              <a:t/>
            </a:r>
            <a:br>
              <a:rPr lang="en-US" sz="5400" b="1" dirty="0" smtClean="0">
                <a:latin typeface="Tahoma"/>
                <a:cs typeface="Tahoma"/>
              </a:rPr>
            </a:br>
            <a:r>
              <a:rPr lang="en-US" sz="4800" b="1" dirty="0" smtClean="0">
                <a:solidFill>
                  <a:srgbClr val="4C4C4C"/>
                </a:solidFill>
                <a:latin typeface="Tahoma"/>
                <a:cs typeface="Tahoma"/>
              </a:rPr>
              <a:t>http://www.elcosh.org</a:t>
            </a:r>
            <a:br>
              <a:rPr lang="en-US" sz="4800" b="1" dirty="0" smtClean="0">
                <a:solidFill>
                  <a:srgbClr val="4C4C4C"/>
                </a:solidFill>
                <a:latin typeface="Tahoma"/>
                <a:cs typeface="Tahoma"/>
              </a:rPr>
            </a:br>
            <a:r>
              <a:rPr lang="en-US" sz="4800" b="1" dirty="0" smtClean="0">
                <a:solidFill>
                  <a:srgbClr val="4C4C4C"/>
                </a:solidFill>
                <a:latin typeface="Tahoma"/>
                <a:cs typeface="Tahoma"/>
              </a:rPr>
              <a:t/>
            </a:r>
            <a:br>
              <a:rPr lang="en-US" sz="4800" b="1" dirty="0" smtClean="0">
                <a:solidFill>
                  <a:srgbClr val="4C4C4C"/>
                </a:solidFill>
                <a:latin typeface="Tahoma"/>
                <a:cs typeface="Tahoma"/>
              </a:rPr>
            </a:br>
            <a:r>
              <a:rPr lang="en-US" sz="3600" b="1" dirty="0" smtClean="0">
                <a:solidFill>
                  <a:srgbClr val="800000"/>
                </a:solidFill>
                <a:latin typeface="Tahoma"/>
                <a:cs typeface="Tahoma"/>
              </a:rPr>
              <a:t>for more info contact:</a:t>
            </a:r>
            <a:br>
              <a:rPr lang="en-US" sz="3600" b="1" dirty="0" smtClean="0">
                <a:solidFill>
                  <a:srgbClr val="800000"/>
                </a:solidFill>
                <a:latin typeface="Tahoma"/>
                <a:cs typeface="Tahoma"/>
              </a:rPr>
            </a:br>
            <a:r>
              <a:rPr lang="en-US" sz="3200" b="1" dirty="0" smtClean="0">
                <a:solidFill>
                  <a:srgbClr val="4C4C4C"/>
                </a:solidFill>
                <a:latin typeface="Tahoma"/>
                <a:cs typeface="Tahoma"/>
              </a:rPr>
              <a:t>Bruce Lippy, </a:t>
            </a:r>
            <a:r>
              <a:rPr lang="en-US" sz="3200" b="1" dirty="0" smtClean="0">
                <a:solidFill>
                  <a:srgbClr val="4C4C4C"/>
                </a:solidFill>
                <a:latin typeface="Tahoma"/>
                <a:cs typeface="Tahoma"/>
              </a:rPr>
              <a:t>Director of Safety Research</a:t>
            </a:r>
            <a:br>
              <a:rPr lang="en-US" sz="3200" b="1" dirty="0" smtClean="0">
                <a:solidFill>
                  <a:srgbClr val="4C4C4C"/>
                </a:solidFill>
                <a:latin typeface="Tahoma"/>
                <a:cs typeface="Tahoma"/>
              </a:rPr>
            </a:br>
            <a:r>
              <a:rPr lang="en-US" sz="3200" b="1" dirty="0" smtClean="0">
                <a:solidFill>
                  <a:srgbClr val="4C4C4C"/>
                </a:solidFill>
                <a:latin typeface="Tahoma"/>
                <a:cs typeface="Tahoma"/>
              </a:rPr>
              <a:t>blippy@cpwr.com </a:t>
            </a:r>
            <a:r>
              <a:rPr lang="en-US" sz="3200" b="1" dirty="0" smtClean="0">
                <a:solidFill>
                  <a:srgbClr val="4C4C4C"/>
                </a:solidFill>
                <a:latin typeface="Tahoma"/>
                <a:cs typeface="Tahoma"/>
              </a:rPr>
              <a:t/>
            </a:r>
            <a:br>
              <a:rPr lang="en-US" sz="3200" b="1" dirty="0" smtClean="0">
                <a:solidFill>
                  <a:srgbClr val="4C4C4C"/>
                </a:solidFill>
                <a:latin typeface="Tahoma"/>
                <a:cs typeface="Tahoma"/>
              </a:rPr>
            </a:br>
            <a:r>
              <a:rPr lang="en-US" sz="3200" b="1" dirty="0" smtClean="0">
                <a:solidFill>
                  <a:srgbClr val="4C4C4C"/>
                </a:solidFill>
                <a:latin typeface="Tahoma"/>
                <a:cs typeface="Tahoma"/>
              </a:rPr>
              <a:t>301-495-8527</a:t>
            </a:r>
            <a:br>
              <a:rPr lang="en-US" sz="3200" b="1" dirty="0" smtClean="0">
                <a:solidFill>
                  <a:srgbClr val="4C4C4C"/>
                </a:solidFill>
                <a:latin typeface="Tahoma"/>
                <a:cs typeface="Tahoma"/>
              </a:rPr>
            </a:br>
            <a:r>
              <a:rPr lang="en-US" sz="3200" b="1" dirty="0" smtClean="0">
                <a:solidFill>
                  <a:srgbClr val="4C4C4C"/>
                </a:solidFill>
                <a:latin typeface="Tahoma"/>
                <a:cs typeface="Tahoma"/>
              </a:rPr>
              <a:t>410-916-0359 cell</a:t>
            </a:r>
            <a:endParaRPr lang="en-US" sz="3200" b="1" dirty="0">
              <a:solidFill>
                <a:srgbClr val="4C4C4C"/>
              </a:solidFill>
              <a:latin typeface="Tahoma"/>
              <a:cs typeface="Tahoma"/>
            </a:endParaRPr>
          </a:p>
        </p:txBody>
      </p:sp>
    </p:spTree>
    <p:extLst>
      <p:ext uri="{BB962C8B-B14F-4D97-AF65-F5344CB8AC3E}">
        <p14:creationId xmlns:p14="http://schemas.microsoft.com/office/powerpoint/2010/main" val="196119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pic>
        <p:nvPicPr>
          <p:cNvPr id="3" name="Picture 2"/>
          <p:cNvPicPr>
            <a:picLocks noChangeAspect="1"/>
          </p:cNvPicPr>
          <p:nvPr/>
        </p:nvPicPr>
        <p:blipFill rotWithShape="1">
          <a:blip r:embed="rId3"/>
          <a:srcRect t="49012" b="2222"/>
          <a:stretch/>
        </p:blipFill>
        <p:spPr>
          <a:xfrm>
            <a:off x="-266320" y="-152400"/>
            <a:ext cx="9704037" cy="6581422"/>
          </a:xfrm>
          <a:prstGeom prst="rect">
            <a:avLst/>
          </a:prstGeom>
        </p:spPr>
      </p:pic>
    </p:spTree>
    <p:extLst>
      <p:ext uri="{BB962C8B-B14F-4D97-AF65-F5344CB8AC3E}">
        <p14:creationId xmlns:p14="http://schemas.microsoft.com/office/powerpoint/2010/main" val="16003629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381000" y="1371600"/>
            <a:ext cx="8991600" cy="1143000"/>
          </a:xfrm>
        </p:spPr>
        <p:txBody>
          <a:bodyPr/>
          <a:lstStyle/>
          <a:p>
            <a:r>
              <a:rPr lang="en-US" sz="3600" dirty="0">
                <a:solidFill>
                  <a:srgbClr val="5A0000"/>
                </a:solidFill>
              </a:rPr>
              <a:t>This is the good fight! </a:t>
            </a:r>
            <a:r>
              <a:rPr lang="en-US" sz="3600" dirty="0" smtClean="0">
                <a:solidFill>
                  <a:srgbClr val="5A0000"/>
                </a:solidFill>
              </a:rPr>
              <a:t>Be vulnerable. </a:t>
            </a:r>
            <a:r>
              <a:rPr lang="en-US" sz="3600" dirty="0">
                <a:solidFill>
                  <a:srgbClr val="5A0000"/>
                </a:solidFill>
              </a:rPr>
              <a:t>T</a:t>
            </a:r>
            <a:r>
              <a:rPr lang="en-US" sz="3600" dirty="0" smtClean="0">
                <a:solidFill>
                  <a:srgbClr val="5A0000"/>
                </a:solidFill>
              </a:rPr>
              <a:t>ake lumps. Remember:</a:t>
            </a:r>
            <a:br>
              <a:rPr lang="en-US" sz="3600" dirty="0" smtClean="0">
                <a:solidFill>
                  <a:srgbClr val="5A0000"/>
                </a:solidFill>
              </a:rPr>
            </a:br>
            <a:r>
              <a:rPr lang="en-US" sz="3600" dirty="0">
                <a:solidFill>
                  <a:schemeClr val="tx1"/>
                </a:solidFill>
              </a:rPr>
              <a:t/>
            </a:r>
            <a:br>
              <a:rPr lang="en-US" sz="3600" dirty="0">
                <a:solidFill>
                  <a:schemeClr val="tx1"/>
                </a:solidFill>
              </a:rPr>
            </a:br>
            <a:r>
              <a:rPr lang="en-US" sz="3600" dirty="0" smtClean="0">
                <a:solidFill>
                  <a:schemeClr val="tx1"/>
                </a:solidFill>
              </a:rPr>
              <a:t/>
            </a:r>
            <a:br>
              <a:rPr lang="en-US" sz="3600" dirty="0" smtClean="0">
                <a:solidFill>
                  <a:schemeClr val="tx1"/>
                </a:solidFill>
              </a:rPr>
            </a:br>
            <a:endParaRPr lang="en-US" sz="3600" dirty="0">
              <a:solidFill>
                <a:schemeClr val="tx1"/>
              </a:solidFill>
            </a:endParaRPr>
          </a:p>
        </p:txBody>
      </p:sp>
      <p:sp>
        <p:nvSpPr>
          <p:cNvPr id="5" name="Subtitle 4"/>
          <p:cNvSpPr>
            <a:spLocks noGrp="1"/>
          </p:cNvSpPr>
          <p:nvPr>
            <p:ph type="subTitle" idx="1"/>
          </p:nvPr>
        </p:nvSpPr>
        <p:spPr>
          <a:xfrm>
            <a:off x="1371600" y="1828800"/>
            <a:ext cx="6400800" cy="1752600"/>
          </a:xfrm>
        </p:spPr>
        <p:txBody>
          <a:bodyPr/>
          <a:lstStyle/>
          <a:p>
            <a:pPr marL="514350" indent="-514350" algn="l">
              <a:buAutoNum type="arabicPeriod"/>
            </a:pPr>
            <a:r>
              <a:rPr lang="en-US" dirty="0" smtClean="0"/>
              <a:t>Less </a:t>
            </a:r>
            <a:r>
              <a:rPr lang="en-US" dirty="0"/>
              <a:t>is </a:t>
            </a:r>
            <a:r>
              <a:rPr lang="en-US" dirty="0" smtClean="0"/>
              <a:t>more</a:t>
            </a:r>
          </a:p>
          <a:p>
            <a:pPr marL="514350" indent="-514350" algn="l">
              <a:buAutoNum type="arabicPeriod"/>
            </a:pPr>
            <a:r>
              <a:rPr lang="en-US" dirty="0" smtClean="0"/>
              <a:t>Always </a:t>
            </a:r>
            <a:r>
              <a:rPr lang="en-US" dirty="0"/>
              <a:t>ask if the slide is for you or the </a:t>
            </a:r>
            <a:r>
              <a:rPr lang="en-US" dirty="0" smtClean="0"/>
              <a:t>audience</a:t>
            </a:r>
          </a:p>
          <a:p>
            <a:pPr marL="514350" indent="-514350" algn="l">
              <a:buAutoNum type="arabicPeriod"/>
            </a:pPr>
            <a:r>
              <a:rPr lang="en-US" dirty="0" smtClean="0"/>
              <a:t>Try Assertion-Evidence </a:t>
            </a:r>
            <a:endParaRPr lang="en-US" dirty="0" smtClean="0"/>
          </a:p>
          <a:p>
            <a:pPr marL="514350" indent="-514350" algn="l">
              <a:buAutoNum type="arabicPeriod"/>
            </a:pPr>
            <a:r>
              <a:rPr lang="en-US" dirty="0" smtClean="0"/>
              <a:t>Use images</a:t>
            </a:r>
          </a:p>
          <a:p>
            <a:pPr marL="514350" indent="-514350" algn="l">
              <a:buAutoNum type="arabicPeriod"/>
            </a:pPr>
            <a:r>
              <a:rPr lang="en-US" dirty="0" smtClean="0"/>
              <a:t>Ask questions</a:t>
            </a:r>
          </a:p>
          <a:p>
            <a:pPr marL="514350" indent="-514350" algn="l">
              <a:buAutoNum type="arabicPeriod"/>
            </a:pPr>
            <a:r>
              <a:rPr lang="en-US" dirty="0" smtClean="0"/>
              <a:t>Have fun</a:t>
            </a:r>
          </a:p>
          <a:p>
            <a:pPr algn="l"/>
            <a:r>
              <a:rPr lang="en-US" sz="2800" dirty="0" smtClean="0">
                <a:solidFill>
                  <a:srgbClr val="002060"/>
                </a:solidFill>
              </a:rPr>
              <a:t>Bruce Lippy at </a:t>
            </a:r>
            <a:r>
              <a:rPr lang="en-US" sz="2800" dirty="0" smtClean="0">
                <a:solidFill>
                  <a:srgbClr val="002060"/>
                </a:solidFill>
                <a:hlinkClick r:id="rId3"/>
              </a:rPr>
              <a:t>blippy@cpwr.com</a:t>
            </a:r>
            <a:r>
              <a:rPr lang="en-US" sz="2800" dirty="0" smtClean="0">
                <a:solidFill>
                  <a:srgbClr val="002060"/>
                </a:solidFill>
              </a:rPr>
              <a:t> 410-916-0359</a:t>
            </a:r>
          </a:p>
          <a:p>
            <a:pPr algn="l"/>
            <a:endParaRPr lang="en-US" sz="2800" dirty="0" smtClean="0">
              <a:solidFill>
                <a:srgbClr val="002060"/>
              </a:solidFill>
            </a:endParaRPr>
          </a:p>
          <a:p>
            <a:pPr marL="514350" indent="-514350" algn="l">
              <a:buAutoNum type="arabicPeriod"/>
            </a:pPr>
            <a:endParaRPr lang="en-US" dirty="0"/>
          </a:p>
          <a:p>
            <a:pPr algn="l"/>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90" y="122745"/>
            <a:ext cx="8551820" cy="1143000"/>
          </a:xfrm>
        </p:spPr>
        <p:txBody>
          <a:bodyPr/>
          <a:lstStyle/>
          <a:p>
            <a:r>
              <a:rPr lang="en-US" sz="3600" dirty="0" smtClean="0"/>
              <a:t>Do not cram too much into your talk</a:t>
            </a:r>
            <a:endParaRPr lang="en-US" sz="3600" dirty="0"/>
          </a:p>
        </p:txBody>
      </p:sp>
      <p:sp>
        <p:nvSpPr>
          <p:cNvPr id="3" name="TextBox 2"/>
          <p:cNvSpPr txBox="1"/>
          <p:nvPr/>
        </p:nvSpPr>
        <p:spPr>
          <a:xfrm>
            <a:off x="8094620" y="6019800"/>
            <a:ext cx="9144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buNone/>
            </a:pPr>
            <a:r>
              <a:rPr lang="en-US" sz="2000" b="1" dirty="0" smtClean="0">
                <a:solidFill>
                  <a:srgbClr val="FF0000"/>
                </a:solidFill>
              </a:rPr>
              <a:t>TED TIP</a:t>
            </a:r>
            <a:endParaRPr lang="en-US" sz="2000" b="1"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3125" b="100000" l="0" r="100000">
                        <a14:foregroundMark x1="12000" y1="17125" x2="12000" y2="17125"/>
                        <a14:foregroundMark x1="15417" y1="16625" x2="15750" y2="16375"/>
                        <a14:foregroundMark x1="16083" y1="16375" x2="16083" y2="16375"/>
                        <a14:foregroundMark x1="18000" y1="16625" x2="18000" y2="16625"/>
                        <a14:foregroundMark x1="18667" y1="16875" x2="18667" y2="16875"/>
                        <a14:foregroundMark x1="10000" y1="16875" x2="9833" y2="16875"/>
                        <a14:foregroundMark x1="1167" y1="25000" x2="1000" y2="25000"/>
                        <a14:foregroundMark x1="1500" y1="21625" x2="1667" y2="81750"/>
                        <a14:foregroundMark x1="5750" y1="33375" x2="3917" y2="46375"/>
                        <a14:foregroundMark x1="33917" y1="32625" x2="32917" y2="44125"/>
                        <a14:foregroundMark x1="32917" y1="17125" x2="46167" y2="17375"/>
                        <a14:foregroundMark x1="50917" y1="21625" x2="54750" y2="70500"/>
                        <a14:foregroundMark x1="81083" y1="17625" x2="92917" y2="23500"/>
                        <a14:foregroundMark x1="51917" y1="91875" x2="60500" y2="87625"/>
                        <a14:foregroundMark x1="15917" y1="3875" x2="18833" y2="9750"/>
                        <a14:backgroundMark x1="97833" y1="10500" x2="99000" y2="27000"/>
                      </a14:backgroundRemoval>
                    </a14:imgEffect>
                  </a14:imgLayer>
                </a14:imgProps>
              </a:ext>
              <a:ext uri="{28A0092B-C50C-407E-A947-70E740481C1C}">
                <a14:useLocalDpi xmlns:a14="http://schemas.microsoft.com/office/drawing/2010/main" val="0"/>
              </a:ext>
            </a:extLst>
          </a:blip>
          <a:stretch>
            <a:fillRect/>
          </a:stretch>
        </p:blipFill>
        <p:spPr>
          <a:xfrm>
            <a:off x="0" y="1143000"/>
            <a:ext cx="9148997" cy="6099331"/>
          </a:xfrm>
          <a:prstGeom prst="rect">
            <a:avLst/>
          </a:prstGeom>
        </p:spPr>
      </p:pic>
      <p:sp>
        <p:nvSpPr>
          <p:cNvPr id="5" name="TextBox 4"/>
          <p:cNvSpPr txBox="1"/>
          <p:nvPr/>
        </p:nvSpPr>
        <p:spPr>
          <a:xfrm rot="20576284">
            <a:off x="6031806" y="5965396"/>
            <a:ext cx="3352800" cy="584775"/>
          </a:xfrm>
          <a:prstGeom prst="rect">
            <a:avLst/>
          </a:prstGeom>
          <a:noFill/>
        </p:spPr>
        <p:txBody>
          <a:bodyPr wrap="square" rtlCol="0">
            <a:spAutoFit/>
          </a:bodyPr>
          <a:lstStyle/>
          <a:p>
            <a:pPr>
              <a:buNone/>
            </a:pPr>
            <a:r>
              <a:rPr lang="en-US" sz="1600" b="1" dirty="0" smtClean="0"/>
              <a:t>Photo courtesy Wikimedia and Jorge </a:t>
            </a:r>
            <a:r>
              <a:rPr lang="en-US" sz="1600" b="1" dirty="0" err="1" smtClean="0"/>
              <a:t>Royan</a:t>
            </a:r>
            <a:endParaRPr lang="en-US" sz="1600" b="1" dirty="0"/>
          </a:p>
        </p:txBody>
      </p:sp>
      <p:sp>
        <p:nvSpPr>
          <p:cNvPr id="6" name="TextBox 5"/>
          <p:cNvSpPr txBox="1"/>
          <p:nvPr/>
        </p:nvSpPr>
        <p:spPr>
          <a:xfrm>
            <a:off x="7869263" y="1143000"/>
            <a:ext cx="9144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buNone/>
            </a:pPr>
            <a:r>
              <a:rPr lang="en-US" sz="2000" b="1" dirty="0" smtClean="0">
                <a:solidFill>
                  <a:srgbClr val="FF0000"/>
                </a:solidFill>
              </a:rPr>
              <a:t>TED TIP</a:t>
            </a:r>
            <a:endParaRPr lang="en-US" sz="2000" b="1" dirty="0"/>
          </a:p>
        </p:txBody>
      </p:sp>
    </p:spTree>
    <p:extLst>
      <p:ext uri="{BB962C8B-B14F-4D97-AF65-F5344CB8AC3E}">
        <p14:creationId xmlns:p14="http://schemas.microsoft.com/office/powerpoint/2010/main" val="2583948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93264"/>
            <a:ext cx="7772400" cy="1470025"/>
          </a:xfrm>
        </p:spPr>
        <p:txBody>
          <a:bodyPr/>
          <a:lstStyle/>
          <a:p>
            <a:r>
              <a:rPr lang="en-US" dirty="0" smtClean="0"/>
              <a:t>Bring your audience into your setting</a:t>
            </a:r>
            <a:endParaRPr lang="en-US" dirty="0"/>
          </a:p>
        </p:txBody>
      </p:sp>
      <p:sp>
        <p:nvSpPr>
          <p:cNvPr id="7" name="Subtitle 6"/>
          <p:cNvSpPr>
            <a:spLocks noGrp="1"/>
          </p:cNvSpPr>
          <p:nvPr>
            <p:ph type="subTitle" idx="1"/>
          </p:nvPr>
        </p:nvSpPr>
        <p:spPr>
          <a:xfrm>
            <a:off x="838200" y="5681877"/>
            <a:ext cx="6400800" cy="1752600"/>
          </a:xfrm>
        </p:spPr>
        <p:txBody>
          <a:bodyPr/>
          <a:lstStyle/>
          <a:p>
            <a:r>
              <a:rPr lang="en-US" dirty="0" smtClean="0">
                <a:solidFill>
                  <a:schemeClr val="tx1">
                    <a:lumMod val="65000"/>
                    <a:lumOff val="35000"/>
                  </a:schemeClr>
                </a:solidFill>
              </a:rPr>
              <a:t>Triangle Shirtwaist Factory March </a:t>
            </a:r>
            <a:r>
              <a:rPr lang="en-US" dirty="0">
                <a:solidFill>
                  <a:schemeClr val="tx1">
                    <a:lumMod val="65000"/>
                    <a:lumOff val="35000"/>
                  </a:schemeClr>
                </a:solidFill>
              </a:rPr>
              <a:t>25, 1911</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831162"/>
            <a:ext cx="5000463" cy="385289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887" y="1831162"/>
            <a:ext cx="2944320" cy="385289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3699">
            <a:off x="392104" y="5212510"/>
            <a:ext cx="714228" cy="106658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7594" y="4859571"/>
            <a:ext cx="1525338" cy="1708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504914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96423</TotalTime>
  <Words>2875</Words>
  <Application>Microsoft Office PowerPoint</Application>
  <PresentationFormat>On-screen Show (4:3)</PresentationFormat>
  <Paragraphs>386</Paragraphs>
  <Slides>77</Slides>
  <Notes>67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79" baseType="lpstr">
      <vt:lpstr>Default Design</vt:lpstr>
      <vt:lpstr>Slide</vt:lpstr>
      <vt:lpstr>PowerPoint Presentation</vt:lpstr>
      <vt:lpstr>This is the good fight!  </vt:lpstr>
      <vt:lpstr>At the end of this session, I would like you to be able to:</vt:lpstr>
      <vt:lpstr> List 5 key lessons from TED Talks to improve your presentations  </vt:lpstr>
      <vt:lpstr>What does TED stand for?</vt:lpstr>
      <vt:lpstr>Remember that you speak in service of your audience</vt:lpstr>
      <vt:lpstr>Determine whether you will deliver a story-driven or premise-driven narrative</vt:lpstr>
      <vt:lpstr>Do not cram too much into your talk</vt:lpstr>
      <vt:lpstr>Bring your audience into your setting</vt:lpstr>
      <vt:lpstr>Understand your audience</vt:lpstr>
      <vt:lpstr>47% of Americans believe that humans were created in their present form within the last 10,000 years</vt:lpstr>
      <vt:lpstr>Provide clear verbal and visual cues that you are transitioning between sections</vt:lpstr>
      <vt:lpstr>Employ language that clearly signals you are concluding your talk</vt:lpstr>
      <vt:lpstr>“Your goal should be to become an expert who speaks rather than an expert speaker.”</vt:lpstr>
      <vt:lpstr>  Describe several art principles that can improve your training   </vt:lpstr>
      <vt:lpstr>Images are stronger than words</vt:lpstr>
      <vt:lpstr>Watch for photo-shopped images</vt:lpstr>
      <vt:lpstr>Point size is relative during presentations. Keep it large!</vt:lpstr>
      <vt:lpstr>Sans serif faces are easier to read than serif faces. Use Calibri, Arial or Tahoma, bold</vt:lpstr>
      <vt:lpstr>The rule of thirds defines the interesting points in an image. Try it!</vt:lpstr>
      <vt:lpstr>PowerPoint Presentation</vt:lpstr>
      <vt:lpstr>PowerPoint Presentation</vt:lpstr>
      <vt:lpstr>Acknowledge the illusion</vt:lpstr>
      <vt:lpstr>Bring items into the foreground to create 3-D illusion</vt:lpstr>
      <vt:lpstr>Keep graphics simple and emphasize what is important</vt:lpstr>
      <vt:lpstr> Explain several ideas for improving PowerPoint presentations  </vt:lpstr>
      <vt:lpstr>The credibility and energy of the trainer is more important than the technology</vt:lpstr>
      <vt:lpstr>How many here have a love/hate relationship with PowerPoint? </vt:lpstr>
      <vt:lpstr>The trail of tears</vt:lpstr>
      <vt:lpstr>When was PowerPoint created?</vt:lpstr>
      <vt:lpstr>The default for PowerPoint hasn’t changed and was never based on research (Michael Alley, Penn State)</vt:lpstr>
      <vt:lpstr>Backgrounds and logos waste space</vt:lpstr>
      <vt:lpstr>What do the PowerPoint detractors say?</vt:lpstr>
      <vt:lpstr>"It's much easier to write a presentation if you're writing in bullet grunts."</vt:lpstr>
      <vt:lpstr>Dr. Martin Luther King did not need PowerPoint</vt:lpstr>
      <vt:lpstr>“The audience will either read your slides or listen to you. They will not do both.”</vt:lpstr>
      <vt:lpstr>A Convenient Hint</vt:lpstr>
      <vt:lpstr>What lessons can we take from Al Gore’s presentation?</vt:lpstr>
      <vt:lpstr>Did PowerPoint contribute to the Columbia Space Shuttle Disaster? </vt:lpstr>
      <vt:lpstr>Review of Test Data Indicates Conservatism for Tile Penetration</vt:lpstr>
      <vt:lpstr>“When we understand that slide, we’ll have won the war,” General McChrystal </vt:lpstr>
      <vt:lpstr>Use real people, not clip-art</vt:lpstr>
      <vt:lpstr>Bullets Kill</vt:lpstr>
      <vt:lpstr>Bullet laws from Nancy Duarte</vt:lpstr>
      <vt:lpstr>PowerPoint Presentation</vt:lpstr>
      <vt:lpstr>Avoid: “I know you can’t read this” and “Sorry for the eye chart” </vt:lpstr>
      <vt:lpstr>How can we emphasize key data?</vt:lpstr>
      <vt:lpstr>Researchers suggest using an “Assertion-Evidence” format</vt:lpstr>
      <vt:lpstr>A/E came out of Lawrence Livermore in the seventies</vt:lpstr>
      <vt:lpstr>Same part of the brain processes spoken and written words</vt:lpstr>
      <vt:lpstr>PowerPoint Presentation</vt:lpstr>
      <vt:lpstr>PowerPoint Presentation</vt:lpstr>
      <vt:lpstr>Photocatalytic cement and paint has been applied and tested in Rome</vt:lpstr>
      <vt:lpstr>There was a clear reduction of peaks of nitric oxide in the tunnel</vt:lpstr>
      <vt:lpstr>In a pilot study, Alley tested this new design in the teaching slides of a large geology course </vt:lpstr>
      <vt:lpstr> Relate several sources of excellent non-copywritten images  </vt:lpstr>
      <vt:lpstr>Wikimedia Commons is a great source of free and public images</vt:lpstr>
      <vt:lpstr>PowerPoint Presentation</vt:lpstr>
      <vt:lpstr>eLCOSH labels bad and good practices</vt:lpstr>
      <vt:lpstr>NASA has the right stuff!</vt:lpstr>
      <vt:lpstr>FEMA has great photos with a good search engine</vt:lpstr>
      <vt:lpstr>Other federal agencies have useful libraries</vt:lpstr>
      <vt:lpstr>The Navy has images of right and wrong ways to do things</vt:lpstr>
      <vt:lpstr>The HSE has a photo-library of useful health-related images</vt:lpstr>
      <vt:lpstr>Ellen Finkelstein has an excellent newsletter with tips</vt:lpstr>
      <vt:lpstr> Describe several delivery techniques that could improve your style</vt:lpstr>
      <vt:lpstr>What should we do with our hands and arms?</vt:lpstr>
      <vt:lpstr>Use larger gestures for larger audiences</vt:lpstr>
      <vt:lpstr>Amy Cuddy recommends getting tough for 2 minutes</vt:lpstr>
      <vt:lpstr>Ask questions to engage listeners in conversation and use I, you, and we as you would in a one-on-one conversation</vt:lpstr>
      <vt:lpstr>Use the smallest and simplest words to express your message</vt:lpstr>
      <vt:lpstr>Eliminate all filler words</vt:lpstr>
      <vt:lpstr>Try not to point (it sends the wrong message)</vt:lpstr>
      <vt:lpstr>Open discussion questions  How do we become less reliant on PowerPoint?  What else works for you?</vt:lpstr>
      <vt:lpstr>Try us out! http://www.elcosh.org  for more info contact: Bruce Lippy, Director of Safety Research blippy@cpwr.com  301-495-8527 410-916-0359 cell</vt:lpstr>
      <vt:lpstr>The End</vt:lpstr>
      <vt:lpstr>This is the good fight! Be vulnerable. Take lumps. Remember:   </vt:lpstr>
    </vt:vector>
  </TitlesOfParts>
  <Company>AFSCME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august</dc:creator>
  <cp:lastModifiedBy>blippy</cp:lastModifiedBy>
  <cp:revision>519</cp:revision>
  <cp:lastPrinted>2015-06-23T17:54:45Z</cp:lastPrinted>
  <dcterms:created xsi:type="dcterms:W3CDTF">2010-09-04T13:10:27Z</dcterms:created>
  <dcterms:modified xsi:type="dcterms:W3CDTF">2015-06-29T12:50:12Z</dcterms:modified>
</cp:coreProperties>
</file>