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48"/>
  </p:notesMasterIdLst>
  <p:handoutMasterIdLst>
    <p:handoutMasterId r:id="rId49"/>
  </p:handoutMasterIdLst>
  <p:sldIdLst>
    <p:sldId id="514" r:id="rId3"/>
    <p:sldId id="617" r:id="rId4"/>
    <p:sldId id="634" r:id="rId5"/>
    <p:sldId id="546" r:id="rId6"/>
    <p:sldId id="573" r:id="rId7"/>
    <p:sldId id="667" r:id="rId8"/>
    <p:sldId id="650" r:id="rId9"/>
    <p:sldId id="629" r:id="rId10"/>
    <p:sldId id="630" r:id="rId11"/>
    <p:sldId id="631" r:id="rId12"/>
    <p:sldId id="632" r:id="rId13"/>
    <p:sldId id="654" r:id="rId14"/>
    <p:sldId id="635" r:id="rId15"/>
    <p:sldId id="649" r:id="rId16"/>
    <p:sldId id="640" r:id="rId17"/>
    <p:sldId id="653" r:id="rId18"/>
    <p:sldId id="668" r:id="rId19"/>
    <p:sldId id="670" r:id="rId20"/>
    <p:sldId id="591" r:id="rId21"/>
    <p:sldId id="592" r:id="rId22"/>
    <p:sldId id="593" r:id="rId23"/>
    <p:sldId id="610" r:id="rId24"/>
    <p:sldId id="595" r:id="rId25"/>
    <p:sldId id="596" r:id="rId26"/>
    <p:sldId id="639" r:id="rId27"/>
    <p:sldId id="669" r:id="rId28"/>
    <p:sldId id="663" r:id="rId29"/>
    <p:sldId id="664" r:id="rId30"/>
    <p:sldId id="665" r:id="rId31"/>
    <p:sldId id="666" r:id="rId32"/>
    <p:sldId id="655" r:id="rId33"/>
    <p:sldId id="658" r:id="rId34"/>
    <p:sldId id="659" r:id="rId35"/>
    <p:sldId id="601" r:id="rId36"/>
    <p:sldId id="646" r:id="rId37"/>
    <p:sldId id="539" r:id="rId38"/>
    <p:sldId id="590" r:id="rId39"/>
    <p:sldId id="651" r:id="rId40"/>
    <p:sldId id="671" r:id="rId41"/>
    <p:sldId id="576" r:id="rId42"/>
    <p:sldId id="611" r:id="rId43"/>
    <p:sldId id="642" r:id="rId44"/>
    <p:sldId id="614" r:id="rId45"/>
    <p:sldId id="626" r:id="rId46"/>
    <p:sldId id="672" r:id="rId4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CC66"/>
    <a:srgbClr val="99CCFF"/>
    <a:srgbClr val="B7751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0" autoAdjust="0"/>
    <p:restoredTop sz="78912" autoAdjust="0"/>
  </p:normalViewPr>
  <p:slideViewPr>
    <p:cSldViewPr snapToGrid="0">
      <p:cViewPr>
        <p:scale>
          <a:sx n="81" d="100"/>
          <a:sy n="81" d="100"/>
        </p:scale>
        <p:origin x="-672" y="160"/>
      </p:cViewPr>
      <p:guideLst>
        <p:guide orient="horz" pos="4319"/>
        <p:guide pos="5759"/>
      </p:guideLst>
    </p:cSldViewPr>
  </p:slideViewPr>
  <p:outlineViewPr>
    <p:cViewPr>
      <p:scale>
        <a:sx n="33" d="100"/>
        <a:sy n="33" d="100"/>
      </p:scale>
      <p:origin x="0" y="1752"/>
    </p:cViewPr>
  </p:outlineViewPr>
  <p:notesTextViewPr>
    <p:cViewPr>
      <p:scale>
        <a:sx n="100" d="100"/>
        <a:sy n="100" d="100"/>
      </p:scale>
      <p:origin x="0" y="0"/>
    </p:cViewPr>
  </p:notesTextViewPr>
  <p:sorterViewPr>
    <p:cViewPr>
      <p:scale>
        <a:sx n="119" d="100"/>
        <a:sy n="119" d="100"/>
      </p:scale>
      <p:origin x="0" y="1872"/>
    </p:cViewPr>
  </p:sorterViewPr>
  <p:notesViewPr>
    <p:cSldViewPr snapToGrid="0">
      <p:cViewPr varScale="1">
        <p:scale>
          <a:sx n="53" d="100"/>
          <a:sy n="53" d="100"/>
        </p:scale>
        <p:origin x="-1842"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61E189-BABE-4D5F-9295-2B8B602FB6CA}" type="doc">
      <dgm:prSet loTypeId="urn:microsoft.com/office/officeart/2005/8/layout/hierarchy4" loCatId="relationship" qsTypeId="urn:microsoft.com/office/officeart/2005/8/quickstyle/3d1" qsCatId="3D" csTypeId="urn:microsoft.com/office/officeart/2005/8/colors/accent2_2" csCatId="accent2" phldr="1"/>
      <dgm:spPr/>
    </dgm:pt>
    <dgm:pt modelId="{E549F50D-FD42-4ADA-91EB-5E0372D9BBC9}">
      <dgm:prSet phldrT="[Text]">
        <dgm:style>
          <a:lnRef idx="1">
            <a:schemeClr val="accent6"/>
          </a:lnRef>
          <a:fillRef idx="3">
            <a:schemeClr val="accent6"/>
          </a:fillRef>
          <a:effectRef idx="2">
            <a:schemeClr val="accent6"/>
          </a:effectRef>
          <a:fontRef idx="minor">
            <a:schemeClr val="lt1"/>
          </a:fontRef>
        </dgm:style>
      </dgm:prSet>
      <dgm:spPr/>
      <dgm:t>
        <a:bodyPr/>
        <a:lstStyle/>
        <a:p>
          <a:r>
            <a:rPr lang="en-US" b="1" dirty="0" smtClean="0">
              <a:latin typeface="Arial"/>
              <a:cs typeface="Arial"/>
            </a:rPr>
            <a:t>Question One</a:t>
          </a:r>
          <a:endParaRPr lang="en-US" b="1" dirty="0">
            <a:latin typeface="Arial"/>
            <a:cs typeface="Arial"/>
          </a:endParaRPr>
        </a:p>
      </dgm:t>
    </dgm:pt>
    <dgm:pt modelId="{8071A495-20F9-4A7E-9F58-6774B7AF5C14}" type="parTrans" cxnId="{2ECBDCDE-7E41-40B3-A2AA-BB7EE06078E4}">
      <dgm:prSet/>
      <dgm:spPr/>
      <dgm:t>
        <a:bodyPr/>
        <a:lstStyle/>
        <a:p>
          <a:endParaRPr lang="en-US">
            <a:latin typeface="Arial"/>
            <a:cs typeface="Arial"/>
          </a:endParaRPr>
        </a:p>
      </dgm:t>
    </dgm:pt>
    <dgm:pt modelId="{20803670-8D78-4704-A3BF-DA2A2EEDD4D8}" type="sibTrans" cxnId="{2ECBDCDE-7E41-40B3-A2AA-BB7EE06078E4}">
      <dgm:prSet/>
      <dgm:spPr/>
      <dgm:t>
        <a:bodyPr/>
        <a:lstStyle/>
        <a:p>
          <a:endParaRPr lang="en-US">
            <a:latin typeface="Arial"/>
            <a:cs typeface="Arial"/>
          </a:endParaRPr>
        </a:p>
      </dgm:t>
    </dgm:pt>
    <dgm:pt modelId="{3E2BA712-FDB8-4D26-81C8-B90B73D85F87}" type="pres">
      <dgm:prSet presAssocID="{8661E189-BABE-4D5F-9295-2B8B602FB6CA}" presName="Name0" presStyleCnt="0">
        <dgm:presLayoutVars>
          <dgm:chPref val="1"/>
          <dgm:dir/>
          <dgm:animOne val="branch"/>
          <dgm:animLvl val="lvl"/>
          <dgm:resizeHandles/>
        </dgm:presLayoutVars>
      </dgm:prSet>
      <dgm:spPr/>
    </dgm:pt>
    <dgm:pt modelId="{A541E5DE-73A8-493C-B666-4B05FEE2C15C}" type="pres">
      <dgm:prSet presAssocID="{E549F50D-FD42-4ADA-91EB-5E0372D9BBC9}" presName="vertOne" presStyleCnt="0"/>
      <dgm:spPr/>
    </dgm:pt>
    <dgm:pt modelId="{3F3DDA92-674E-4A94-A95F-05C562861F24}" type="pres">
      <dgm:prSet presAssocID="{E549F50D-FD42-4ADA-91EB-5E0372D9BBC9}" presName="txOne" presStyleLbl="node0" presStyleIdx="0" presStyleCnt="1">
        <dgm:presLayoutVars>
          <dgm:chPref val="3"/>
        </dgm:presLayoutVars>
      </dgm:prSet>
      <dgm:spPr/>
      <dgm:t>
        <a:bodyPr/>
        <a:lstStyle/>
        <a:p>
          <a:endParaRPr lang="en-US"/>
        </a:p>
      </dgm:t>
    </dgm:pt>
    <dgm:pt modelId="{C61FA867-9D1C-4563-AA3E-343E66B19A8B}" type="pres">
      <dgm:prSet presAssocID="{E549F50D-FD42-4ADA-91EB-5E0372D9BBC9}" presName="horzOne" presStyleCnt="0"/>
      <dgm:spPr/>
    </dgm:pt>
  </dgm:ptLst>
  <dgm:cxnLst>
    <dgm:cxn modelId="{2ECBDCDE-7E41-40B3-A2AA-BB7EE06078E4}" srcId="{8661E189-BABE-4D5F-9295-2B8B602FB6CA}" destId="{E549F50D-FD42-4ADA-91EB-5E0372D9BBC9}" srcOrd="0" destOrd="0" parTransId="{8071A495-20F9-4A7E-9F58-6774B7AF5C14}" sibTransId="{20803670-8D78-4704-A3BF-DA2A2EEDD4D8}"/>
    <dgm:cxn modelId="{920AF14A-60DD-374E-B594-DA07E8EC3E7E}" type="presOf" srcId="{8661E189-BABE-4D5F-9295-2B8B602FB6CA}" destId="{3E2BA712-FDB8-4D26-81C8-B90B73D85F87}" srcOrd="0" destOrd="0" presId="urn:microsoft.com/office/officeart/2005/8/layout/hierarchy4"/>
    <dgm:cxn modelId="{1C701F9A-214E-9A4B-AF11-3067A02E34AE}" type="presOf" srcId="{E549F50D-FD42-4ADA-91EB-5E0372D9BBC9}" destId="{3F3DDA92-674E-4A94-A95F-05C562861F24}" srcOrd="0" destOrd="0" presId="urn:microsoft.com/office/officeart/2005/8/layout/hierarchy4"/>
    <dgm:cxn modelId="{4FBAF1A9-1A53-8845-AE96-8AB9720E7605}" type="presParOf" srcId="{3E2BA712-FDB8-4D26-81C8-B90B73D85F87}" destId="{A541E5DE-73A8-493C-B666-4B05FEE2C15C}" srcOrd="0" destOrd="0" presId="urn:microsoft.com/office/officeart/2005/8/layout/hierarchy4"/>
    <dgm:cxn modelId="{98F80E00-B4E5-5543-870C-3A8DB778466D}" type="presParOf" srcId="{A541E5DE-73A8-493C-B666-4B05FEE2C15C}" destId="{3F3DDA92-674E-4A94-A95F-05C562861F24}" srcOrd="0" destOrd="0" presId="urn:microsoft.com/office/officeart/2005/8/layout/hierarchy4"/>
    <dgm:cxn modelId="{CF944270-F4C0-4540-8F71-8A6524D2A5C7}" type="presParOf" srcId="{A541E5DE-73A8-493C-B666-4B05FEE2C15C}" destId="{C61FA867-9D1C-4563-AA3E-343E66B19A8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61E189-BABE-4D5F-9295-2B8B602FB6CA}" type="doc">
      <dgm:prSet loTypeId="urn:microsoft.com/office/officeart/2005/8/layout/hierarchy4" loCatId="relationship" qsTypeId="urn:microsoft.com/office/officeart/2005/8/quickstyle/3d1" qsCatId="3D" csTypeId="urn:microsoft.com/office/officeart/2005/8/colors/accent2_2" csCatId="accent2" phldr="1"/>
      <dgm:spPr/>
    </dgm:pt>
    <dgm:pt modelId="{E549F50D-FD42-4ADA-91EB-5E0372D9BBC9}">
      <dgm:prSet phldrT="[Text]">
        <dgm:style>
          <a:lnRef idx="1">
            <a:schemeClr val="accent6"/>
          </a:lnRef>
          <a:fillRef idx="3">
            <a:schemeClr val="accent6"/>
          </a:fillRef>
          <a:effectRef idx="2">
            <a:schemeClr val="accent6"/>
          </a:effectRef>
          <a:fontRef idx="minor">
            <a:schemeClr val="lt1"/>
          </a:fontRef>
        </dgm:style>
      </dgm:prSet>
      <dgm:spPr/>
      <dgm:t>
        <a:bodyPr/>
        <a:lstStyle/>
        <a:p>
          <a:r>
            <a:rPr lang="en-US" b="1" dirty="0" smtClean="0">
              <a:latin typeface="Arial"/>
              <a:cs typeface="Arial"/>
            </a:rPr>
            <a:t>Question Two</a:t>
          </a:r>
          <a:endParaRPr lang="en-US" b="1" dirty="0">
            <a:latin typeface="Arial"/>
            <a:cs typeface="Arial"/>
          </a:endParaRPr>
        </a:p>
      </dgm:t>
    </dgm:pt>
    <dgm:pt modelId="{8071A495-20F9-4A7E-9F58-6774B7AF5C14}" type="parTrans" cxnId="{2ECBDCDE-7E41-40B3-A2AA-BB7EE06078E4}">
      <dgm:prSet/>
      <dgm:spPr/>
      <dgm:t>
        <a:bodyPr/>
        <a:lstStyle/>
        <a:p>
          <a:endParaRPr lang="en-US">
            <a:latin typeface="Arial"/>
            <a:cs typeface="Arial"/>
          </a:endParaRPr>
        </a:p>
      </dgm:t>
    </dgm:pt>
    <dgm:pt modelId="{20803670-8D78-4704-A3BF-DA2A2EEDD4D8}" type="sibTrans" cxnId="{2ECBDCDE-7E41-40B3-A2AA-BB7EE06078E4}">
      <dgm:prSet/>
      <dgm:spPr/>
      <dgm:t>
        <a:bodyPr/>
        <a:lstStyle/>
        <a:p>
          <a:endParaRPr lang="en-US">
            <a:latin typeface="Arial"/>
            <a:cs typeface="Arial"/>
          </a:endParaRPr>
        </a:p>
      </dgm:t>
    </dgm:pt>
    <dgm:pt modelId="{3E2BA712-FDB8-4D26-81C8-B90B73D85F87}" type="pres">
      <dgm:prSet presAssocID="{8661E189-BABE-4D5F-9295-2B8B602FB6CA}" presName="Name0" presStyleCnt="0">
        <dgm:presLayoutVars>
          <dgm:chPref val="1"/>
          <dgm:dir/>
          <dgm:animOne val="branch"/>
          <dgm:animLvl val="lvl"/>
          <dgm:resizeHandles/>
        </dgm:presLayoutVars>
      </dgm:prSet>
      <dgm:spPr/>
    </dgm:pt>
    <dgm:pt modelId="{A541E5DE-73A8-493C-B666-4B05FEE2C15C}" type="pres">
      <dgm:prSet presAssocID="{E549F50D-FD42-4ADA-91EB-5E0372D9BBC9}" presName="vertOne" presStyleCnt="0"/>
      <dgm:spPr/>
    </dgm:pt>
    <dgm:pt modelId="{3F3DDA92-674E-4A94-A95F-05C562861F24}" type="pres">
      <dgm:prSet presAssocID="{E549F50D-FD42-4ADA-91EB-5E0372D9BBC9}" presName="txOne" presStyleLbl="node0" presStyleIdx="0" presStyleCnt="1">
        <dgm:presLayoutVars>
          <dgm:chPref val="3"/>
        </dgm:presLayoutVars>
      </dgm:prSet>
      <dgm:spPr/>
      <dgm:t>
        <a:bodyPr/>
        <a:lstStyle/>
        <a:p>
          <a:endParaRPr lang="en-US"/>
        </a:p>
      </dgm:t>
    </dgm:pt>
    <dgm:pt modelId="{C61FA867-9D1C-4563-AA3E-343E66B19A8B}" type="pres">
      <dgm:prSet presAssocID="{E549F50D-FD42-4ADA-91EB-5E0372D9BBC9}" presName="horzOne" presStyleCnt="0"/>
      <dgm:spPr/>
    </dgm:pt>
  </dgm:ptLst>
  <dgm:cxnLst>
    <dgm:cxn modelId="{2ECBDCDE-7E41-40B3-A2AA-BB7EE06078E4}" srcId="{8661E189-BABE-4D5F-9295-2B8B602FB6CA}" destId="{E549F50D-FD42-4ADA-91EB-5E0372D9BBC9}" srcOrd="0" destOrd="0" parTransId="{8071A495-20F9-4A7E-9F58-6774B7AF5C14}" sibTransId="{20803670-8D78-4704-A3BF-DA2A2EEDD4D8}"/>
    <dgm:cxn modelId="{324CF414-91FA-ED4F-BD45-B8E3B07BE55F}" type="presOf" srcId="{E549F50D-FD42-4ADA-91EB-5E0372D9BBC9}" destId="{3F3DDA92-674E-4A94-A95F-05C562861F24}" srcOrd="0" destOrd="0" presId="urn:microsoft.com/office/officeart/2005/8/layout/hierarchy4"/>
    <dgm:cxn modelId="{E8B38C00-4521-7848-812D-6966EA6B22BF}" type="presOf" srcId="{8661E189-BABE-4D5F-9295-2B8B602FB6CA}" destId="{3E2BA712-FDB8-4D26-81C8-B90B73D85F87}" srcOrd="0" destOrd="0" presId="urn:microsoft.com/office/officeart/2005/8/layout/hierarchy4"/>
    <dgm:cxn modelId="{D7DCBF79-EA14-E94F-B7DA-8F3F334A9BBB}" type="presParOf" srcId="{3E2BA712-FDB8-4D26-81C8-B90B73D85F87}" destId="{A541E5DE-73A8-493C-B666-4B05FEE2C15C}" srcOrd="0" destOrd="0" presId="urn:microsoft.com/office/officeart/2005/8/layout/hierarchy4"/>
    <dgm:cxn modelId="{F6AED9CA-792C-5045-8076-65A6F3427676}" type="presParOf" srcId="{A541E5DE-73A8-493C-B666-4B05FEE2C15C}" destId="{3F3DDA92-674E-4A94-A95F-05C562861F24}" srcOrd="0" destOrd="0" presId="urn:microsoft.com/office/officeart/2005/8/layout/hierarchy4"/>
    <dgm:cxn modelId="{8ADA522B-49D8-D140-BDE1-39C15407C341}" type="presParOf" srcId="{A541E5DE-73A8-493C-B666-4B05FEE2C15C}" destId="{C61FA867-9D1C-4563-AA3E-343E66B19A8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61E189-BABE-4D5F-9295-2B8B602FB6CA}" type="doc">
      <dgm:prSet loTypeId="urn:microsoft.com/office/officeart/2005/8/layout/hierarchy4" loCatId="relationship" qsTypeId="urn:microsoft.com/office/officeart/2005/8/quickstyle/3d1" qsCatId="3D" csTypeId="urn:microsoft.com/office/officeart/2005/8/colors/accent2_2" csCatId="accent2" phldr="1"/>
      <dgm:spPr/>
    </dgm:pt>
    <dgm:pt modelId="{E549F50D-FD42-4ADA-91EB-5E0372D9BBC9}">
      <dgm:prSet phldrT="[Text]">
        <dgm:style>
          <a:lnRef idx="1">
            <a:schemeClr val="accent6"/>
          </a:lnRef>
          <a:fillRef idx="3">
            <a:schemeClr val="accent6"/>
          </a:fillRef>
          <a:effectRef idx="2">
            <a:schemeClr val="accent6"/>
          </a:effectRef>
          <a:fontRef idx="minor">
            <a:schemeClr val="lt1"/>
          </a:fontRef>
        </dgm:style>
      </dgm:prSet>
      <dgm:spPr/>
      <dgm:t>
        <a:bodyPr/>
        <a:lstStyle/>
        <a:p>
          <a:r>
            <a:rPr lang="en-US" b="1" dirty="0" smtClean="0">
              <a:latin typeface="Arial"/>
              <a:cs typeface="Arial"/>
            </a:rPr>
            <a:t>Question Three</a:t>
          </a:r>
          <a:endParaRPr lang="en-US" b="1" dirty="0">
            <a:latin typeface="Arial"/>
            <a:cs typeface="Arial"/>
          </a:endParaRPr>
        </a:p>
      </dgm:t>
    </dgm:pt>
    <dgm:pt modelId="{8071A495-20F9-4A7E-9F58-6774B7AF5C14}" type="parTrans" cxnId="{2ECBDCDE-7E41-40B3-A2AA-BB7EE06078E4}">
      <dgm:prSet/>
      <dgm:spPr/>
      <dgm:t>
        <a:bodyPr/>
        <a:lstStyle/>
        <a:p>
          <a:endParaRPr lang="en-US">
            <a:latin typeface="Arial"/>
            <a:cs typeface="Arial"/>
          </a:endParaRPr>
        </a:p>
      </dgm:t>
    </dgm:pt>
    <dgm:pt modelId="{20803670-8D78-4704-A3BF-DA2A2EEDD4D8}" type="sibTrans" cxnId="{2ECBDCDE-7E41-40B3-A2AA-BB7EE06078E4}">
      <dgm:prSet/>
      <dgm:spPr/>
      <dgm:t>
        <a:bodyPr/>
        <a:lstStyle/>
        <a:p>
          <a:endParaRPr lang="en-US">
            <a:latin typeface="Arial"/>
            <a:cs typeface="Arial"/>
          </a:endParaRPr>
        </a:p>
      </dgm:t>
    </dgm:pt>
    <dgm:pt modelId="{3E2BA712-FDB8-4D26-81C8-B90B73D85F87}" type="pres">
      <dgm:prSet presAssocID="{8661E189-BABE-4D5F-9295-2B8B602FB6CA}" presName="Name0" presStyleCnt="0">
        <dgm:presLayoutVars>
          <dgm:chPref val="1"/>
          <dgm:dir/>
          <dgm:animOne val="branch"/>
          <dgm:animLvl val="lvl"/>
          <dgm:resizeHandles/>
        </dgm:presLayoutVars>
      </dgm:prSet>
      <dgm:spPr/>
    </dgm:pt>
    <dgm:pt modelId="{A541E5DE-73A8-493C-B666-4B05FEE2C15C}" type="pres">
      <dgm:prSet presAssocID="{E549F50D-FD42-4ADA-91EB-5E0372D9BBC9}" presName="vertOne" presStyleCnt="0"/>
      <dgm:spPr/>
    </dgm:pt>
    <dgm:pt modelId="{3F3DDA92-674E-4A94-A95F-05C562861F24}" type="pres">
      <dgm:prSet presAssocID="{E549F50D-FD42-4ADA-91EB-5E0372D9BBC9}" presName="txOne" presStyleLbl="node0" presStyleIdx="0" presStyleCnt="1">
        <dgm:presLayoutVars>
          <dgm:chPref val="3"/>
        </dgm:presLayoutVars>
      </dgm:prSet>
      <dgm:spPr/>
      <dgm:t>
        <a:bodyPr/>
        <a:lstStyle/>
        <a:p>
          <a:endParaRPr lang="en-US"/>
        </a:p>
      </dgm:t>
    </dgm:pt>
    <dgm:pt modelId="{C61FA867-9D1C-4563-AA3E-343E66B19A8B}" type="pres">
      <dgm:prSet presAssocID="{E549F50D-FD42-4ADA-91EB-5E0372D9BBC9}" presName="horzOne" presStyleCnt="0"/>
      <dgm:spPr/>
    </dgm:pt>
  </dgm:ptLst>
  <dgm:cxnLst>
    <dgm:cxn modelId="{2ECBDCDE-7E41-40B3-A2AA-BB7EE06078E4}" srcId="{8661E189-BABE-4D5F-9295-2B8B602FB6CA}" destId="{E549F50D-FD42-4ADA-91EB-5E0372D9BBC9}" srcOrd="0" destOrd="0" parTransId="{8071A495-20F9-4A7E-9F58-6774B7AF5C14}" sibTransId="{20803670-8D78-4704-A3BF-DA2A2EEDD4D8}"/>
    <dgm:cxn modelId="{1DBAC52B-D718-8A42-AE3D-26CA3FEF2935}" type="presOf" srcId="{E549F50D-FD42-4ADA-91EB-5E0372D9BBC9}" destId="{3F3DDA92-674E-4A94-A95F-05C562861F24}" srcOrd="0" destOrd="0" presId="urn:microsoft.com/office/officeart/2005/8/layout/hierarchy4"/>
    <dgm:cxn modelId="{79F99BDA-B034-EA46-9546-EE32AE0B0716}" type="presOf" srcId="{8661E189-BABE-4D5F-9295-2B8B602FB6CA}" destId="{3E2BA712-FDB8-4D26-81C8-B90B73D85F87}" srcOrd="0" destOrd="0" presId="urn:microsoft.com/office/officeart/2005/8/layout/hierarchy4"/>
    <dgm:cxn modelId="{7E2BE18E-FC77-1040-A535-7BE8E3911C8E}" type="presParOf" srcId="{3E2BA712-FDB8-4D26-81C8-B90B73D85F87}" destId="{A541E5DE-73A8-493C-B666-4B05FEE2C15C}" srcOrd="0" destOrd="0" presId="urn:microsoft.com/office/officeart/2005/8/layout/hierarchy4"/>
    <dgm:cxn modelId="{D0654457-C164-FD42-9B91-39DF4F270163}" type="presParOf" srcId="{A541E5DE-73A8-493C-B666-4B05FEE2C15C}" destId="{3F3DDA92-674E-4A94-A95F-05C562861F24}" srcOrd="0" destOrd="0" presId="urn:microsoft.com/office/officeart/2005/8/layout/hierarchy4"/>
    <dgm:cxn modelId="{60F0E730-6CEC-AB43-9431-038523B53401}" type="presParOf" srcId="{A541E5DE-73A8-493C-B666-4B05FEE2C15C}" destId="{C61FA867-9D1C-4563-AA3E-343E66B19A8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61E189-BABE-4D5F-9295-2B8B602FB6CA}" type="doc">
      <dgm:prSet loTypeId="urn:microsoft.com/office/officeart/2005/8/layout/hierarchy4" loCatId="relationship" qsTypeId="urn:microsoft.com/office/officeart/2005/8/quickstyle/3d1" qsCatId="3D" csTypeId="urn:microsoft.com/office/officeart/2005/8/colors/accent2_2" csCatId="accent2" phldr="1"/>
      <dgm:spPr/>
    </dgm:pt>
    <dgm:pt modelId="{E549F50D-FD42-4ADA-91EB-5E0372D9BBC9}">
      <dgm:prSet phldrT="[Text]">
        <dgm:style>
          <a:lnRef idx="1">
            <a:schemeClr val="accent6"/>
          </a:lnRef>
          <a:fillRef idx="3">
            <a:schemeClr val="accent6"/>
          </a:fillRef>
          <a:effectRef idx="2">
            <a:schemeClr val="accent6"/>
          </a:effectRef>
          <a:fontRef idx="minor">
            <a:schemeClr val="lt1"/>
          </a:fontRef>
        </dgm:style>
      </dgm:prSet>
      <dgm:spPr/>
      <dgm:t>
        <a:bodyPr/>
        <a:lstStyle/>
        <a:p>
          <a:r>
            <a:rPr lang="en-US" b="1" dirty="0" smtClean="0">
              <a:latin typeface="Arial"/>
              <a:cs typeface="Arial"/>
            </a:rPr>
            <a:t>Question Four</a:t>
          </a:r>
          <a:endParaRPr lang="en-US" b="1" dirty="0">
            <a:latin typeface="Arial"/>
            <a:cs typeface="Arial"/>
          </a:endParaRPr>
        </a:p>
      </dgm:t>
    </dgm:pt>
    <dgm:pt modelId="{8071A495-20F9-4A7E-9F58-6774B7AF5C14}" type="parTrans" cxnId="{2ECBDCDE-7E41-40B3-A2AA-BB7EE06078E4}">
      <dgm:prSet/>
      <dgm:spPr/>
      <dgm:t>
        <a:bodyPr/>
        <a:lstStyle/>
        <a:p>
          <a:endParaRPr lang="en-US">
            <a:latin typeface="Arial"/>
            <a:cs typeface="Arial"/>
          </a:endParaRPr>
        </a:p>
      </dgm:t>
    </dgm:pt>
    <dgm:pt modelId="{20803670-8D78-4704-A3BF-DA2A2EEDD4D8}" type="sibTrans" cxnId="{2ECBDCDE-7E41-40B3-A2AA-BB7EE06078E4}">
      <dgm:prSet/>
      <dgm:spPr/>
      <dgm:t>
        <a:bodyPr/>
        <a:lstStyle/>
        <a:p>
          <a:endParaRPr lang="en-US">
            <a:latin typeface="Arial"/>
            <a:cs typeface="Arial"/>
          </a:endParaRPr>
        </a:p>
      </dgm:t>
    </dgm:pt>
    <dgm:pt modelId="{3E2BA712-FDB8-4D26-81C8-B90B73D85F87}" type="pres">
      <dgm:prSet presAssocID="{8661E189-BABE-4D5F-9295-2B8B602FB6CA}" presName="Name0" presStyleCnt="0">
        <dgm:presLayoutVars>
          <dgm:chPref val="1"/>
          <dgm:dir/>
          <dgm:animOne val="branch"/>
          <dgm:animLvl val="lvl"/>
          <dgm:resizeHandles/>
        </dgm:presLayoutVars>
      </dgm:prSet>
      <dgm:spPr/>
    </dgm:pt>
    <dgm:pt modelId="{A541E5DE-73A8-493C-B666-4B05FEE2C15C}" type="pres">
      <dgm:prSet presAssocID="{E549F50D-FD42-4ADA-91EB-5E0372D9BBC9}" presName="vertOne" presStyleCnt="0"/>
      <dgm:spPr/>
    </dgm:pt>
    <dgm:pt modelId="{3F3DDA92-674E-4A94-A95F-05C562861F24}" type="pres">
      <dgm:prSet presAssocID="{E549F50D-FD42-4ADA-91EB-5E0372D9BBC9}" presName="txOne" presStyleLbl="node0" presStyleIdx="0" presStyleCnt="1">
        <dgm:presLayoutVars>
          <dgm:chPref val="3"/>
        </dgm:presLayoutVars>
      </dgm:prSet>
      <dgm:spPr/>
      <dgm:t>
        <a:bodyPr/>
        <a:lstStyle/>
        <a:p>
          <a:endParaRPr lang="en-US"/>
        </a:p>
      </dgm:t>
    </dgm:pt>
    <dgm:pt modelId="{C61FA867-9D1C-4563-AA3E-343E66B19A8B}" type="pres">
      <dgm:prSet presAssocID="{E549F50D-FD42-4ADA-91EB-5E0372D9BBC9}" presName="horzOne" presStyleCnt="0"/>
      <dgm:spPr/>
    </dgm:pt>
  </dgm:ptLst>
  <dgm:cxnLst>
    <dgm:cxn modelId="{2ECBDCDE-7E41-40B3-A2AA-BB7EE06078E4}" srcId="{8661E189-BABE-4D5F-9295-2B8B602FB6CA}" destId="{E549F50D-FD42-4ADA-91EB-5E0372D9BBC9}" srcOrd="0" destOrd="0" parTransId="{8071A495-20F9-4A7E-9F58-6774B7AF5C14}" sibTransId="{20803670-8D78-4704-A3BF-DA2A2EEDD4D8}"/>
    <dgm:cxn modelId="{C9068CEB-BC04-7C41-9544-99695C927A87}" type="presOf" srcId="{8661E189-BABE-4D5F-9295-2B8B602FB6CA}" destId="{3E2BA712-FDB8-4D26-81C8-B90B73D85F87}" srcOrd="0" destOrd="0" presId="urn:microsoft.com/office/officeart/2005/8/layout/hierarchy4"/>
    <dgm:cxn modelId="{7898FB40-220C-EF46-BD78-EE37436A4A1D}" type="presOf" srcId="{E549F50D-FD42-4ADA-91EB-5E0372D9BBC9}" destId="{3F3DDA92-674E-4A94-A95F-05C562861F24}" srcOrd="0" destOrd="0" presId="urn:microsoft.com/office/officeart/2005/8/layout/hierarchy4"/>
    <dgm:cxn modelId="{B356489E-10A5-284B-B6FD-45A1145E24C0}" type="presParOf" srcId="{3E2BA712-FDB8-4D26-81C8-B90B73D85F87}" destId="{A541E5DE-73A8-493C-B666-4B05FEE2C15C}" srcOrd="0" destOrd="0" presId="urn:microsoft.com/office/officeart/2005/8/layout/hierarchy4"/>
    <dgm:cxn modelId="{CB0010F5-72B4-9649-B820-D7EEBDCC03F7}" type="presParOf" srcId="{A541E5DE-73A8-493C-B666-4B05FEE2C15C}" destId="{3F3DDA92-674E-4A94-A95F-05C562861F24}" srcOrd="0" destOrd="0" presId="urn:microsoft.com/office/officeart/2005/8/layout/hierarchy4"/>
    <dgm:cxn modelId="{BEB6C24F-3E21-094A-A9C4-03546D9B9420}" type="presParOf" srcId="{A541E5DE-73A8-493C-B666-4B05FEE2C15C}" destId="{C61FA867-9D1C-4563-AA3E-343E66B19A8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DDA92-674E-4A94-A95F-05C562861F24}">
      <dsp:nvSpPr>
        <dsp:cNvPr id="0" name=""/>
        <dsp:cNvSpPr/>
      </dsp:nvSpPr>
      <dsp:spPr>
        <a:xfrm>
          <a:off x="0" y="0"/>
          <a:ext cx="3962400" cy="914400"/>
        </a:xfrm>
        <a:prstGeom prst="roundRect">
          <a:avLst>
            <a:gd name="adj" fmla="val 10000"/>
          </a:avLst>
        </a:prstGeom>
        <a:blipFill rotWithShape="1">
          <a:blip xmlns:r="http://schemas.openxmlformats.org/officeDocument/2006/relationships" r:embed="rId1">
            <a:duotone>
              <a:schemeClr val="accent6">
                <a:shade val="78000"/>
                <a:satMod val="115000"/>
              </a:schemeClr>
              <a:schemeClr val="accent6">
                <a:tint val="84000"/>
                <a:satMod val="135000"/>
              </a:schemeClr>
            </a:duotone>
          </a:blip>
          <a:tile tx="0" ty="0" sx="100000" sy="100000" flip="none" algn="tl"/>
        </a:blipFill>
        <a:ln w="6350" cap="flat" cmpd="sng" algn="ctr">
          <a:solidFill>
            <a:schemeClr val="accent6">
              <a:shade val="95000"/>
              <a:alpha val="90000"/>
              <a:satMod val="115000"/>
            </a:schemeClr>
          </a:solidFill>
          <a:prstDash val="solid"/>
        </a:ln>
        <a:effectLst>
          <a:innerShdw blurRad="76200" dist="12700" dir="13500000">
            <a:srgbClr val="FFFFFF">
              <a:alpha val="60000"/>
            </a:srgbClr>
          </a:innerShdw>
        </a:effectLst>
        <a:scene3d>
          <a:camera prst="orthographicFront"/>
          <a:lightRig rig="flat" dir="t"/>
        </a:scene3d>
        <a:sp3d>
          <a:bevelT w="12700" h="25400" prst="softRound"/>
        </a:sp3d>
      </dsp:spPr>
      <dsp:style>
        <a:lnRef idx="1">
          <a:schemeClr val="accent6"/>
        </a:lnRef>
        <a:fillRef idx="3">
          <a:schemeClr val="accent6"/>
        </a:fillRef>
        <a:effectRef idx="2">
          <a:schemeClr val="accent6"/>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b="1" kern="1200" dirty="0" smtClean="0">
              <a:latin typeface="Arial"/>
              <a:cs typeface="Arial"/>
            </a:rPr>
            <a:t>Question One</a:t>
          </a:r>
          <a:endParaRPr lang="en-US" sz="3900" b="1" kern="1200" dirty="0">
            <a:latin typeface="Arial"/>
            <a:cs typeface="Arial"/>
          </a:endParaRPr>
        </a:p>
      </dsp:txBody>
      <dsp:txXfrm>
        <a:off x="26782" y="26782"/>
        <a:ext cx="3908836" cy="860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DDA92-674E-4A94-A95F-05C562861F24}">
      <dsp:nvSpPr>
        <dsp:cNvPr id="0" name=""/>
        <dsp:cNvSpPr/>
      </dsp:nvSpPr>
      <dsp:spPr>
        <a:xfrm>
          <a:off x="0" y="0"/>
          <a:ext cx="3962400" cy="914400"/>
        </a:xfrm>
        <a:prstGeom prst="roundRect">
          <a:avLst>
            <a:gd name="adj" fmla="val 10000"/>
          </a:avLst>
        </a:prstGeom>
        <a:blipFill rotWithShape="1">
          <a:blip xmlns:r="http://schemas.openxmlformats.org/officeDocument/2006/relationships" r:embed="rId1">
            <a:duotone>
              <a:schemeClr val="accent6">
                <a:shade val="78000"/>
                <a:satMod val="115000"/>
              </a:schemeClr>
              <a:schemeClr val="accent6">
                <a:tint val="84000"/>
                <a:satMod val="135000"/>
              </a:schemeClr>
            </a:duotone>
          </a:blip>
          <a:tile tx="0" ty="0" sx="100000" sy="100000" flip="none" algn="tl"/>
        </a:blipFill>
        <a:ln w="6350" cap="flat" cmpd="sng" algn="ctr">
          <a:solidFill>
            <a:schemeClr val="accent6">
              <a:shade val="95000"/>
              <a:alpha val="90000"/>
              <a:satMod val="115000"/>
            </a:schemeClr>
          </a:solidFill>
          <a:prstDash val="solid"/>
        </a:ln>
        <a:effectLst>
          <a:innerShdw blurRad="76200" dist="12700" dir="13500000">
            <a:srgbClr val="FFFFFF">
              <a:alpha val="60000"/>
            </a:srgbClr>
          </a:innerShdw>
        </a:effectLst>
        <a:scene3d>
          <a:camera prst="orthographicFront"/>
          <a:lightRig rig="flat" dir="t"/>
        </a:scene3d>
        <a:sp3d>
          <a:bevelT w="12700" h="25400" prst="softRound"/>
        </a:sp3d>
      </dsp:spPr>
      <dsp:style>
        <a:lnRef idx="1">
          <a:schemeClr val="accent6"/>
        </a:lnRef>
        <a:fillRef idx="3">
          <a:schemeClr val="accent6"/>
        </a:fillRef>
        <a:effectRef idx="2">
          <a:schemeClr val="accent6"/>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b="1" kern="1200" dirty="0" smtClean="0">
              <a:latin typeface="Arial"/>
              <a:cs typeface="Arial"/>
            </a:rPr>
            <a:t>Question Two</a:t>
          </a:r>
          <a:endParaRPr lang="en-US" sz="3900" b="1" kern="1200" dirty="0">
            <a:latin typeface="Arial"/>
            <a:cs typeface="Arial"/>
          </a:endParaRPr>
        </a:p>
      </dsp:txBody>
      <dsp:txXfrm>
        <a:off x="26782" y="26782"/>
        <a:ext cx="3908836" cy="8608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DDA92-674E-4A94-A95F-05C562861F24}">
      <dsp:nvSpPr>
        <dsp:cNvPr id="0" name=""/>
        <dsp:cNvSpPr/>
      </dsp:nvSpPr>
      <dsp:spPr>
        <a:xfrm>
          <a:off x="0" y="0"/>
          <a:ext cx="3962400" cy="914400"/>
        </a:xfrm>
        <a:prstGeom prst="roundRect">
          <a:avLst>
            <a:gd name="adj" fmla="val 10000"/>
          </a:avLst>
        </a:prstGeom>
        <a:blipFill rotWithShape="1">
          <a:blip xmlns:r="http://schemas.openxmlformats.org/officeDocument/2006/relationships" r:embed="rId1">
            <a:duotone>
              <a:schemeClr val="accent6">
                <a:shade val="78000"/>
                <a:satMod val="115000"/>
              </a:schemeClr>
              <a:schemeClr val="accent6">
                <a:tint val="84000"/>
                <a:satMod val="135000"/>
              </a:schemeClr>
            </a:duotone>
          </a:blip>
          <a:tile tx="0" ty="0" sx="100000" sy="100000" flip="none" algn="tl"/>
        </a:blipFill>
        <a:ln w="6350" cap="flat" cmpd="sng" algn="ctr">
          <a:solidFill>
            <a:schemeClr val="accent6">
              <a:shade val="95000"/>
              <a:alpha val="90000"/>
              <a:satMod val="115000"/>
            </a:schemeClr>
          </a:solidFill>
          <a:prstDash val="solid"/>
        </a:ln>
        <a:effectLst>
          <a:innerShdw blurRad="76200" dist="12700" dir="13500000">
            <a:srgbClr val="FFFFFF">
              <a:alpha val="60000"/>
            </a:srgbClr>
          </a:innerShdw>
        </a:effectLst>
        <a:scene3d>
          <a:camera prst="orthographicFront"/>
          <a:lightRig rig="flat" dir="t"/>
        </a:scene3d>
        <a:sp3d>
          <a:bevelT w="12700" h="25400" prst="softRound"/>
        </a:sp3d>
      </dsp:spPr>
      <dsp:style>
        <a:lnRef idx="1">
          <a:schemeClr val="accent6"/>
        </a:lnRef>
        <a:fillRef idx="3">
          <a:schemeClr val="accent6"/>
        </a:fillRef>
        <a:effectRef idx="2">
          <a:schemeClr val="accent6"/>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b="1" kern="1200" dirty="0" smtClean="0">
              <a:latin typeface="Arial"/>
              <a:cs typeface="Arial"/>
            </a:rPr>
            <a:t>Question Three</a:t>
          </a:r>
          <a:endParaRPr lang="en-US" sz="3800" b="1" kern="1200" dirty="0">
            <a:latin typeface="Arial"/>
            <a:cs typeface="Arial"/>
          </a:endParaRPr>
        </a:p>
      </dsp:txBody>
      <dsp:txXfrm>
        <a:off x="26782" y="26782"/>
        <a:ext cx="3908836" cy="8608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DDA92-674E-4A94-A95F-05C562861F24}">
      <dsp:nvSpPr>
        <dsp:cNvPr id="0" name=""/>
        <dsp:cNvSpPr/>
      </dsp:nvSpPr>
      <dsp:spPr>
        <a:xfrm>
          <a:off x="0" y="0"/>
          <a:ext cx="3962400" cy="914400"/>
        </a:xfrm>
        <a:prstGeom prst="roundRect">
          <a:avLst>
            <a:gd name="adj" fmla="val 10000"/>
          </a:avLst>
        </a:prstGeom>
        <a:blipFill rotWithShape="1">
          <a:blip xmlns:r="http://schemas.openxmlformats.org/officeDocument/2006/relationships" r:embed="rId1">
            <a:duotone>
              <a:schemeClr val="accent6">
                <a:shade val="78000"/>
                <a:satMod val="115000"/>
              </a:schemeClr>
              <a:schemeClr val="accent6">
                <a:tint val="84000"/>
                <a:satMod val="135000"/>
              </a:schemeClr>
            </a:duotone>
          </a:blip>
          <a:tile tx="0" ty="0" sx="100000" sy="100000" flip="none" algn="tl"/>
        </a:blipFill>
        <a:ln w="6350" cap="flat" cmpd="sng" algn="ctr">
          <a:solidFill>
            <a:schemeClr val="accent6">
              <a:shade val="95000"/>
              <a:alpha val="90000"/>
              <a:satMod val="115000"/>
            </a:schemeClr>
          </a:solidFill>
          <a:prstDash val="solid"/>
        </a:ln>
        <a:effectLst>
          <a:innerShdw blurRad="76200" dist="12700" dir="13500000">
            <a:srgbClr val="FFFFFF">
              <a:alpha val="60000"/>
            </a:srgbClr>
          </a:innerShdw>
        </a:effectLst>
        <a:scene3d>
          <a:camera prst="orthographicFront"/>
          <a:lightRig rig="flat" dir="t"/>
        </a:scene3d>
        <a:sp3d>
          <a:bevelT w="12700" h="25400" prst="softRound"/>
        </a:sp3d>
      </dsp:spPr>
      <dsp:style>
        <a:lnRef idx="1">
          <a:schemeClr val="accent6"/>
        </a:lnRef>
        <a:fillRef idx="3">
          <a:schemeClr val="accent6"/>
        </a:fillRef>
        <a:effectRef idx="2">
          <a:schemeClr val="accent6"/>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b="1" kern="1200" dirty="0" smtClean="0">
              <a:latin typeface="Arial"/>
              <a:cs typeface="Arial"/>
            </a:rPr>
            <a:t>Question Four</a:t>
          </a:r>
          <a:endParaRPr lang="en-US" sz="3900" b="1" kern="1200" dirty="0">
            <a:latin typeface="Arial"/>
            <a:cs typeface="Arial"/>
          </a:endParaRPr>
        </a:p>
      </dsp:txBody>
      <dsp:txXfrm>
        <a:off x="26782" y="26782"/>
        <a:ext cx="3908836" cy="8608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AA44EEBB-316D-4652-A96A-FAFFBB3EFD07}" type="datetimeFigureOut">
              <a:rPr lang="en-US"/>
              <a:pPr>
                <a:defRPr/>
              </a:pPr>
              <a:t>11/30/12</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D9CE33F3-FA65-4487-A852-D574F070C8B2}" type="slidenum">
              <a:rPr lang="en-US"/>
              <a:pPr>
                <a:defRPr/>
              </a:pPr>
              <a:t>‹#›</a:t>
            </a:fld>
            <a:endParaRPr lang="en-US"/>
          </a:p>
        </p:txBody>
      </p:sp>
    </p:spTree>
    <p:extLst>
      <p:ext uri="{BB962C8B-B14F-4D97-AF65-F5344CB8AC3E}">
        <p14:creationId xmlns:p14="http://schemas.microsoft.com/office/powerpoint/2010/main" val="53025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defRPr>
            </a:lvl1pPr>
          </a:lstStyle>
          <a:p>
            <a:pPr>
              <a:defRPr/>
            </a:pPr>
            <a:fld id="{BEE5CBB8-6D00-4BF9-B1AD-1CF416F6D62D}" type="datetimeFigureOut">
              <a:rPr lang="en-US"/>
              <a:pPr>
                <a:defRPr/>
              </a:pPr>
              <a:t>11/30/12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marL="0" marR="0" lvl="0" indent="0" algn="l" defTabSz="966612" rtl="0" eaLnBrk="0" fontAlgn="base" latinLnBrk="0" hangingPunct="0">
              <a:lnSpc>
                <a:spcPct val="100000"/>
              </a:lnSpc>
              <a:spcBef>
                <a:spcPct val="30000"/>
              </a:spcBef>
              <a:spcAft>
                <a:spcPct val="0"/>
              </a:spcAft>
              <a:buClrTx/>
              <a:buSzTx/>
              <a:buFontTx/>
              <a:buNone/>
              <a:tabLst/>
              <a:defRPr/>
            </a:pPr>
            <a:r>
              <a:rPr lang="en-US" b="1" u="sng" dirty="0" smtClean="0"/>
              <a:t>Trainer Notes:</a:t>
            </a:r>
          </a:p>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defRPr>
            </a:lvl1pPr>
          </a:lstStyle>
          <a:p>
            <a:pPr>
              <a:defRPr/>
            </a:pPr>
            <a:fld id="{1269C058-4577-42A1-B360-321A5B2BDD34}" type="slidenum">
              <a:rPr lang="en-US"/>
              <a:pPr>
                <a:defRPr/>
              </a:pPr>
              <a:t>‹#›</a:t>
            </a:fld>
            <a:endParaRPr lang="en-US"/>
          </a:p>
        </p:txBody>
      </p:sp>
    </p:spTree>
    <p:extLst>
      <p:ext uri="{BB962C8B-B14F-4D97-AF65-F5344CB8AC3E}">
        <p14:creationId xmlns:p14="http://schemas.microsoft.com/office/powerpoint/2010/main" val="303533812"/>
      </p:ext>
    </p:extLst>
  </p:cSld>
  <p:clrMap bg1="lt1" tx1="dk1" bg2="lt2" tx2="dk2" accent1="accent1" accent2="accent2" accent3="accent3" accent4="accent4" accent5="accent5" accent6="accent6" hlink="hlink" folHlink="folHlink"/>
  <p:notesStyle>
    <a:lvl1pPr marL="0" marR="0" indent="0" algn="l" defTabSz="914400" rtl="0" eaLnBrk="0" fontAlgn="base" latinLnBrk="0" hangingPunct="0">
      <a:lnSpc>
        <a:spcPct val="100000"/>
      </a:lnSpc>
      <a:spcBef>
        <a:spcPct val="30000"/>
      </a:spcBef>
      <a:spcAft>
        <a:spcPct val="0"/>
      </a:spcAft>
      <a:buClrTx/>
      <a:buSzTx/>
      <a:buFontTx/>
      <a:buNone/>
      <a:tabLs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mailto:anicol@interchange.ubc.ca"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lIns="96323" tIns="48161" rIns="96323" bIns="48161" numCol="1" anchor="t" anchorCtr="0" compatLnSpc="1">
            <a:prstTxWarp prst="textNoShape">
              <a:avLst/>
            </a:prstTxWarp>
          </a:bodyPr>
          <a:lstStyle/>
          <a:p>
            <a:pPr defTabSz="963229" eaLnBrk="1" hangingPunct="1">
              <a:spcBef>
                <a:spcPct val="0"/>
              </a:spcBef>
              <a:defRPr/>
            </a:pPr>
            <a:r>
              <a:rPr lang="en-US" b="1" u="sng" dirty="0" smtClean="0"/>
              <a:t>Trainer Notes:</a:t>
            </a:r>
          </a:p>
        </p:txBody>
      </p:sp>
      <p:sp>
        <p:nvSpPr>
          <p:cNvPr id="20484" name="Slide Number Placeholder 3"/>
          <p:cNvSpPr>
            <a:spLocks noGrp="1"/>
          </p:cNvSpPr>
          <p:nvPr>
            <p:ph type="sldNum" sz="quarter" idx="5"/>
          </p:nvPr>
        </p:nvSpPr>
        <p:spPr bwMode="auto">
          <a:noFill/>
          <a:ln>
            <a:miter lim="800000"/>
            <a:headEnd/>
            <a:tailEnd/>
          </a:ln>
        </p:spPr>
        <p:txBody>
          <a:bodyPr wrap="square" lIns="96323" tIns="48161" rIns="96323" bIns="48161" numCol="1" anchorCtr="0" compatLnSpc="1">
            <a:prstTxWarp prst="textNoShape">
              <a:avLst/>
            </a:prstTxWarp>
          </a:bodyPr>
          <a:lstStyle/>
          <a:p>
            <a:pPr fontAlgn="base">
              <a:spcBef>
                <a:spcPct val="0"/>
              </a:spcBef>
              <a:spcAft>
                <a:spcPct val="0"/>
              </a:spcAft>
            </a:pPr>
            <a:fld id="{5832C17E-D0C0-4381-A90E-F519D0BD310C}"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800" dirty="0"/>
              <a:t>Transmission electron microscopy methods resemble asbestos analysis.</a:t>
            </a:r>
          </a:p>
          <a:p>
            <a:endParaRPr lang="en-US" sz="800" dirty="0"/>
          </a:p>
          <a:p>
            <a:r>
              <a:rPr lang="en-US" sz="800" dirty="0"/>
              <a:t>[Make the point of indicating how small the TEM grid that holds the sample. It is helpful for those familiar with phase contrast microscopy to see how much smaller the section of filter is that gets onto the grid compared with the pie wedge that is cut out and mounted on a standard glass slide for PCM.]</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22</a:t>
            </a:fld>
            <a:endParaRPr lang="en-US"/>
          </a:p>
        </p:txBody>
      </p:sp>
    </p:spTree>
    <p:extLst>
      <p:ext uri="{BB962C8B-B14F-4D97-AF65-F5344CB8AC3E}">
        <p14:creationId xmlns:p14="http://schemas.microsoft.com/office/powerpoint/2010/main" val="3850535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dirty="0" smtClean="0"/>
              <a:t>TEM</a:t>
            </a:r>
            <a:r>
              <a:rPr lang="en-US" baseline="0" dirty="0" smtClean="0"/>
              <a:t> allows several measurements:</a:t>
            </a:r>
          </a:p>
          <a:p>
            <a:pPr marL="181240" indent="-181240" eaLnBrk="1" hangingPunct="1">
              <a:buFont typeface="Arial"/>
              <a:buChar char="•"/>
            </a:pPr>
            <a:r>
              <a:rPr lang="en-US" dirty="0" smtClean="0"/>
              <a:t>Morphology </a:t>
            </a:r>
          </a:p>
          <a:p>
            <a:pPr marL="181240" indent="-181240" eaLnBrk="1" hangingPunct="1">
              <a:buFont typeface="Arial"/>
              <a:buChar char="•"/>
            </a:pPr>
            <a:r>
              <a:rPr lang="en-US" dirty="0" smtClean="0"/>
              <a:t>EDS (EDXA) for chemical composition</a:t>
            </a:r>
          </a:p>
          <a:p>
            <a:pPr marL="181240" indent="-181240">
              <a:buFont typeface="Arial"/>
              <a:buChar char="•"/>
            </a:pPr>
            <a:r>
              <a:rPr lang="en-US" dirty="0" smtClean="0"/>
              <a:t>Particle count </a:t>
            </a:r>
          </a:p>
          <a:p>
            <a:pPr marL="181240" indent="-181240">
              <a:buFont typeface="Arial"/>
              <a:buChar char="•"/>
            </a:pPr>
            <a:r>
              <a:rPr lang="en-US" dirty="0" smtClean="0"/>
              <a:t>Particle length and diameter</a:t>
            </a:r>
          </a:p>
          <a:p>
            <a:endParaRPr lang="en-US" dirty="0" smtClean="0"/>
          </a:p>
          <a:p>
            <a:r>
              <a:rPr lang="en-US" dirty="0" smtClean="0"/>
              <a:t>[Point out</a:t>
            </a:r>
            <a:r>
              <a:rPr lang="en-US" baseline="0" dirty="0" smtClean="0"/>
              <a:t> that this is the strength of TEM: you can see the shape of the particles to compare to the raw stock, you can use the electron beam to generate x-rays that are characteristic for each element thus identifying the chemical composition, you can count particles (as long as you have counting rules) and you can measure the particles length and diameter. For a tube, with a measured length and diameter, you can determine volume and choose a density to calculate mass.]</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23</a:t>
            </a:fld>
            <a:endParaRPr lang="en-US"/>
          </a:p>
        </p:txBody>
      </p:sp>
    </p:spTree>
    <p:extLst>
      <p:ext uri="{BB962C8B-B14F-4D97-AF65-F5344CB8AC3E}">
        <p14:creationId xmlns:p14="http://schemas.microsoft.com/office/powerpoint/2010/main" val="2705544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Trainer Notes:</a:t>
            </a:r>
          </a:p>
          <a:p>
            <a:endParaRPr lang="en-US" dirty="0" smtClean="0"/>
          </a:p>
          <a:p>
            <a:r>
              <a:rPr lang="en-US" sz="1300" dirty="0"/>
              <a:t>NIOSH analysis of metal reactor cleanout provides good example of EM capabilities</a:t>
            </a:r>
          </a:p>
          <a:p>
            <a:endParaRPr lang="en-US" sz="1300" dirty="0"/>
          </a:p>
          <a:p>
            <a:r>
              <a:rPr lang="en-US" sz="1300" dirty="0"/>
              <a:t>[Use a laser pointer to illustrate how focused the beam of a TEM is to perform Energy Dispersive analysis of the materials to determine its elemental composition. Production of many </a:t>
            </a:r>
            <a:r>
              <a:rPr lang="en-US" sz="1300" dirty="0" err="1"/>
              <a:t>nanomaterials</a:t>
            </a:r>
            <a:r>
              <a:rPr lang="en-US" sz="1300" dirty="0"/>
              <a:t> requires metal catalysts and EDS analysis will show that as a peak.]</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24</a:t>
            </a:fld>
            <a:endParaRPr lang="en-US"/>
          </a:p>
        </p:txBody>
      </p:sp>
    </p:spTree>
    <p:extLst>
      <p:ext uri="{BB962C8B-B14F-4D97-AF65-F5344CB8AC3E}">
        <p14:creationId xmlns:p14="http://schemas.microsoft.com/office/powerpoint/2010/main" val="238103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cs typeface="+mn-cs"/>
              </a:rPr>
              <a:t>Trainer Notes:</a:t>
            </a:r>
          </a:p>
          <a:p>
            <a:pPr>
              <a:defRPr/>
            </a:pPr>
            <a:endParaRPr lang="en-US" dirty="0" smtClean="0">
              <a:cs typeface="+mn-cs"/>
            </a:endParaRPr>
          </a:p>
          <a:p>
            <a:pPr>
              <a:defRPr/>
            </a:pP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FA6B89B7-DF8C-A145-BB57-6904FB30C26C}" type="slidenum">
              <a:rPr lang="en-US"/>
              <a:pPr>
                <a:defRPr/>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t>
            </a:r>
            <a:r>
              <a:rPr lang="en-US" dirty="0" smtClean="0"/>
              <a:t>“80% of the workers’ reps and 71% of the employers’ representatives were not aware of the availability of nanomaterials and were ignorant as to whether they actually use nanomaterials at their </a:t>
            </a:r>
            <a:r>
              <a:rPr lang="en-US" dirty="0" err="1" smtClean="0"/>
              <a:t>workplace.”</a:t>
            </a:r>
            <a:r>
              <a:rPr lang="en-US" sz="1200" b="0" i="0" u="none" strike="noStrike" kern="1200" baseline="0" dirty="0" err="1" smtClean="0">
                <a:solidFill>
                  <a:schemeClr val="tx1"/>
                </a:solidFill>
                <a:latin typeface="+mn-lt"/>
                <a:ea typeface="+mn-ea"/>
                <a:cs typeface="+mn-cs"/>
              </a:rPr>
              <a:t>Part</a:t>
            </a:r>
            <a:r>
              <a:rPr lang="en-US" sz="1200" b="0" i="0" u="none" strike="noStrike" kern="1200" baseline="0" dirty="0" smtClean="0">
                <a:solidFill>
                  <a:schemeClr val="tx1"/>
                </a:solidFill>
                <a:latin typeface="+mn-lt"/>
                <a:ea typeface="+mn-ea"/>
                <a:cs typeface="+mn-cs"/>
              </a:rPr>
              <a:t> of the inventory was a questionnaire set out by the FIEC and the EFBWW among their members in 24 European countries (hereafter called the 2009-survey). A strategic selection of 144 well-informed FIEC and EFBWW contact persons in the Member States resulted in 28 completed questionnaires from 14 European countries. Completeness was not pursued, as this would require a much more elaborate approach. by in-depth interviewing of construction employers and workers, architects, raw material, and product manufacturers as well as R&amp;D scientists, in total </a:t>
            </a:r>
            <a:r>
              <a:rPr lang="en-US" sz="1200" b="0" i="0" u="none" strike="noStrike" kern="1200" baseline="0" dirty="0" err="1" smtClean="0">
                <a:solidFill>
                  <a:schemeClr val="tx1"/>
                </a:solidFill>
                <a:latin typeface="+mn-lt"/>
                <a:ea typeface="+mn-ea"/>
                <a:cs typeface="+mn-cs"/>
              </a:rPr>
              <a:t>ca</a:t>
            </a:r>
            <a:r>
              <a:rPr lang="en-US" sz="1200" b="0" i="0" u="none" strike="noStrike" kern="1200" baseline="0" dirty="0" smtClean="0">
                <a:solidFill>
                  <a:schemeClr val="tx1"/>
                </a:solidFill>
                <a:latin typeface="+mn-lt"/>
                <a:ea typeface="+mn-ea"/>
                <a:cs typeface="+mn-cs"/>
              </a:rPr>
              <a:t> 45 interviewees from Western European countries and 5 from the USA and Canada.</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26</a:t>
            </a:fld>
            <a:endParaRPr lang="en-US"/>
          </a:p>
        </p:txBody>
      </p:sp>
    </p:spTree>
    <p:extLst>
      <p:ext uri="{BB962C8B-B14F-4D97-AF65-F5344CB8AC3E}">
        <p14:creationId xmlns:p14="http://schemas.microsoft.com/office/powerpoint/2010/main" val="1540180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601CBF-62E6-4B1C-8A9C-8EBCE022AC82}" type="slidenum">
              <a:rPr lang="en-US" smtClean="0"/>
              <a:pPr/>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p:spPr>
        <p:txBody>
          <a:bodyPr/>
          <a:lstStyle/>
          <a:p>
            <a:pPr defTabSz="966612">
              <a:defRPr/>
            </a:pPr>
            <a:r>
              <a:rPr lang="en-US" sz="800" dirty="0"/>
              <a:t>One expert panel review established that only 11% of the MSDSs were found to be accurate in all of the following four areas: health effects, first aid, personal protective equipment, and exposure limits. Further, the health effects data on the MSDSs frequently are incomplete and the chronic data are often incorrect or less complete than the acute data. </a:t>
            </a:r>
          </a:p>
          <a:p>
            <a:pPr defTabSz="966612">
              <a:defRPr/>
            </a:pPr>
            <a:endParaRPr lang="en-US" sz="800" dirty="0"/>
          </a:p>
          <a:p>
            <a:pPr defTabSz="966612">
              <a:defRPr/>
            </a:pPr>
            <a:r>
              <a:rPr lang="en-US" sz="800" dirty="0" err="1"/>
              <a:t>Kolp</a:t>
            </a:r>
            <a:r>
              <a:rPr lang="en-US" sz="800" dirty="0"/>
              <a:t>, P.W.; Williams, P.L.; and </a:t>
            </a:r>
            <a:r>
              <a:rPr lang="en-US" sz="800" dirty="0" err="1"/>
              <a:t>Burtan</a:t>
            </a:r>
            <a:r>
              <a:rPr lang="en-US" sz="800" dirty="0"/>
              <a:t>, R.C. 1995. Assessment of the Accuracy of Material Safety Data Sheets. Journal of the American Industrial Hygiene Association 56:178-183.</a:t>
            </a:r>
            <a:br>
              <a:rPr lang="en-US" sz="800" dirty="0"/>
            </a:br>
            <a:endParaRPr lang="en-US" sz="800" dirty="0"/>
          </a:p>
          <a:p>
            <a:endParaRPr lang="en-US" sz="7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xfrm>
            <a:off x="1737360" y="551737"/>
            <a:ext cx="3840480" cy="2835354"/>
          </a:xfrm>
          <a:ln/>
        </p:spPr>
      </p:sp>
      <p:sp>
        <p:nvSpPr>
          <p:cNvPr id="96259" name="Rectangle 3"/>
          <p:cNvSpPr>
            <a:spLocks noGrp="1" noChangeArrowheads="1"/>
          </p:cNvSpPr>
          <p:nvPr>
            <p:ph type="body" idx="1"/>
          </p:nvPr>
        </p:nvSpPr>
        <p:spPr>
          <a:noFill/>
          <a:ln w="9525"/>
        </p:spPr>
        <p:txBody>
          <a:bodyPr/>
          <a:lstStyle/>
          <a:p>
            <a:r>
              <a:rPr lang="en-US" dirty="0" smtClean="0">
                <a:latin typeface="Arial" charset="0"/>
                <a:cs typeface="Times New Roman" pitchFamily="18" charset="0"/>
              </a:rPr>
              <a:t>On average, literate workers only understood about 60% of the health and safety information on sample MSDSs in three different comprehensibility studies This percentage was remarkably similar across the studies. </a:t>
            </a:r>
            <a:r>
              <a:rPr lang="en-US" dirty="0" smtClean="0"/>
              <a:t>study was reported in 1990, by the Printing Industries of America (PIA, 1990). The study involved the comprehensibility of MSDS to Master Printers, who had an average of 13.9 years of formal education, or approximately two years beyond high school. In this study, 27 MSDS were selected and analyzed for reading levels using a software program, finding the average reading grade level of 14. The investigators found that employees with 15 years of education or more understood only 66.2%. Based on these results, it was suggested that years of formal education does not significantly increase comprehension of MSDS.</a:t>
            </a:r>
            <a:br>
              <a:rPr lang="en-US" dirty="0" smtClean="0"/>
            </a:br>
            <a:r>
              <a:rPr lang="en-US" dirty="0" smtClean="0"/>
              <a:t/>
            </a:r>
            <a:br>
              <a:rPr lang="en-US" dirty="0" smtClean="0"/>
            </a:br>
            <a:r>
              <a:rPr lang="en-US" dirty="0" smtClean="0"/>
              <a:t>At the time, the PIA made the suggestion that a standardized format be used for MSDS, as well as standardized color-coded sections for easier access to emergency information, and standardized signs and symbols for vital information. They further suggested that MSDS be produced in other languages (this is not required by OSHA) and be written at a reading level no higher than twelfth grade.</a:t>
            </a:r>
            <a:br>
              <a:rPr lang="en-US" dirty="0" smtClean="0"/>
            </a:br>
            <a:endParaRPr lang="en-US" dirty="0" smtClean="0">
              <a:latin typeface="Arial" charset="0"/>
              <a:cs typeface="Times New Roman" pitchFamily="18" charset="0"/>
            </a:endParaRPr>
          </a:p>
          <a:p>
            <a:r>
              <a:rPr lang="en-US" dirty="0" err="1" smtClean="0"/>
              <a:t>Kolp</a:t>
            </a:r>
            <a:r>
              <a:rPr lang="en-US" dirty="0" smtClean="0"/>
              <a:t>, P.; Sattler, B.; </a:t>
            </a:r>
            <a:r>
              <a:rPr lang="en-US" dirty="0" err="1" smtClean="0"/>
              <a:t>Blayney</a:t>
            </a:r>
            <a:r>
              <a:rPr lang="en-US" dirty="0" smtClean="0"/>
              <a:t>, M.; Sherwood, T. 1993. Comprehensibility of Material Safety Data Sheets. American Journal of Industrial Medicine (23)1:135-141. This was based on the doctoral research of Barb Sattler</a:t>
            </a:r>
            <a:r>
              <a:rPr lang="en-US" baseline="0" dirty="0" smtClean="0"/>
              <a:t> and tested workers ability to find and comprehend information in MSDSs.</a:t>
            </a:r>
            <a:r>
              <a:rPr lang="en-US" dirty="0" smtClean="0"/>
              <a:t/>
            </a:r>
            <a:br>
              <a:rPr lang="en-US" dirty="0" smtClean="0"/>
            </a:br>
            <a:endParaRPr lang="en-US" dirty="0" smtClean="0">
              <a:latin typeface="Arial" charset="0"/>
              <a:cs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p:spPr>
        <p:txBody>
          <a:bodyPr/>
          <a:lstStyle/>
          <a:p>
            <a:pPr>
              <a:lnSpc>
                <a:spcPct val="90000"/>
              </a:lnSpc>
            </a:pPr>
            <a:r>
              <a:rPr lang="en-US" sz="1100" dirty="0"/>
              <a:t>Accuracy, comprehensibility, and use of material safety data sheets: A </a:t>
            </a:r>
            <a:r>
              <a:rPr lang="en-US" sz="1100" dirty="0" err="1"/>
              <a:t>reviewAnne</a:t>
            </a:r>
            <a:r>
              <a:rPr lang="en-US" sz="1100" dirty="0"/>
              <a:t>-Marie </a:t>
            </a:r>
            <a:r>
              <a:rPr lang="en-US" sz="1100" dirty="0" err="1"/>
              <a:t>Nicol</a:t>
            </a:r>
            <a:r>
              <a:rPr lang="en-US" sz="1100" dirty="0"/>
              <a:t>, PhD *, A. Christie </a:t>
            </a:r>
            <a:r>
              <a:rPr lang="en-US" sz="1100" dirty="0" err="1"/>
              <a:t>Hurrell</a:t>
            </a:r>
            <a:r>
              <a:rPr lang="en-US" sz="1100" dirty="0"/>
              <a:t>, MA, </a:t>
            </a:r>
            <a:r>
              <a:rPr lang="en-US" sz="1100" dirty="0" err="1"/>
              <a:t>Desy</a:t>
            </a:r>
            <a:r>
              <a:rPr lang="en-US" sz="1100" dirty="0"/>
              <a:t> </a:t>
            </a:r>
            <a:r>
              <a:rPr lang="en-US" sz="1100" dirty="0" err="1"/>
              <a:t>Wahyuni</a:t>
            </a:r>
            <a:r>
              <a:rPr lang="en-US" sz="1100" dirty="0"/>
              <a:t>, MLIS, William McDowall, </a:t>
            </a:r>
            <a:r>
              <a:rPr lang="en-US" sz="1100" dirty="0" err="1"/>
              <a:t>MSc</a:t>
            </a:r>
            <a:r>
              <a:rPr lang="en-US" sz="1100" dirty="0"/>
              <a:t>, Winnie Chu, </a:t>
            </a:r>
            <a:r>
              <a:rPr lang="en-US" sz="1100" dirty="0" err="1"/>
              <a:t>PhDCentre</a:t>
            </a:r>
            <a:r>
              <a:rPr lang="en-US" sz="1100" dirty="0"/>
              <a:t> for Health and Environment Research, University of British Columbia, Vancouver, British Columbia, Canada</a:t>
            </a:r>
            <a:br>
              <a:rPr lang="en-US" sz="1100" dirty="0"/>
            </a:br>
            <a:r>
              <a:rPr lang="en-US" sz="1100" b="1" dirty="0"/>
              <a:t>email:</a:t>
            </a:r>
            <a:r>
              <a:rPr lang="en-US" sz="1100" dirty="0"/>
              <a:t> Anne-Marie </a:t>
            </a:r>
            <a:r>
              <a:rPr lang="en-US" sz="1100" dirty="0" err="1"/>
              <a:t>Nicol</a:t>
            </a:r>
            <a:r>
              <a:rPr lang="en-US" sz="1100" dirty="0"/>
              <a:t> (</a:t>
            </a:r>
            <a:r>
              <a:rPr lang="en-US" sz="1100" dirty="0">
                <a:hlinkClick r:id="rId3"/>
              </a:rPr>
              <a:t>anicol@interchange.ubc.ca</a:t>
            </a:r>
            <a:r>
              <a:rPr lang="en-US" sz="1100" dirty="0"/>
              <a:t>)*Correspondence to Anne-Marie </a:t>
            </a:r>
            <a:r>
              <a:rPr lang="en-US" sz="1100" dirty="0" err="1"/>
              <a:t>Nicol</a:t>
            </a:r>
            <a:r>
              <a:rPr lang="en-US" sz="1100" dirty="0"/>
              <a:t>, 3rd Floor, 2206 East Mall, Vancouver, British Columbia, Canada V6T 1Z3.</a:t>
            </a:r>
          </a:p>
          <a:p>
            <a:pPr>
              <a:lnSpc>
                <a:spcPct val="90000"/>
              </a:lnSpc>
            </a:pPr>
            <a:r>
              <a:rPr lang="en-US" sz="1100" dirty="0"/>
              <a:t>This article describes a review of the peer-reviewed scientific literature regarding the accuracy, comprehensibility and use of MSDSs in the workplace.</a:t>
            </a:r>
            <a:br>
              <a:rPr lang="en-US" sz="1100" dirty="0"/>
            </a:br>
            <a:r>
              <a:rPr lang="en-US" sz="1100" dirty="0" err="1"/>
              <a:t>MethodsArticles</a:t>
            </a:r>
            <a:r>
              <a:rPr lang="en-US" sz="1100" dirty="0"/>
              <a:t> were retrieved via a systematic search of indexes and databases, followed by hand searching and citation index searching. Two reviewers independently read and coded the articles using an iterative matrix.</a:t>
            </a:r>
            <a:br>
              <a:rPr lang="en-US" sz="1100" dirty="0"/>
            </a:br>
            <a:r>
              <a:rPr lang="en-US" sz="1100" dirty="0" err="1"/>
              <a:t>ResultsOf</a:t>
            </a:r>
            <a:r>
              <a:rPr lang="en-US" sz="1100" dirty="0"/>
              <a:t> the 280 unique articles retrieved, 24 fit the review criteria. Eligible articles included a range of methodologies: laboratory analyses, site audits, surveys and qualitative inquiry. Articles were grouped into three main topic categories: accuracy and completeness, awareness and use, and comprehensibility. Accuracy and completeness were found to be relatively poor, with the majority of studies presenting evidence that the MSDSs under review did not contain information on all the chemicals present, including those known to be serious sensitizers or carcinogens. Poor presentation and complex language were consistently associated with low comprehensibility among workers. Awareness and use of MSDSs was suboptimal in workplaces where these factors were studied.</a:t>
            </a:r>
            <a:br>
              <a:rPr lang="en-US" sz="1100" dirty="0"/>
            </a:br>
            <a:r>
              <a:rPr lang="en-US" sz="1100" dirty="0" err="1"/>
              <a:t>ConclusionsDespite</a:t>
            </a:r>
            <a:r>
              <a:rPr lang="en-US" sz="1100" dirty="0"/>
              <a:t> the fact that these studies varied in methodology and spanned a period of more than 15 years, a number of common themes emerged regarding inaccuracies, incompleteness, incomprehensibility and overall low use of MSDSs. The results of the literature review suggest that there are serious problems with the use of MSDSs as hazard communication tools. The article concludes with recommendations for governments, regulatory bodies, and occupational health and safety personnel to seriously reassess the ways in which MSDSs are written, monitored, regulated, and used.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601CBF-62E6-4B1C-8A9C-8EBCE022AC82}"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lIns="96661" tIns="48331" rIns="96661" bIns="48331" numCol="1" anchor="t" anchorCtr="0" compatLnSpc="1">
            <a:prstTxWarp prst="textNoShape">
              <a:avLst/>
            </a:prstTxWarp>
          </a:bodyPr>
          <a:lstStyle/>
          <a:p>
            <a:pPr defTabSz="966612" eaLnBrk="1" hangingPunct="1">
              <a:spcBef>
                <a:spcPct val="0"/>
              </a:spcBef>
              <a:defRPr/>
            </a:pPr>
            <a:endParaRPr lang="en-US" dirty="0" smtClean="0"/>
          </a:p>
        </p:txBody>
      </p:sp>
      <p:sp>
        <p:nvSpPr>
          <p:cNvPr id="21508" name="Slide Number Placeholder 3"/>
          <p:cNvSpPr>
            <a:spLocks noGrp="1"/>
          </p:cNvSpPr>
          <p:nvPr>
            <p:ph type="sldNum" sz="quarter" idx="5"/>
          </p:nvPr>
        </p:nvSpPr>
        <p:spPr bwMode="auto">
          <a:noFill/>
          <a:ln>
            <a:miter lim="800000"/>
            <a:headEnd/>
            <a:tailEnd/>
          </a:ln>
        </p:spPr>
        <p:txBody>
          <a:bodyPr wrap="square" lIns="96661" tIns="48331" rIns="96661" bIns="48331" numCol="1" anchorCtr="0" compatLnSpc="1">
            <a:prstTxWarp prst="textNoShape">
              <a:avLst/>
            </a:prstTxWarp>
          </a:bodyPr>
          <a:lstStyle/>
          <a:p>
            <a:pPr fontAlgn="base">
              <a:spcBef>
                <a:spcPct val="0"/>
              </a:spcBef>
              <a:spcAft>
                <a:spcPct val="0"/>
              </a:spcAft>
            </a:pPr>
            <a:fld id="{9B101B91-DF89-4A46-9479-F47EFFA87892}"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cs typeface="+mn-cs"/>
              </a:rPr>
              <a:t>Trainer Notes:</a:t>
            </a:r>
          </a:p>
          <a:p>
            <a:pPr>
              <a:defRPr/>
            </a:pPr>
            <a:endParaRPr lang="en-US" dirty="0" smtClean="0">
              <a:cs typeface="+mn-cs"/>
            </a:endParaRPr>
          </a:p>
          <a:p>
            <a:pPr>
              <a:defRPr/>
            </a:pP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FA6B89B7-DF8C-A145-BB57-6904FB30C26C}" type="slidenum">
              <a:rPr lang="en-US"/>
              <a:pPr>
                <a:defRPr/>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53"/>
          <p:cNvSpPr>
            <a:spLocks noGrp="1" noChangeArrowheads="1"/>
          </p:cNvSpPr>
          <p:nvPr>
            <p:ph type="sldNum" sz="quarter" idx="5"/>
          </p:nvPr>
        </p:nvSpPr>
        <p:spPr>
          <a:ln/>
        </p:spPr>
        <p:txBody>
          <a:bodyPr/>
          <a:lstStyle/>
          <a:p>
            <a:fld id="{77C9A71A-F7B6-4B36-93ED-80DFD2F45838}" type="slidenum">
              <a:rPr lang="en-US"/>
              <a:pPr/>
              <a:t>37</a:t>
            </a:fld>
            <a:endParaRPr lang="en-US"/>
          </a:p>
        </p:txBody>
      </p:sp>
      <p:sp>
        <p:nvSpPr>
          <p:cNvPr id="380930" name="Rectangle 2"/>
          <p:cNvSpPr>
            <a:spLocks noGrp="1" noRot="1" noChangeAspect="1" noChangeArrowheads="1" noTextEdit="1"/>
          </p:cNvSpPr>
          <p:nvPr>
            <p:ph type="sldImg"/>
          </p:nvPr>
        </p:nvSpPr>
        <p:spPr>
          <a:xfrm>
            <a:off x="1765300" y="719138"/>
            <a:ext cx="3852863" cy="2889250"/>
          </a:xfrm>
          <a:ln/>
        </p:spPr>
      </p:sp>
      <p:sp>
        <p:nvSpPr>
          <p:cNvPr id="380931" name="Rectangle 3"/>
          <p:cNvSpPr>
            <a:spLocks noGrp="1" noChangeArrowheads="1"/>
          </p:cNvSpPr>
          <p:nvPr>
            <p:ph type="body" idx="1"/>
          </p:nvPr>
        </p:nvSpPr>
        <p:spPr>
          <a:xfrm>
            <a:off x="894080" y="4721902"/>
            <a:ext cx="5474547" cy="2306276"/>
          </a:xfrm>
        </p:spPr>
        <p:txBody>
          <a:bodyPr/>
          <a:lstStyle/>
          <a:p>
            <a:r>
              <a:rPr lang="en-US" dirty="0" smtClean="0"/>
              <a:t>Trainer</a:t>
            </a:r>
            <a:r>
              <a:rPr lang="en-US" baseline="0" dirty="0" smtClean="0"/>
              <a:t> Notes:</a:t>
            </a:r>
          </a:p>
          <a:p>
            <a:endParaRPr lang="en-US" baseline="0" dirty="0" smtClean="0"/>
          </a:p>
          <a:p>
            <a:r>
              <a:rPr lang="en-US" dirty="0" smtClean="0"/>
              <a:t>This </a:t>
            </a:r>
            <a:r>
              <a:rPr lang="en-US" dirty="0"/>
              <a:t>is the most complete database of consumer products. The criterion they used: </a:t>
            </a:r>
          </a:p>
          <a:p>
            <a:r>
              <a:rPr lang="en-US" dirty="0"/>
              <a:t>1) Readily purchased by consumers</a:t>
            </a:r>
          </a:p>
          <a:p>
            <a:pPr>
              <a:buFont typeface="Monotype Sorts" pitchFamily="2" charset="2"/>
              <a:buNone/>
            </a:pPr>
            <a:r>
              <a:rPr lang="en-US" dirty="0"/>
              <a:t>2) Identified as nano-based by the manufacturer OR another source, and </a:t>
            </a:r>
          </a:p>
          <a:p>
            <a:pPr>
              <a:buFont typeface="Monotype Sorts" pitchFamily="2" charset="2"/>
              <a:buNone/>
            </a:pPr>
            <a:r>
              <a:rPr lang="en-US" dirty="0"/>
              <a:t>3) The nano-based claims for the product </a:t>
            </a:r>
            <a:r>
              <a:rPr lang="en-US" i="1" dirty="0"/>
              <a:t>appear</a:t>
            </a:r>
            <a:r>
              <a:rPr lang="en-US" dirty="0"/>
              <a:t> reasonable</a:t>
            </a:r>
            <a:r>
              <a:rPr lang="en-US" dirty="0" smtClean="0"/>
              <a:t>.</a:t>
            </a:r>
          </a:p>
          <a:p>
            <a:pPr>
              <a:buFont typeface="Monotype Sorts" pitchFamily="2" charset="2"/>
              <a:buNone/>
            </a:pPr>
            <a:r>
              <a:rPr lang="en-US" dirty="0" smtClean="0"/>
              <a:t/>
            </a:r>
            <a:br>
              <a:rPr lang="en-US" dirty="0" smtClean="0"/>
            </a:br>
            <a:r>
              <a:rPr lang="en-US" dirty="0" smtClean="0"/>
              <a:t>As of 3-10-11,</a:t>
            </a:r>
            <a:r>
              <a:rPr lang="en-US" baseline="0" dirty="0" smtClean="0"/>
              <a:t> there were 1,317 products in this database.</a:t>
            </a:r>
            <a:endParaRPr lang="en-US" dirty="0"/>
          </a:p>
          <a:p>
            <a:pPr>
              <a:buFont typeface="Monotype Sorts" pitchFamily="2" charset="2"/>
              <a:buNone/>
            </a:pP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AF5948E2-DC9B-4A7C-BB53-9B16C0C1BD09}" type="slidenum">
              <a:rPr lang="en-US" smtClean="0"/>
              <a:pPr/>
              <a:t>39</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r>
              <a:rPr lang="en-US" dirty="0" smtClean="0"/>
              <a:t>Trainer Notes:</a:t>
            </a:r>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8A9B52-4A57-44D3-AB68-8571EED97FE4}" type="slidenum">
              <a:rPr lang="en-US"/>
              <a:pPr/>
              <a:t>42</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pPr defTabSz="966612" eaLnBrk="1" hangingPunct="1">
              <a:spcBef>
                <a:spcPct val="0"/>
              </a:spcBef>
              <a:defRPr/>
            </a:pPr>
            <a:r>
              <a:rPr lang="en-US" b="1" u="sng" dirty="0" smtClean="0"/>
              <a:t>Trainer Notes:</a:t>
            </a:r>
          </a:p>
          <a:p>
            <a:endParaRPr lang="en-US" dirty="0" smtClean="0"/>
          </a:p>
          <a:p>
            <a:r>
              <a:rPr lang="en-US" dirty="0" smtClean="0"/>
              <a:t>This graphic from</a:t>
            </a:r>
            <a:r>
              <a:rPr lang="en-US" baseline="0" dirty="0" smtClean="0"/>
              <a:t> NIOSH shows that  1 nanometer-sized particles are captured with local exhaust ventilation, primarily through diffusion. Explain that with particles that are in the micro scale, the forces of inertia may keep them from following the air stream as it turns to go towards the hood.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hangingPunct="1">
              <a:spcBef>
                <a:spcPct val="0"/>
              </a:spcBef>
              <a:defRPr/>
            </a:pPr>
            <a:r>
              <a:rPr lang="en-US" b="1" u="sng" dirty="0" smtClean="0"/>
              <a:t>Trainer Notes:</a:t>
            </a:r>
          </a:p>
          <a:p>
            <a:endParaRPr lang="en-US" dirty="0" smtClean="0"/>
          </a:p>
          <a:p>
            <a:r>
              <a:rPr lang="en-US" dirty="0" err="1" smtClean="0"/>
              <a:t>Gloveboxes</a:t>
            </a:r>
            <a:r>
              <a:rPr lang="en-US" dirty="0" smtClean="0"/>
              <a:t> are a type of containment that can contain work with raw</a:t>
            </a:r>
            <a:r>
              <a:rPr lang="en-US" baseline="0" dirty="0" smtClean="0"/>
              <a:t> nanoparticles. Point out the 25 mm cassette pulling air inside the box to determine how much gets airborne.</a:t>
            </a:r>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43</a:t>
            </a:fld>
            <a:endParaRPr lang="en-US"/>
          </a:p>
        </p:txBody>
      </p:sp>
    </p:spTree>
    <p:extLst>
      <p:ext uri="{BB962C8B-B14F-4D97-AF65-F5344CB8AC3E}">
        <p14:creationId xmlns:p14="http://schemas.microsoft.com/office/powerpoint/2010/main" val="370743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1A6161B-67AC-7F44-A390-7377FE06651A}" type="slidenum">
              <a:rPr lang="en-US"/>
              <a:pPr/>
              <a:t>44</a:t>
            </a:fld>
            <a:endParaRPr lang="en-US"/>
          </a:p>
        </p:txBody>
      </p:sp>
      <p:sp>
        <p:nvSpPr>
          <p:cNvPr id="107523" name="Rectangle 7"/>
          <p:cNvSpPr txBox="1">
            <a:spLocks noGrp="1" noChangeArrowheads="1"/>
          </p:cNvSpPr>
          <p:nvPr/>
        </p:nvSpPr>
        <p:spPr bwMode="auto">
          <a:xfrm>
            <a:off x="4142964" y="9117536"/>
            <a:ext cx="3170582" cy="482027"/>
          </a:xfrm>
          <a:prstGeom prst="rect">
            <a:avLst/>
          </a:prstGeom>
          <a:noFill/>
          <a:ln w="9525">
            <a:noFill/>
            <a:miter lim="800000"/>
            <a:headEnd/>
            <a:tailEnd/>
          </a:ln>
        </p:spPr>
        <p:txBody>
          <a:bodyPr lIns="96962" tIns="48481" rIns="96962" bIns="48481" anchor="b">
            <a:prstTxWarp prst="textNoShape">
              <a:avLst/>
            </a:prstTxWarp>
          </a:bodyPr>
          <a:lstStyle/>
          <a:p>
            <a:pPr algn="r">
              <a:lnSpc>
                <a:spcPct val="80000"/>
              </a:lnSpc>
              <a:spcBef>
                <a:spcPct val="20000"/>
              </a:spcBef>
            </a:pPr>
            <a:fld id="{70CF4EA3-F771-5043-AE18-06FA54E21B59}" type="slidenum">
              <a:rPr lang="en-US" sz="1200">
                <a:solidFill>
                  <a:srgbClr val="000066"/>
                </a:solidFill>
              </a:rPr>
              <a:pPr algn="r">
                <a:lnSpc>
                  <a:spcPct val="80000"/>
                </a:lnSpc>
                <a:spcBef>
                  <a:spcPct val="20000"/>
                </a:spcBef>
              </a:pPr>
              <a:t>44</a:t>
            </a:fld>
            <a:endParaRPr lang="en-US" sz="1200" dirty="0">
              <a:solidFill>
                <a:srgbClr val="000066"/>
              </a:solidFill>
            </a:endParaRPr>
          </a:p>
        </p:txBody>
      </p:sp>
      <p:sp>
        <p:nvSpPr>
          <p:cNvPr id="107524" name="Rectangle 2"/>
          <p:cNvSpPr>
            <a:spLocks noGrp="1" noRot="1" noChangeAspect="1" noChangeArrowheads="1" noTextEdit="1"/>
          </p:cNvSpPr>
          <p:nvPr>
            <p:ph type="sldImg"/>
          </p:nvPr>
        </p:nvSpPr>
        <p:spPr>
          <a:xfrm>
            <a:off x="1257300" y="715963"/>
            <a:ext cx="4803775" cy="3603625"/>
          </a:xfrm>
          <a:ln/>
        </p:spPr>
      </p:sp>
      <p:sp>
        <p:nvSpPr>
          <p:cNvPr id="107525" name="Rectangle 3"/>
          <p:cNvSpPr>
            <a:spLocks noGrp="1" noChangeArrowheads="1"/>
          </p:cNvSpPr>
          <p:nvPr>
            <p:ph type="body" idx="1"/>
          </p:nvPr>
        </p:nvSpPr>
        <p:spPr>
          <a:xfrm>
            <a:off x="732183" y="4561227"/>
            <a:ext cx="5850835" cy="4321851"/>
          </a:xfrm>
          <a:noFill/>
          <a:ln/>
        </p:spPr>
        <p:txBody>
          <a:bodyPr lIns="96962" tIns="48481" rIns="96962" bIns="48481"/>
          <a:lstStyle/>
          <a:p>
            <a:pPr eaLnBrk="1" hangingPunct="1"/>
            <a:r>
              <a:rPr lang="en-US" b="1" u="sng" dirty="0">
                <a:solidFill>
                  <a:srgbClr val="000066"/>
                </a:solidFill>
              </a:rPr>
              <a:t>Administrator</a:t>
            </a:r>
          </a:p>
          <a:p>
            <a:pPr eaLnBrk="1" hangingPunct="1"/>
            <a:r>
              <a:rPr lang="en-US" b="1" dirty="0">
                <a:solidFill>
                  <a:srgbClr val="000066"/>
                </a:solidFill>
              </a:rPr>
              <a:t>ICON</a:t>
            </a:r>
          </a:p>
          <a:p>
            <a:pPr eaLnBrk="1" hangingPunct="1"/>
            <a:r>
              <a:rPr lang="en-US" b="1" u="sng" dirty="0" err="1">
                <a:solidFill>
                  <a:srgbClr val="000066"/>
                </a:solidFill>
              </a:rPr>
              <a:t>Faciltators</a:t>
            </a:r>
            <a:endParaRPr lang="en-US" b="1" u="sng" dirty="0">
              <a:solidFill>
                <a:srgbClr val="000066"/>
              </a:solidFill>
            </a:endParaRPr>
          </a:p>
          <a:p>
            <a:pPr eaLnBrk="1" hangingPunct="1"/>
            <a:r>
              <a:rPr lang="en-US" b="1" dirty="0">
                <a:solidFill>
                  <a:srgbClr val="000066"/>
                </a:solidFill>
              </a:rPr>
              <a:t>Matthew Jaffe (C&amp;M)</a:t>
            </a:r>
          </a:p>
          <a:p>
            <a:pPr eaLnBrk="1" hangingPunct="1"/>
            <a:r>
              <a:rPr lang="en-US" b="1" dirty="0">
                <a:solidFill>
                  <a:srgbClr val="000066"/>
                </a:solidFill>
              </a:rPr>
              <a:t>Kristen </a:t>
            </a:r>
            <a:r>
              <a:rPr lang="en-US" b="1" dirty="0" err="1">
                <a:solidFill>
                  <a:srgbClr val="000066"/>
                </a:solidFill>
              </a:rPr>
              <a:t>Kulinowski</a:t>
            </a:r>
            <a:r>
              <a:rPr lang="en-US" b="1" dirty="0">
                <a:solidFill>
                  <a:srgbClr val="000066"/>
                </a:solidFill>
              </a:rPr>
              <a:t> (Rice U)</a:t>
            </a:r>
          </a:p>
          <a:p>
            <a:pPr eaLnBrk="1" hangingPunct="1"/>
            <a:r>
              <a:rPr lang="en-US" b="1" u="sng" dirty="0">
                <a:solidFill>
                  <a:srgbClr val="000066"/>
                </a:solidFill>
              </a:rPr>
              <a:t>Chairs</a:t>
            </a:r>
          </a:p>
          <a:p>
            <a:pPr eaLnBrk="1" hangingPunct="1"/>
            <a:r>
              <a:rPr lang="en-US" b="1" dirty="0">
                <a:solidFill>
                  <a:srgbClr val="000066"/>
                </a:solidFill>
              </a:rPr>
              <a:t>Bruce </a:t>
            </a:r>
            <a:r>
              <a:rPr lang="en-US" b="1" dirty="0" err="1">
                <a:solidFill>
                  <a:srgbClr val="000066"/>
                </a:solidFill>
              </a:rPr>
              <a:t>Stockmeier</a:t>
            </a:r>
            <a:r>
              <a:rPr lang="en-US" b="1" dirty="0">
                <a:solidFill>
                  <a:srgbClr val="000066"/>
                </a:solidFill>
              </a:rPr>
              <a:t> (Argonne Nat’l Lab)</a:t>
            </a:r>
          </a:p>
          <a:p>
            <a:pPr eaLnBrk="1" hangingPunct="1"/>
            <a:r>
              <a:rPr lang="en-US" b="1" dirty="0">
                <a:solidFill>
                  <a:srgbClr val="000066"/>
                </a:solidFill>
              </a:rPr>
              <a:t>Michael </a:t>
            </a:r>
            <a:r>
              <a:rPr lang="en-US" b="1" dirty="0" err="1">
                <a:solidFill>
                  <a:srgbClr val="000066"/>
                </a:solidFill>
              </a:rPr>
              <a:t>Riediker</a:t>
            </a:r>
            <a:r>
              <a:rPr lang="en-US" b="1" dirty="0">
                <a:solidFill>
                  <a:srgbClr val="000066"/>
                </a:solidFill>
              </a:rPr>
              <a:t> (Institute for Work and Health, Switzerland)</a:t>
            </a:r>
          </a:p>
          <a:p>
            <a:pPr eaLnBrk="1" hangingPunct="1"/>
            <a:r>
              <a:rPr lang="en-US" b="1" u="sng" dirty="0">
                <a:solidFill>
                  <a:srgbClr val="000066"/>
                </a:solidFill>
              </a:rPr>
              <a:t>Planning Team</a:t>
            </a:r>
          </a:p>
          <a:p>
            <a:pPr eaLnBrk="1" hangingPunct="1"/>
            <a:r>
              <a:rPr lang="en-US" b="1" dirty="0">
                <a:solidFill>
                  <a:srgbClr val="000066"/>
                </a:solidFill>
              </a:rPr>
              <a:t>Crowell &amp; Moring, LLP</a:t>
            </a:r>
          </a:p>
          <a:p>
            <a:pPr eaLnBrk="1" hangingPunct="1"/>
            <a:r>
              <a:rPr lang="en-US" b="1" dirty="0">
                <a:solidFill>
                  <a:srgbClr val="000066"/>
                </a:solidFill>
              </a:rPr>
              <a:t>Nanotech BC</a:t>
            </a:r>
          </a:p>
          <a:p>
            <a:pPr eaLnBrk="1" hangingPunct="1"/>
            <a:r>
              <a:rPr lang="en-US" b="1" dirty="0">
                <a:solidFill>
                  <a:srgbClr val="000066"/>
                </a:solidFill>
              </a:rPr>
              <a:t>NIOSH</a:t>
            </a:r>
          </a:p>
          <a:p>
            <a:pPr eaLnBrk="1" hangingPunct="1"/>
            <a:r>
              <a:rPr lang="en-US" b="1" dirty="0">
                <a:solidFill>
                  <a:srgbClr val="000066"/>
                </a:solidFill>
              </a:rPr>
              <a:t>U </a:t>
            </a:r>
            <a:r>
              <a:rPr lang="en-US" b="1" dirty="0" err="1">
                <a:solidFill>
                  <a:srgbClr val="000066"/>
                </a:solidFill>
              </a:rPr>
              <a:t>Wisc</a:t>
            </a:r>
            <a:r>
              <a:rPr lang="en-US" b="1" dirty="0">
                <a:solidFill>
                  <a:srgbClr val="000066"/>
                </a:solidFill>
              </a:rPr>
              <a:t> NSEC</a:t>
            </a:r>
          </a:p>
          <a:p>
            <a:pPr eaLnBrk="1" hangingPunct="1"/>
            <a:r>
              <a:rPr lang="en-US" b="1" dirty="0">
                <a:solidFill>
                  <a:srgbClr val="000066"/>
                </a:solidFill>
              </a:rPr>
              <a:t>U Mass Amherst NSEC</a:t>
            </a:r>
          </a:p>
          <a:p>
            <a:pPr eaLnBrk="1" hangingPunct="1"/>
            <a:r>
              <a:rPr lang="en-US" b="1" dirty="0">
                <a:solidFill>
                  <a:srgbClr val="000066"/>
                </a:solidFill>
              </a:rPr>
              <a:t>ILO</a:t>
            </a:r>
          </a:p>
          <a:p>
            <a:pPr eaLnBrk="1" hangingPunct="1"/>
            <a:r>
              <a:rPr lang="en-US" b="1" dirty="0">
                <a:solidFill>
                  <a:srgbClr val="000066"/>
                </a:solidFill>
              </a:rPr>
              <a:t>IOM (UK)</a:t>
            </a:r>
          </a:p>
          <a:p>
            <a:pPr eaLnBrk="1" hangingPunct="1"/>
            <a:r>
              <a:rPr lang="en-US" b="1" dirty="0">
                <a:solidFill>
                  <a:srgbClr val="000066"/>
                </a:solidFill>
              </a:rPr>
              <a:t>RTI</a:t>
            </a:r>
          </a:p>
          <a:p>
            <a:pPr eaLnBrk="1" hangingPunct="1"/>
            <a:r>
              <a:rPr lang="en-US" b="1" dirty="0" err="1">
                <a:solidFill>
                  <a:srgbClr val="000066"/>
                </a:solidFill>
              </a:rPr>
              <a:t>Evonik</a:t>
            </a:r>
            <a:r>
              <a:rPr lang="en-US" b="1" dirty="0">
                <a:solidFill>
                  <a:srgbClr val="000066"/>
                </a:solidFill>
              </a:rPr>
              <a:t> </a:t>
            </a:r>
            <a:r>
              <a:rPr lang="en-US" b="1" dirty="0" err="1">
                <a:solidFill>
                  <a:srgbClr val="000066"/>
                </a:solidFill>
              </a:rPr>
              <a:t>DeGussa</a:t>
            </a:r>
            <a:endParaRPr lang="en-US" b="1" dirty="0">
              <a:solidFill>
                <a:srgbClr val="000066"/>
              </a:solidFill>
            </a:endParaRPr>
          </a:p>
          <a:p>
            <a:pPr eaLnBrk="1" hangingPunct="1"/>
            <a:r>
              <a:rPr lang="en-US" b="1" dirty="0">
                <a:solidFill>
                  <a:srgbClr val="000066"/>
                </a:solidFill>
              </a:rPr>
              <a:t>Nanotech Industries </a:t>
            </a:r>
            <a:r>
              <a:rPr lang="en-US" b="1" dirty="0" err="1">
                <a:solidFill>
                  <a:srgbClr val="000066"/>
                </a:solidFill>
              </a:rPr>
              <a:t>Assoc</a:t>
            </a:r>
            <a:r>
              <a:rPr lang="en-US" b="1" dirty="0">
                <a:solidFill>
                  <a:srgbClr val="000066"/>
                </a:solidFill>
              </a:rPr>
              <a:t> (UK)</a:t>
            </a:r>
          </a:p>
          <a:p>
            <a:pPr eaLnBrk="1" hangingPunct="1"/>
            <a:r>
              <a:rPr lang="en-US" b="1" dirty="0">
                <a:solidFill>
                  <a:srgbClr val="000066"/>
                </a:solidFill>
              </a:rPr>
              <a:t>Boeing</a:t>
            </a:r>
          </a:p>
          <a:p>
            <a:pPr eaLnBrk="1" hangingPunct="1">
              <a:buClr>
                <a:schemeClr val="accent2"/>
              </a:buClr>
              <a:buFont typeface="Wingdings" charset="2"/>
              <a:buNone/>
            </a:pP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64579D5-53FB-46DB-9B78-9953D3AE32FC}" type="slidenum">
              <a:rPr lang="en-US" smtClean="0"/>
              <a:pPr/>
              <a:t>45</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smtClean="0"/>
              <a:t>Trainer Notes:</a:t>
            </a:r>
          </a:p>
          <a:p>
            <a:pPr eaLnBrk="1" hangingPunct="1"/>
            <a:endParaRPr lang="en-US" dirty="0" smtClean="0"/>
          </a:p>
          <a:p>
            <a:pPr eaLnBrk="1" hangingPunct="1"/>
            <a:r>
              <a:rPr lang="en-US" dirty="0" smtClean="0"/>
              <a:t>Try</a:t>
            </a:r>
            <a:r>
              <a:rPr lang="en-US" baseline="0" dirty="0" smtClean="0"/>
              <a:t> us out! Go to our site: http://</a:t>
            </a:r>
            <a:r>
              <a:rPr lang="en-US" baseline="0" dirty="0" err="1" smtClean="0"/>
              <a:t>www.elcosh.org</a:t>
            </a:r>
            <a:r>
              <a:rPr lang="en-US" baseline="0" dirty="0" smtClean="0"/>
              <a:t> or contact our Project Manager, Bruce Lippy:</a:t>
            </a:r>
          </a:p>
          <a:p>
            <a:pPr eaLnBrk="1" hangingPunct="1"/>
            <a:endParaRPr lang="en-US" baseline="0" dirty="0" smtClean="0"/>
          </a:p>
          <a:p>
            <a:pPr eaLnBrk="1" hangingPunct="1"/>
            <a:r>
              <a:rPr lang="en-US" baseline="0" dirty="0" smtClean="0"/>
              <a:t>Office: 301-578-8500</a:t>
            </a:r>
          </a:p>
          <a:p>
            <a:pPr eaLnBrk="1" hangingPunct="1"/>
            <a:r>
              <a:rPr lang="en-US" baseline="0" dirty="0" smtClean="0"/>
              <a:t>Cell: 410-916-0359</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cs typeface="+mn-cs"/>
              </a:rPr>
              <a:t>Trainer Notes:</a:t>
            </a:r>
          </a:p>
          <a:p>
            <a:pPr>
              <a:defRPr/>
            </a:pPr>
            <a:endParaRPr lang="en-US" dirty="0" smtClean="0">
              <a:cs typeface="+mn-cs"/>
            </a:endParaRPr>
          </a:p>
          <a:p>
            <a:pPr>
              <a:defRPr/>
            </a:pP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FA6B89B7-DF8C-A145-BB57-6904FB30C26C}" type="slidenum">
              <a:rPr lang="en-US"/>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xfrm>
            <a:off x="1266825" y="727075"/>
            <a:ext cx="4783138" cy="3587750"/>
          </a:xfrm>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7</a:t>
            </a:fld>
            <a:endParaRPr lang="en-US"/>
          </a:p>
        </p:txBody>
      </p:sp>
    </p:spTree>
    <p:extLst>
      <p:ext uri="{BB962C8B-B14F-4D97-AF65-F5344CB8AC3E}">
        <p14:creationId xmlns:p14="http://schemas.microsoft.com/office/powerpoint/2010/main" val="4199720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269C058-4577-42A1-B360-321A5B2BDD34}" type="slidenum">
              <a:rPr lang="en-US" smtClean="0"/>
              <a:pPr>
                <a:defRPr/>
              </a:pPr>
              <a:t>9</a:t>
            </a:fld>
            <a:endParaRPr lang="en-US"/>
          </a:p>
        </p:txBody>
      </p:sp>
    </p:spTree>
    <p:extLst>
      <p:ext uri="{BB962C8B-B14F-4D97-AF65-F5344CB8AC3E}">
        <p14:creationId xmlns:p14="http://schemas.microsoft.com/office/powerpoint/2010/main" val="800096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dirty="0" smtClean="0">
                <a:cs typeface="+mn-cs"/>
              </a:rPr>
              <a:t>Trainer Notes:</a:t>
            </a:r>
          </a:p>
          <a:p>
            <a:pPr>
              <a:defRPr/>
            </a:pPr>
            <a:endParaRPr lang="en-US" dirty="0" smtClean="0">
              <a:cs typeface="+mn-cs"/>
            </a:endParaRPr>
          </a:p>
        </p:txBody>
      </p:sp>
      <p:sp>
        <p:nvSpPr>
          <p:cNvPr id="4" name="Slide Number Placeholder 3"/>
          <p:cNvSpPr>
            <a:spLocks noGrp="1"/>
          </p:cNvSpPr>
          <p:nvPr>
            <p:ph type="sldNum" sz="quarter" idx="5"/>
          </p:nvPr>
        </p:nvSpPr>
        <p:spPr/>
        <p:txBody>
          <a:bodyPr/>
          <a:lstStyle/>
          <a:p>
            <a:pPr>
              <a:defRPr/>
            </a:pPr>
            <a:fld id="{FA6B89B7-DF8C-A145-BB57-6904FB30C26C}" type="slidenum">
              <a:rPr lang="en-US"/>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160456-2FB2-EC4D-8FA4-2F714AA40B7D}" type="slidenum">
              <a:rPr lang="en-US"/>
              <a:pPr/>
              <a:t>20</a:t>
            </a:fld>
            <a:endParaRPr lang="en-US"/>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en-US" dirty="0" smtClean="0"/>
              <a:t>Trainer Notes:</a:t>
            </a:r>
          </a:p>
          <a:p>
            <a:endParaRPr lang="en-US" dirty="0" smtClean="0"/>
          </a:p>
          <a:p>
            <a:pPr defTabSz="966612">
              <a:defRPr/>
            </a:pPr>
            <a:r>
              <a:rPr lang="en-US" sz="1300" dirty="0">
                <a:solidFill>
                  <a:schemeClr val="accent6">
                    <a:lumMod val="50000"/>
                  </a:schemeClr>
                </a:solidFill>
                <a:latin typeface="Arial" charset="0"/>
              </a:rPr>
              <a:t>[The entire point of this graphic is to demonstrate that nanoparticles have almost no mass.] </a:t>
            </a:r>
          </a:p>
          <a:p>
            <a:pPr defTabSz="966612">
              <a:defRPr/>
            </a:pPr>
            <a:endParaRPr lang="en-US" sz="1300" dirty="0">
              <a:solidFill>
                <a:schemeClr val="accent6">
                  <a:lumMod val="50000"/>
                </a:schemeClr>
              </a:solidFill>
              <a:latin typeface="Arial" charset="0"/>
            </a:endParaRPr>
          </a:p>
          <a:p>
            <a:pPr defTabSz="966612">
              <a:defRPr/>
            </a:pPr>
            <a:r>
              <a:rPr lang="en-US" sz="1300" dirty="0">
                <a:solidFill>
                  <a:schemeClr val="accent6">
                    <a:lumMod val="50000"/>
                  </a:schemeClr>
                </a:solidFill>
                <a:latin typeface="Arial" charset="0"/>
              </a:rPr>
              <a:t>A 10 </a:t>
            </a:r>
            <a:r>
              <a:rPr lang="en-US" sz="1300" dirty="0">
                <a:solidFill>
                  <a:schemeClr val="accent6">
                    <a:lumMod val="50000"/>
                  </a:schemeClr>
                </a:solidFill>
                <a:latin typeface="Symbol" charset="2"/>
              </a:rPr>
              <a:t>m</a:t>
            </a:r>
            <a:r>
              <a:rPr lang="en-US" sz="1300" dirty="0">
                <a:solidFill>
                  <a:schemeClr val="accent6">
                    <a:lumMod val="50000"/>
                  </a:schemeClr>
                </a:solidFill>
                <a:latin typeface="Arial" charset="0"/>
              </a:rPr>
              <a:t>m particle weighs the same as one billion 10 nm particles</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3CA4E-9AC2-6445-A7B5-E392CD94518B}" type="slidenum">
              <a:rPr lang="en-US"/>
              <a:pPr/>
              <a:t>21</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dirty="0" smtClean="0"/>
              <a:t>Trainer Notes:</a:t>
            </a:r>
          </a:p>
          <a:p>
            <a:endParaRPr lang="en-US" dirty="0" smtClean="0"/>
          </a:p>
          <a:p>
            <a:r>
              <a:rPr lang="en-US" sz="1300" dirty="0"/>
              <a:t>Large particles bias mass measurements</a:t>
            </a:r>
            <a:endParaRPr lang="en-US" b="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4" name="TextBox 3"/>
          <p:cNvSpPr txBox="1"/>
          <p:nvPr userDrawn="1"/>
        </p:nvSpPr>
        <p:spPr>
          <a:xfrm>
            <a:off x="164353" y="1135529"/>
            <a:ext cx="184666" cy="369332"/>
          </a:xfrm>
          <a:prstGeom prst="rect">
            <a:avLst/>
          </a:prstGeom>
          <a:noFill/>
        </p:spPr>
        <p:txBody>
          <a:bodyPr wrap="none" rtlCol="0">
            <a:spAutoFit/>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4"/>
          <p:cNvSpPr>
            <a:spLocks noGrp="1"/>
          </p:cNvSpPr>
          <p:nvPr>
            <p:ph type="sldNum" sz="quarter" idx="4"/>
          </p:nvPr>
        </p:nvSpPr>
        <p:spPr>
          <a:xfrm>
            <a:off x="8331200" y="6415314"/>
            <a:ext cx="551519" cy="319314"/>
          </a:xfrm>
          <a:prstGeom prst="rect">
            <a:avLst/>
          </a:prstGeom>
        </p:spPr>
        <p:txBody>
          <a:bodyPr/>
          <a:lstStyle>
            <a:lvl1pPr>
              <a:defRPr sz="1200" b="1">
                <a:solidFill>
                  <a:schemeClr val="accent6">
                    <a:lumMod val="50000"/>
                  </a:schemeClr>
                </a:solidFill>
              </a:defRPr>
            </a:lvl1pPr>
          </a:lstStyle>
          <a:p>
            <a:pPr algn="r">
              <a:defRPr/>
            </a:pPr>
            <a:r>
              <a:rPr lang="en-US" smtClean="0"/>
              <a:t>3-</a:t>
            </a:r>
            <a:fld id="{D0496D5C-A6DF-4BA2-A2FF-14655C18F937}" type="slidenum">
              <a:rPr lang="en-US" smtClean="0"/>
              <a:pPr algn="r">
                <a:defRPr/>
              </a:pPr>
              <a:t>‹#›</a:t>
            </a:fld>
            <a:endParaRPr lang="en-US" dirty="0"/>
          </a:p>
        </p:txBody>
      </p:sp>
    </p:spTree>
    <p:extLst>
      <p:ext uri="{BB962C8B-B14F-4D97-AF65-F5344CB8AC3E}">
        <p14:creationId xmlns:p14="http://schemas.microsoft.com/office/powerpoint/2010/main" val="1029256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Tree>
    <p:extLst>
      <p:ext uri="{BB962C8B-B14F-4D97-AF65-F5344CB8AC3E}">
        <p14:creationId xmlns:p14="http://schemas.microsoft.com/office/powerpoint/2010/main" val="400848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6540511"/>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alphaModFix amt="83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8392" y="2600325"/>
            <a:ext cx="6400800" cy="2286000"/>
          </a:xfrm>
          <a:solidFill>
            <a:schemeClr val="bg2">
              <a:alpha val="60000"/>
            </a:schemeClr>
          </a:solidFill>
        </p:spPr>
        <p:txBody>
          <a:bodyPr anchor="t"/>
          <a:lstStyle>
            <a:lvl1pPr algn="l">
              <a:lnSpc>
                <a:spcPts val="4500"/>
              </a:lnSpc>
              <a:buNone/>
              <a:defRPr sz="4000" b="1" cap="all"/>
            </a:lvl1pPr>
            <a:extLst/>
          </a:lstStyle>
          <a:p>
            <a:r>
              <a:rPr lang="en-US" dirty="0" smtClean="0"/>
              <a:t>Click to edit Master title style</a:t>
            </a:r>
            <a:endParaRPr lang="en-US" dirty="0"/>
          </a:p>
        </p:txBody>
      </p:sp>
      <p:sp>
        <p:nvSpPr>
          <p:cNvPr id="3" name="Text Placeholder 2"/>
          <p:cNvSpPr>
            <a:spLocks noGrp="1"/>
          </p:cNvSpPr>
          <p:nvPr>
            <p:ph type="body" idx="1"/>
          </p:nvPr>
        </p:nvSpPr>
        <p:spPr>
          <a:xfrm>
            <a:off x="2578392" y="1066800"/>
            <a:ext cx="6400800" cy="1509712"/>
          </a:xfrm>
          <a:solidFill>
            <a:schemeClr val="bg2">
              <a:alpha val="60000"/>
            </a:schemeClr>
          </a:solidFill>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8565" y="274320"/>
            <a:ext cx="8315123" cy="1143000"/>
          </a:xfrm>
        </p:spPr>
        <p:txBody>
          <a:bodyPr/>
          <a:lstStyle>
            <a:extLst/>
          </a:lstStyle>
          <a:p>
            <a:r>
              <a:rPr lang="en-US" dirty="0" smtClean="0"/>
              <a:t>Click to edit Master title style</a:t>
            </a:r>
            <a:endParaRPr lang="en-US" dirty="0"/>
          </a:p>
        </p:txBody>
      </p:sp>
      <p:sp>
        <p:nvSpPr>
          <p:cNvPr id="3" name="Content Placeholder 2"/>
          <p:cNvSpPr>
            <a:spLocks noGrp="1"/>
          </p:cNvSpPr>
          <p:nvPr>
            <p:ph sz="half" idx="1"/>
          </p:nvPr>
        </p:nvSpPr>
        <p:spPr>
          <a:xfrm>
            <a:off x="615338" y="1524000"/>
            <a:ext cx="4010450"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46812" y="1524000"/>
            <a:ext cx="4186876" cy="4755776"/>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8"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0600" y="5160336"/>
            <a:ext cx="7696200" cy="1143000"/>
          </a:xfrm>
        </p:spPr>
        <p:txBody>
          <a:bodyPr/>
          <a:lstStyle>
            <a:lvl1pPr algn="ctr">
              <a:defRPr sz="4500" b="1" cap="none" baseline="0"/>
            </a:lvl1pPr>
            <a:extLst/>
          </a:lstStyle>
          <a:p>
            <a:r>
              <a:rPr lang="en-US" smtClean="0"/>
              <a:t>Click to edit Master title style</a:t>
            </a:r>
            <a:endParaRPr lang="en-US" dirty="0"/>
          </a:p>
        </p:txBody>
      </p:sp>
      <p:sp>
        <p:nvSpPr>
          <p:cNvPr id="3" name="Text Placeholder 2"/>
          <p:cNvSpPr>
            <a:spLocks noGrp="1"/>
          </p:cNvSpPr>
          <p:nvPr>
            <p:ph type="body" idx="1"/>
          </p:nvPr>
        </p:nvSpPr>
        <p:spPr>
          <a:xfrm>
            <a:off x="1219200" y="328278"/>
            <a:ext cx="34899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892040" y="328278"/>
            <a:ext cx="35661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1219200" y="969336"/>
            <a:ext cx="34899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892040" y="969336"/>
            <a:ext cx="35661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19"/>
          <p:cNvSpPr>
            <a:spLocks noGrp="1"/>
          </p:cNvSpPr>
          <p:nvPr>
            <p:ph type="ftr" sz="quarter" idx="10"/>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0" name="Slide Number Placeholder 9"/>
          <p:cNvSpPr>
            <a:spLocks noGrp="1"/>
          </p:cNvSpPr>
          <p:nvPr>
            <p:ph type="sldNum" sz="quarter" idx="11"/>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32012" y="274320"/>
            <a:ext cx="8301676" cy="1143000"/>
          </a:xfrm>
        </p:spPr>
        <p:txBody>
          <a:bodyPr/>
          <a:lstStyle>
            <a:extLst/>
          </a:lstStyle>
          <a:p>
            <a:r>
              <a:rPr lang="en-US" smtClean="0"/>
              <a:t>Click to edit Master title style</a:t>
            </a:r>
            <a:endParaRPr lang="en-US"/>
          </a:p>
        </p:txBody>
      </p:sp>
      <p:sp>
        <p:nvSpPr>
          <p:cNvPr id="5"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7" y="216778"/>
            <a:ext cx="4217894" cy="1162050"/>
          </a:xfrm>
          <a:ln>
            <a:noFill/>
          </a:ln>
        </p:spPr>
        <p:txBody>
          <a:bodyPr anchor="b"/>
          <a:lstStyle>
            <a:lvl1pPr algn="l">
              <a:lnSpc>
                <a:spcPts val="2000"/>
              </a:lnSpc>
              <a:buNone/>
              <a:defRPr sz="2200" b="1" cap="all" baseline="0"/>
            </a:lvl1pPr>
            <a:extLst/>
          </a:lstStyle>
          <a:p>
            <a:r>
              <a:rPr lang="en-US" dirty="0" smtClean="0"/>
              <a:t>Click to edit Master title style</a:t>
            </a:r>
            <a:endParaRPr lang="en-US" dirty="0"/>
          </a:p>
        </p:txBody>
      </p:sp>
      <p:sp>
        <p:nvSpPr>
          <p:cNvPr id="3" name="Text Placeholder 2"/>
          <p:cNvSpPr>
            <a:spLocks noGrp="1"/>
          </p:cNvSpPr>
          <p:nvPr>
            <p:ph type="body" idx="2"/>
          </p:nvPr>
        </p:nvSpPr>
        <p:spPr>
          <a:xfrm>
            <a:off x="658907" y="1406964"/>
            <a:ext cx="4217894"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645460" y="2133600"/>
            <a:ext cx="8256978" cy="4199965"/>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864663"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2" name="Title 1"/>
          <p:cNvSpPr>
            <a:spLocks noGrp="1"/>
          </p:cNvSpPr>
          <p:nvPr>
            <p:ph type="title"/>
          </p:nvPr>
        </p:nvSpPr>
        <p:spPr>
          <a:xfrm>
            <a:off x="5679143"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940863"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40863"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9"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19"/>
          <p:cNvSpPr>
            <a:spLocks noGrp="1"/>
          </p:cNvSpPr>
          <p:nvPr>
            <p:ph type="ftr" sz="quarter" idx="3"/>
          </p:nvPr>
        </p:nvSpPr>
        <p:spPr>
          <a:xfrm>
            <a:off x="5540189"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7" name="Slide Number Placeholder 9"/>
          <p:cNvSpPr>
            <a:spLocks noGrp="1"/>
          </p:cNvSpPr>
          <p:nvPr>
            <p:ph type="sldNum" sz="quarter" idx="4"/>
          </p:nvPr>
        </p:nvSpPr>
        <p:spPr>
          <a:xfrm>
            <a:off x="8438964" y="6400800"/>
            <a:ext cx="457200" cy="327212"/>
          </a:xfrm>
          <a:prstGeom prst="rect">
            <a:avLst/>
          </a:prstGeom>
        </p:spPr>
        <p:txBody>
          <a:bodyPr/>
          <a:lstStyle>
            <a:lvl1pPr>
              <a:defRPr sz="1400" b="1">
                <a:solidFill>
                  <a:schemeClr val="accent2">
                    <a:lumMod val="50000"/>
                  </a:schemeClr>
                </a:solidFill>
              </a:defRPr>
            </a:lvl1pPr>
            <a:extLst/>
          </a:lstStyle>
          <a:p>
            <a:pPr>
              <a:defRPr/>
            </a:pPr>
            <a:fld id="{A5B96567-BFE0-47FD-90FD-A9064614BBFE}"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3.gi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alphaModFix amt="83000"/>
            <a:lum/>
          </a:blip>
          <a:srcRect/>
          <a:tile tx="-260350" ty="1270000" sx="100000" sy="100000" flip="xy" algn="tl"/>
        </a:blipFill>
        <a:effectLst/>
      </p:bgPr>
    </p:bg>
    <p:spTree>
      <p:nvGrpSpPr>
        <p:cNvPr id="1" name=""/>
        <p:cNvGrpSpPr/>
        <p:nvPr/>
      </p:nvGrpSpPr>
      <p:grpSpPr>
        <a:xfrm>
          <a:off x="0" y="0"/>
          <a:ext cx="0" cy="0"/>
          <a:chOff x="0" y="0"/>
          <a:chExt cx="0" cy="0"/>
        </a:xfrm>
      </p:grpSpPr>
      <p:sp>
        <p:nvSpPr>
          <p:cNvPr id="12" name="Rectangle 11"/>
          <p:cNvSpPr/>
          <p:nvPr userDrawn="1"/>
        </p:nvSpPr>
        <p:spPr>
          <a:xfrm>
            <a:off x="438150" y="0"/>
            <a:ext cx="8705851"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658906" y="274638"/>
            <a:ext cx="8275544" cy="1143000"/>
          </a:xfrm>
          <a:prstGeom prst="rect">
            <a:avLst/>
          </a:prstGeom>
        </p:spPr>
        <p:txBody>
          <a:bodyPr anchor="ctr">
            <a:normAutofit/>
          </a:bodyPr>
          <a:lstStyle>
            <a:extLst/>
          </a:lstStyle>
          <a:p>
            <a:r>
              <a:rPr lang="en-US" dirty="0" smtClean="0"/>
              <a:t>Click to edit Master title style</a:t>
            </a:r>
            <a:endParaRPr lang="en-US" dirty="0"/>
          </a:p>
        </p:txBody>
      </p:sp>
      <p:sp>
        <p:nvSpPr>
          <p:cNvPr id="1028" name="Text Placeholder 8"/>
          <p:cNvSpPr>
            <a:spLocks noGrp="1"/>
          </p:cNvSpPr>
          <p:nvPr>
            <p:ph type="body" idx="1"/>
          </p:nvPr>
        </p:nvSpPr>
        <p:spPr bwMode="auto">
          <a:xfrm>
            <a:off x="658906" y="1447800"/>
            <a:ext cx="8275544"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5" name="Rectangle 14"/>
          <p:cNvSpPr/>
          <p:nvPr/>
        </p:nvSpPr>
        <p:spPr bwMode="invGray">
          <a:xfrm>
            <a:off x="4429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Footer Placeholder 19"/>
          <p:cNvSpPr>
            <a:spLocks noGrp="1"/>
          </p:cNvSpPr>
          <p:nvPr>
            <p:ph type="ftr" sz="quarter" idx="3"/>
          </p:nvPr>
        </p:nvSpPr>
        <p:spPr>
          <a:xfrm>
            <a:off x="5634318" y="6400800"/>
            <a:ext cx="2895600" cy="327212"/>
          </a:xfrm>
          <a:prstGeom prst="rect">
            <a:avLst/>
          </a:prstGeom>
        </p:spPr>
        <p:txBody>
          <a:bodyPr/>
          <a:lstStyle>
            <a:lvl1pPr>
              <a:defRPr sz="1200">
                <a:solidFill>
                  <a:schemeClr val="bg2">
                    <a:shade val="50000"/>
                    <a:satMod val="200000"/>
                  </a:schemeClr>
                </a:solidFill>
              </a:defRPr>
            </a:lvl1pPr>
            <a:extLst/>
          </a:lstStyle>
          <a:p>
            <a:pPr>
              <a:defRPr/>
            </a:pPr>
            <a:endParaRPr lang="en-US" dirty="0"/>
          </a:p>
        </p:txBody>
      </p:sp>
      <p:sp>
        <p:nvSpPr>
          <p:cNvPr id="13" name="Rounded Rectangle 12"/>
          <p:cNvSpPr/>
          <p:nvPr userDrawn="1"/>
        </p:nvSpPr>
        <p:spPr>
          <a:xfrm>
            <a:off x="537882" y="147484"/>
            <a:ext cx="8471418" cy="6583680"/>
          </a:xfrm>
          <a:prstGeom prst="roundRect">
            <a:avLst>
              <a:gd name="adj" fmla="val 5914"/>
            </a:avLst>
          </a:prstGeom>
          <a:noFill/>
          <a:ln>
            <a:solidFill>
              <a:srgbClr val="B77513">
                <a:alpha val="8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79" r:id="rId9"/>
    <p:sldLayoutId id="2147483680" r:id="rId10"/>
    <p:sldLayoutId id="2147483690" r:id="rId11"/>
    <p:sldLayoutId id="2147483691" r:id="rId12"/>
    <p:sldLayoutId id="2147483692" r:id="rId13"/>
  </p:sldLayoutIdLst>
  <p:hf hdr="0" ftr="0" dt="0"/>
  <p:txStyles>
    <p:titleStyle>
      <a:lvl1pPr algn="l" rtl="0" eaLnBrk="1" fontAlgn="base" hangingPunct="1">
        <a:spcBef>
          <a:spcPct val="0"/>
        </a:spcBef>
        <a:spcAft>
          <a:spcPct val="0"/>
        </a:spcAft>
        <a:defRPr sz="4300" kern="1200">
          <a:solidFill>
            <a:srgbClr val="533A2C"/>
          </a:solidFill>
          <a:effectLst>
            <a:outerShdw blurRad="50000" dist="30000" dir="5400000" algn="tl" rotWithShape="0">
              <a:srgbClr val="000000">
                <a:alpha val="30000"/>
              </a:srgbClr>
            </a:outerShdw>
          </a:effectLst>
          <a:latin typeface="+mj-lt"/>
          <a:ea typeface="+mj-ea"/>
          <a:cs typeface="+mj-cs"/>
        </a:defRPr>
      </a:lvl1pPr>
      <a:lvl2pPr algn="l" rtl="0" eaLnBrk="1" fontAlgn="base" hangingPunct="1">
        <a:spcBef>
          <a:spcPct val="0"/>
        </a:spcBef>
        <a:spcAft>
          <a:spcPct val="0"/>
        </a:spcAft>
        <a:defRPr sz="4300">
          <a:solidFill>
            <a:srgbClr val="533A2C"/>
          </a:solidFill>
          <a:latin typeface="Gill Sans MT" pitchFamily="34" charset="0"/>
        </a:defRPr>
      </a:lvl2pPr>
      <a:lvl3pPr algn="l" rtl="0" eaLnBrk="1" fontAlgn="base" hangingPunct="1">
        <a:spcBef>
          <a:spcPct val="0"/>
        </a:spcBef>
        <a:spcAft>
          <a:spcPct val="0"/>
        </a:spcAft>
        <a:defRPr sz="4300">
          <a:solidFill>
            <a:srgbClr val="533A2C"/>
          </a:solidFill>
          <a:latin typeface="Gill Sans MT" pitchFamily="34" charset="0"/>
        </a:defRPr>
      </a:lvl3pPr>
      <a:lvl4pPr algn="l" rtl="0" eaLnBrk="1" fontAlgn="base" hangingPunct="1">
        <a:spcBef>
          <a:spcPct val="0"/>
        </a:spcBef>
        <a:spcAft>
          <a:spcPct val="0"/>
        </a:spcAft>
        <a:defRPr sz="4300">
          <a:solidFill>
            <a:srgbClr val="533A2C"/>
          </a:solidFill>
          <a:latin typeface="Gill Sans MT" pitchFamily="34" charset="0"/>
        </a:defRPr>
      </a:lvl4pPr>
      <a:lvl5pPr algn="l" rtl="0" eaLnBrk="1" fontAlgn="base" hangingPunct="1">
        <a:spcBef>
          <a:spcPct val="0"/>
        </a:spcBef>
        <a:spcAft>
          <a:spcPct val="0"/>
        </a:spcAft>
        <a:defRPr sz="4300">
          <a:solidFill>
            <a:srgbClr val="533A2C"/>
          </a:solidFill>
          <a:latin typeface="Gill Sans MT" pitchFamily="34" charset="0"/>
        </a:defRPr>
      </a:lvl5pPr>
      <a:lvl6pPr marL="457200" algn="l" rtl="0" eaLnBrk="1" fontAlgn="base" hangingPunct="1">
        <a:spcBef>
          <a:spcPct val="0"/>
        </a:spcBef>
        <a:spcAft>
          <a:spcPct val="0"/>
        </a:spcAft>
        <a:defRPr sz="4300">
          <a:solidFill>
            <a:srgbClr val="533A2C"/>
          </a:solidFill>
          <a:latin typeface="Gill Sans MT" pitchFamily="34" charset="0"/>
        </a:defRPr>
      </a:lvl6pPr>
      <a:lvl7pPr marL="914400" algn="l" rtl="0" eaLnBrk="1" fontAlgn="base" hangingPunct="1">
        <a:spcBef>
          <a:spcPct val="0"/>
        </a:spcBef>
        <a:spcAft>
          <a:spcPct val="0"/>
        </a:spcAft>
        <a:defRPr sz="4300">
          <a:solidFill>
            <a:srgbClr val="533A2C"/>
          </a:solidFill>
          <a:latin typeface="Gill Sans MT" pitchFamily="34" charset="0"/>
        </a:defRPr>
      </a:lvl7pPr>
      <a:lvl8pPr marL="1371600" algn="l" rtl="0" eaLnBrk="1" fontAlgn="base" hangingPunct="1">
        <a:spcBef>
          <a:spcPct val="0"/>
        </a:spcBef>
        <a:spcAft>
          <a:spcPct val="0"/>
        </a:spcAft>
        <a:defRPr sz="4300">
          <a:solidFill>
            <a:srgbClr val="533A2C"/>
          </a:solidFill>
          <a:latin typeface="Gill Sans MT" pitchFamily="34" charset="0"/>
        </a:defRPr>
      </a:lvl8pPr>
      <a:lvl9pPr marL="1828800" algn="l" rtl="0" eaLnBrk="1" fontAlgn="base" hangingPunct="1">
        <a:spcBef>
          <a:spcPct val="0"/>
        </a:spcBef>
        <a:spcAft>
          <a:spcPct val="0"/>
        </a:spcAft>
        <a:defRPr sz="4300">
          <a:solidFill>
            <a:srgbClr val="533A2C"/>
          </a:solidFill>
          <a:latin typeface="Gill Sans MT" pitchFamily="34" charset="0"/>
        </a:defRPr>
      </a:lvl9pPr>
      <a:extLst/>
    </p:titleStyle>
    <p:bodyStyle>
      <a:lvl1pPr marL="365125" indent="-282575" algn="l" rtl="0" eaLnBrk="1" fontAlgn="base" hangingPunct="1">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Char char=""/>
        <a:defRPr sz="2000" kern="1200">
          <a:solidFill>
            <a:schemeClr val="tx1"/>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osha.gov/"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5.gif"/><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image" Target="../media/image23.pn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emf"/><Relationship Id="rId3" Type="http://schemas.openxmlformats.org/officeDocument/2006/relationships/image" Target="../media/image3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1.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89174" y="1819404"/>
            <a:ext cx="7762478" cy="3195791"/>
          </a:xfrm>
        </p:spPr>
        <p:txBody>
          <a:bodyPr>
            <a:noAutofit/>
          </a:bodyPr>
          <a:lstStyle/>
          <a:p>
            <a:pPr fontAlgn="auto">
              <a:lnSpc>
                <a:spcPct val="100000"/>
              </a:lnSpc>
              <a:spcAft>
                <a:spcPts val="0"/>
              </a:spcAft>
              <a:defRPr/>
            </a:pPr>
            <a:r>
              <a:rPr lang="en-US" cap="none" spc="50" dirty="0" smtClean="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Tahoma"/>
                <a:cs typeface="Tahoma"/>
              </a:rPr>
              <a:t>Engineered Nanoparticle Exposures in Construction: Presentation to the ACCSH</a:t>
            </a:r>
            <a:endParaRPr lang="en-US" cap="none" spc="50" dirty="0">
              <a:ln w="12700" cmpd="sng">
                <a:solidFill>
                  <a:schemeClr val="accent6">
                    <a:satMod val="120000"/>
                    <a:shade val="80000"/>
                  </a:schemeClr>
                </a:solidFill>
                <a:prstDash val="solid"/>
              </a:ln>
              <a:solidFill>
                <a:schemeClr val="accent6">
                  <a:tint val="1000"/>
                </a:schemeClr>
              </a:solidFill>
              <a:effectLst>
                <a:glow rad="139700">
                  <a:schemeClr val="accent2">
                    <a:satMod val="175000"/>
                    <a:alpha val="40000"/>
                  </a:schemeClr>
                </a:glow>
              </a:effectLst>
              <a:latin typeface="Tahoma"/>
              <a:cs typeface="Tahoma"/>
            </a:endParaRPr>
          </a:p>
        </p:txBody>
      </p:sp>
      <p:sp>
        <p:nvSpPr>
          <p:cNvPr id="3" name="Rectangle 2"/>
          <p:cNvSpPr>
            <a:spLocks noGrp="1"/>
          </p:cNvSpPr>
          <p:nvPr>
            <p:ph type="body" idx="1"/>
          </p:nvPr>
        </p:nvSpPr>
        <p:spPr>
          <a:xfrm>
            <a:off x="1390840" y="316292"/>
            <a:ext cx="6400800" cy="1509712"/>
          </a:xfrm>
        </p:spPr>
        <p:txBody>
          <a:bodyPr>
            <a:normAutofit/>
          </a:bodyPr>
          <a:lstStyle/>
          <a:p>
            <a:r>
              <a:rPr lang="en-US" sz="2800" b="1" dirty="0" smtClean="0"/>
              <a:t>November 27, 2012</a:t>
            </a:r>
            <a:endParaRPr lang="en-US" sz="2400" b="1" dirty="0"/>
          </a:p>
          <a:p>
            <a:pPr fontAlgn="auto">
              <a:spcAft>
                <a:spcPts val="0"/>
              </a:spcAft>
              <a:buFont typeface="Wingdings 2"/>
              <a:buNone/>
              <a:defRPr/>
            </a:pPr>
            <a:endParaRPr lang="en-US" sz="2400" b="1" dirty="0"/>
          </a:p>
        </p:txBody>
      </p:sp>
      <p:sp>
        <p:nvSpPr>
          <p:cNvPr id="4" name="Rectangle 2"/>
          <p:cNvSpPr txBox="1">
            <a:spLocks/>
          </p:cNvSpPr>
          <p:nvPr/>
        </p:nvSpPr>
        <p:spPr bwMode="auto">
          <a:xfrm>
            <a:off x="1562660" y="4580918"/>
            <a:ext cx="6400800" cy="1509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fontScale="92500" lnSpcReduction="20000"/>
          </a:bodyPr>
          <a:lstStyle>
            <a:lvl1pPr marL="18288" indent="0" algn="l" rtl="0" eaLnBrk="1" fontAlgn="base" hangingPunct="1">
              <a:lnSpc>
                <a:spcPts val="2300"/>
              </a:lnSpc>
              <a:spcBef>
                <a:spcPts val="0"/>
              </a:spcBef>
              <a:spcAft>
                <a:spcPct val="0"/>
              </a:spcAft>
              <a:buClr>
                <a:schemeClr val="accent1"/>
              </a:buClr>
              <a:buSzPct val="80000"/>
              <a:buFont typeface="Wingdings 2" pitchFamily="18" charset="2"/>
              <a:buNone/>
              <a:defRPr sz="2000" kern="1200">
                <a:solidFill>
                  <a:schemeClr val="tx2">
                    <a:shade val="30000"/>
                    <a:satMod val="150000"/>
                  </a:schemeClr>
                </a:solidFill>
                <a:latin typeface="+mn-lt"/>
                <a:ea typeface="+mn-ea"/>
                <a:cs typeface="+mn-cs"/>
              </a:defRPr>
            </a:lvl1pPr>
            <a:lvl2pPr marL="639763" indent="-236538" algn="l" rtl="0" eaLnBrk="1" fontAlgn="base" hangingPunct="1">
              <a:spcBef>
                <a:spcPts val="550"/>
              </a:spcBef>
              <a:spcAft>
                <a:spcPct val="0"/>
              </a:spcAft>
              <a:buClr>
                <a:schemeClr val="accent1"/>
              </a:buClr>
              <a:buFont typeface="Verdana" pitchFamily="34" charset="0"/>
              <a:buNone/>
              <a:defRPr sz="1800" kern="1200">
                <a:solidFill>
                  <a:schemeClr val="tx1">
                    <a:tint val="75000"/>
                  </a:schemeClr>
                </a:solidFill>
                <a:latin typeface="+mn-lt"/>
                <a:ea typeface="+mn-ea"/>
                <a:cs typeface="+mn-cs"/>
              </a:defRPr>
            </a:lvl2pPr>
            <a:lvl3pPr marL="885825" indent="-228600" algn="l" rtl="0" eaLnBrk="1" fontAlgn="base" hangingPunct="1">
              <a:spcBef>
                <a:spcPct val="20000"/>
              </a:spcBef>
              <a:spcAft>
                <a:spcPct val="0"/>
              </a:spcAft>
              <a:buClr>
                <a:schemeClr val="accent2"/>
              </a:buClr>
              <a:buFont typeface="Wingdings 2" pitchFamily="18" charset="2"/>
              <a:buNone/>
              <a:defRPr sz="1600" kern="1200">
                <a:solidFill>
                  <a:schemeClr val="tx1">
                    <a:tint val="75000"/>
                  </a:schemeClr>
                </a:solidFill>
                <a:latin typeface="+mn-lt"/>
                <a:ea typeface="+mn-ea"/>
                <a:cs typeface="+mn-cs"/>
              </a:defRPr>
            </a:lvl3pPr>
            <a:lvl4pPr marL="1096963" indent="-173038" algn="l" rtl="0" eaLnBrk="1" fontAlgn="base" hangingPunct="1">
              <a:spcBef>
                <a:spcPct val="20000"/>
              </a:spcBef>
              <a:spcAft>
                <a:spcPct val="0"/>
              </a:spcAft>
              <a:buClr>
                <a:srgbClr val="B58B80"/>
              </a:buClr>
              <a:buFont typeface="Wingdings 2" pitchFamily="18" charset="2"/>
              <a:buNone/>
              <a:defRPr sz="1400" kern="1200">
                <a:solidFill>
                  <a:schemeClr val="tx1">
                    <a:tint val="75000"/>
                  </a:schemeClr>
                </a:solidFill>
                <a:latin typeface="+mn-lt"/>
                <a:ea typeface="+mn-ea"/>
                <a:cs typeface="+mn-cs"/>
              </a:defRPr>
            </a:lvl4pPr>
            <a:lvl5pPr marL="1296988" indent="-182563" algn="l" rtl="0" eaLnBrk="1" fontAlgn="base" hangingPunct="1">
              <a:spcBef>
                <a:spcPct val="20000"/>
              </a:spcBef>
              <a:spcAft>
                <a:spcPct val="0"/>
              </a:spcAft>
              <a:buClr>
                <a:srgbClr val="C3986D"/>
              </a:buClr>
              <a:buFont typeface="Wingdings 2" pitchFamily="18" charset="2"/>
              <a:buNone/>
              <a:defRPr sz="1400" kern="1200">
                <a:solidFill>
                  <a:schemeClr val="tx1">
                    <a:tint val="75000"/>
                  </a:schemeClr>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fontAlgn="auto">
              <a:lnSpc>
                <a:spcPct val="100000"/>
              </a:lnSpc>
              <a:spcAft>
                <a:spcPts val="0"/>
              </a:spcAft>
              <a:buFont typeface="Wingdings 2"/>
              <a:buNone/>
              <a:defRPr/>
            </a:pPr>
            <a:r>
              <a:rPr lang="en-US" sz="2800" b="1" dirty="0" smtClean="0">
                <a:solidFill>
                  <a:srgbClr val="FFFFFF"/>
                </a:solidFill>
                <a:effectLst>
                  <a:glow rad="139700">
                    <a:schemeClr val="accent2">
                      <a:satMod val="175000"/>
                      <a:alpha val="40000"/>
                    </a:schemeClr>
                  </a:glow>
                </a:effectLst>
              </a:rPr>
              <a:t>Bruce Lippy, Ph.D., CIH, CSP</a:t>
            </a:r>
          </a:p>
          <a:p>
            <a:pPr fontAlgn="auto">
              <a:lnSpc>
                <a:spcPct val="100000"/>
              </a:lnSpc>
              <a:spcAft>
                <a:spcPts val="0"/>
              </a:spcAft>
              <a:buFont typeface="Wingdings 2"/>
              <a:buNone/>
              <a:defRPr/>
            </a:pPr>
            <a:r>
              <a:rPr lang="en-US" sz="2800" b="1" dirty="0" smtClean="0">
                <a:solidFill>
                  <a:srgbClr val="FFFFFF"/>
                </a:solidFill>
                <a:effectLst>
                  <a:glow rad="139700">
                    <a:schemeClr val="accent2">
                      <a:satMod val="175000"/>
                      <a:alpha val="40000"/>
                    </a:schemeClr>
                  </a:glow>
                </a:effectLst>
              </a:rPr>
              <a:t>Director of Safety Research </a:t>
            </a:r>
          </a:p>
          <a:p>
            <a:pPr fontAlgn="auto">
              <a:lnSpc>
                <a:spcPct val="100000"/>
              </a:lnSpc>
              <a:spcAft>
                <a:spcPts val="0"/>
              </a:spcAft>
              <a:buFont typeface="Wingdings 2"/>
              <a:buNone/>
              <a:defRPr/>
            </a:pPr>
            <a:r>
              <a:rPr lang="en-US" sz="2800" b="1" dirty="0" smtClean="0">
                <a:solidFill>
                  <a:srgbClr val="FFFFFF"/>
                </a:solidFill>
                <a:effectLst>
                  <a:glow rad="139700">
                    <a:schemeClr val="accent2">
                      <a:satMod val="175000"/>
                      <a:alpha val="40000"/>
                    </a:schemeClr>
                  </a:glow>
                </a:effectLst>
              </a:rPr>
              <a:t>301-495-8527 work</a:t>
            </a:r>
          </a:p>
          <a:p>
            <a:pPr fontAlgn="auto">
              <a:lnSpc>
                <a:spcPct val="100000"/>
              </a:lnSpc>
              <a:spcAft>
                <a:spcPts val="0"/>
              </a:spcAft>
              <a:buFont typeface="Wingdings 2"/>
              <a:buNone/>
              <a:defRPr/>
            </a:pPr>
            <a:r>
              <a:rPr lang="en-US" sz="2800" b="1" dirty="0" smtClean="0">
                <a:solidFill>
                  <a:srgbClr val="FFFFFF"/>
                </a:solidFill>
                <a:effectLst>
                  <a:glow rad="139700">
                    <a:schemeClr val="accent2">
                      <a:satMod val="175000"/>
                      <a:alpha val="40000"/>
                    </a:schemeClr>
                  </a:glow>
                </a:effectLst>
              </a:rPr>
              <a:t>410-916-0359 cell</a:t>
            </a:r>
          </a:p>
          <a:p>
            <a:pPr fontAlgn="auto">
              <a:lnSpc>
                <a:spcPct val="100000"/>
              </a:lnSpc>
              <a:spcAft>
                <a:spcPts val="0"/>
              </a:spcAft>
              <a:buFont typeface="Wingdings 2"/>
              <a:buNone/>
              <a:defRPr/>
            </a:pPr>
            <a:endParaRPr lang="en-US" sz="2800" b="1" dirty="0">
              <a:solidFill>
                <a:srgbClr val="FFFFFF"/>
              </a:solidFill>
              <a:effectLst>
                <a:glow rad="139700">
                  <a:schemeClr val="accent2">
                    <a:satMod val="175000"/>
                    <a:alpha val="40000"/>
                  </a:schemeClr>
                </a:glow>
              </a:effectLst>
            </a:endParaRPr>
          </a:p>
        </p:txBody>
      </p:sp>
      <p:pic>
        <p:nvPicPr>
          <p:cNvPr id="5" name="Picture 7" descr="H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0018" y="6118227"/>
            <a:ext cx="4129364" cy="50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4590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368" y="681998"/>
            <a:ext cx="8301676" cy="1143000"/>
          </a:xfrm>
        </p:spPr>
        <p:txBody>
          <a:bodyPr>
            <a:noAutofit/>
          </a:bodyPr>
          <a:lstStyle/>
          <a:p>
            <a:r>
              <a:rPr lang="en-US" sz="3600" dirty="0" err="1" smtClean="0"/>
              <a:t>Emaco</a:t>
            </a:r>
            <a:r>
              <a:rPr lang="en-US" sz="3600" dirty="0" smtClean="0"/>
              <a:t> </a:t>
            </a:r>
            <a:r>
              <a:rPr lang="en-US" sz="3600" dirty="0" err="1" smtClean="0">
                <a:effectLst>
                  <a:glow rad="101600">
                    <a:schemeClr val="accent1">
                      <a:satMod val="175000"/>
                      <a:alpha val="40000"/>
                    </a:schemeClr>
                  </a:glow>
                  <a:outerShdw blurRad="50000" dist="30000" dir="5400000" algn="tl" rotWithShape="0">
                    <a:srgbClr val="000000">
                      <a:alpha val="30000"/>
                    </a:srgbClr>
                  </a:outerShdw>
                </a:effectLst>
              </a:rPr>
              <a:t>Nano</a:t>
            </a:r>
            <a:r>
              <a:rPr lang="en-US" sz="3600" dirty="0" err="1" smtClean="0"/>
              <a:t>Crete</a:t>
            </a:r>
            <a:r>
              <a:rPr lang="en-US" sz="3600" dirty="0" smtClean="0"/>
              <a:t> patching compounds does not contain nanoparticles. </a:t>
            </a:r>
            <a:endParaRPr lang="en-US" sz="3600" dirty="0"/>
          </a:p>
        </p:txBody>
      </p:sp>
      <p:sp>
        <p:nvSpPr>
          <p:cNvPr id="11" name="Rectangle 10"/>
          <p:cNvSpPr/>
          <p:nvPr/>
        </p:nvSpPr>
        <p:spPr>
          <a:xfrm>
            <a:off x="973386" y="2909591"/>
            <a:ext cx="7306235" cy="1200328"/>
          </a:xfrm>
          <a:prstGeom prst="rect">
            <a:avLst/>
          </a:prstGeom>
        </p:spPr>
        <p:txBody>
          <a:bodyPr wrap="square">
            <a:spAutoFit/>
          </a:bodyPr>
          <a:lstStyle/>
          <a:p>
            <a:r>
              <a:rPr lang="en-US" sz="2400" b="1" dirty="0" smtClean="0">
                <a:solidFill>
                  <a:schemeClr val="bg2">
                    <a:lumMod val="25000"/>
                  </a:schemeClr>
                </a:solidFill>
              </a:rPr>
              <a:t>From the manufacturer: “Nanotechnology does NOT </a:t>
            </a:r>
            <a:r>
              <a:rPr lang="en-US" sz="2400" b="1" dirty="0">
                <a:solidFill>
                  <a:schemeClr val="bg2">
                    <a:lumMod val="25000"/>
                  </a:schemeClr>
                </a:solidFill>
              </a:rPr>
              <a:t>mean </a:t>
            </a:r>
            <a:r>
              <a:rPr lang="en-US" sz="2400" b="1" dirty="0" err="1">
                <a:solidFill>
                  <a:schemeClr val="bg2">
                    <a:lumMod val="25000"/>
                  </a:schemeClr>
                </a:solidFill>
              </a:rPr>
              <a:t>nano</a:t>
            </a:r>
            <a:r>
              <a:rPr lang="en-US" sz="2400" b="1" dirty="0">
                <a:solidFill>
                  <a:schemeClr val="bg2">
                    <a:lumMod val="25000"/>
                  </a:schemeClr>
                </a:solidFill>
              </a:rPr>
              <a:t>-</a:t>
            </a:r>
            <a:r>
              <a:rPr lang="en-US" sz="2400" b="1" dirty="0" smtClean="0">
                <a:solidFill>
                  <a:schemeClr val="bg2">
                    <a:lumMod val="25000"/>
                  </a:schemeClr>
                </a:solidFill>
              </a:rPr>
              <a:t>sized particles: We </a:t>
            </a:r>
            <a:r>
              <a:rPr lang="en-US" sz="2400" b="1" dirty="0">
                <a:solidFill>
                  <a:schemeClr val="bg2">
                    <a:lumMod val="25000"/>
                  </a:schemeClr>
                </a:solidFill>
              </a:rPr>
              <a:t>do not use </a:t>
            </a:r>
            <a:r>
              <a:rPr lang="en-US" sz="2400" b="1" dirty="0" smtClean="0">
                <a:solidFill>
                  <a:schemeClr val="bg2">
                    <a:lumMod val="25000"/>
                  </a:schemeClr>
                </a:solidFill>
              </a:rPr>
              <a:t>any </a:t>
            </a:r>
            <a:r>
              <a:rPr lang="en-US" sz="2400" b="1" dirty="0" err="1" smtClean="0">
                <a:solidFill>
                  <a:schemeClr val="bg2">
                    <a:lumMod val="25000"/>
                  </a:schemeClr>
                </a:solidFill>
              </a:rPr>
              <a:t>nano</a:t>
            </a:r>
            <a:r>
              <a:rPr lang="en-US" sz="2400" b="1" dirty="0">
                <a:solidFill>
                  <a:schemeClr val="bg2">
                    <a:lumMod val="25000"/>
                  </a:schemeClr>
                </a:solidFill>
              </a:rPr>
              <a:t>-particles in </a:t>
            </a:r>
            <a:r>
              <a:rPr lang="en-US" sz="2400" b="1" dirty="0" smtClean="0">
                <a:solidFill>
                  <a:schemeClr val="bg2">
                    <a:lumMod val="25000"/>
                  </a:schemeClr>
                </a:solidFill>
              </a:rPr>
              <a:t>our cement </a:t>
            </a:r>
            <a:r>
              <a:rPr lang="en-US" sz="2400" b="1" dirty="0">
                <a:solidFill>
                  <a:schemeClr val="bg2">
                    <a:lumMod val="25000"/>
                  </a:schemeClr>
                </a:solidFill>
              </a:rPr>
              <a:t>formulations</a:t>
            </a:r>
            <a:r>
              <a:rPr lang="en-US" sz="2400" b="1" dirty="0" smtClean="0">
                <a:solidFill>
                  <a:schemeClr val="bg2">
                    <a:lumMod val="25000"/>
                  </a:schemeClr>
                </a:solidFill>
              </a:rPr>
              <a:t>.”</a:t>
            </a:r>
            <a:endParaRPr lang="en-US" sz="2400" b="1" dirty="0">
              <a:solidFill>
                <a:schemeClr val="bg2">
                  <a:lumMod val="25000"/>
                </a:schemeClr>
              </a:solidFill>
            </a:endParaRPr>
          </a:p>
        </p:txBody>
      </p:sp>
      <p:sp>
        <p:nvSpPr>
          <p:cNvPr id="12" name="TextBox 11"/>
          <p:cNvSpPr txBox="1"/>
          <p:nvPr/>
        </p:nvSpPr>
        <p:spPr>
          <a:xfrm>
            <a:off x="5438588" y="6230471"/>
            <a:ext cx="2644588" cy="369332"/>
          </a:xfrm>
          <a:prstGeom prst="rect">
            <a:avLst/>
          </a:prstGeom>
          <a:noFill/>
        </p:spPr>
        <p:txBody>
          <a:bodyPr wrap="square" rtlCol="0">
            <a:spAutoFit/>
          </a:bodyPr>
          <a:lstStyle/>
          <a:p>
            <a:r>
              <a:rPr lang="en-US" dirty="0" smtClean="0">
                <a:solidFill>
                  <a:schemeClr val="bg1"/>
                </a:solidFill>
              </a:rPr>
              <a:t>Photos courtesy </a:t>
            </a:r>
            <a:r>
              <a:rPr lang="en-US" dirty="0" err="1" smtClean="0">
                <a:solidFill>
                  <a:schemeClr val="bg1"/>
                </a:solidFill>
              </a:rPr>
              <a:t>Emaco</a:t>
            </a:r>
            <a:endParaRPr lang="en-US" dirty="0">
              <a:solidFill>
                <a:schemeClr val="bg1"/>
              </a:solidFill>
            </a:endParaRPr>
          </a:p>
        </p:txBody>
      </p:sp>
    </p:spTree>
    <p:extLst>
      <p:ext uri="{BB962C8B-B14F-4D97-AF65-F5344CB8AC3E}">
        <p14:creationId xmlns:p14="http://schemas.microsoft.com/office/powerpoint/2010/main" val="42184597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These hydrated silicates are </a:t>
            </a:r>
            <a:r>
              <a:rPr lang="en-US" i="1" dirty="0" err="1" smtClean="0"/>
              <a:t>nano</a:t>
            </a:r>
            <a:r>
              <a:rPr lang="en-US" i="1" dirty="0"/>
              <a:t>-</a:t>
            </a:r>
            <a:r>
              <a:rPr lang="en-US" i="1" dirty="0" smtClean="0"/>
              <a:t>structured; </a:t>
            </a:r>
            <a:r>
              <a:rPr lang="en-US" dirty="0" smtClean="0"/>
              <a:t>they have </a:t>
            </a:r>
            <a:r>
              <a:rPr lang="en-US" dirty="0" err="1" smtClean="0"/>
              <a:t>nano</a:t>
            </a:r>
            <a:r>
              <a:rPr lang="en-US" dirty="0" smtClean="0"/>
              <a:t>-sized holes</a:t>
            </a:r>
            <a:endParaRPr lang="en-US" i="1" dirty="0"/>
          </a:p>
        </p:txBody>
      </p:sp>
      <p:sp>
        <p:nvSpPr>
          <p:cNvPr id="3" name="Slide Number Placeholder 2"/>
          <p:cNvSpPr>
            <a:spLocks noGrp="1"/>
          </p:cNvSpPr>
          <p:nvPr>
            <p:ph type="sldNum" sz="quarter" idx="4294967295"/>
          </p:nvPr>
        </p:nvSpPr>
        <p:spPr>
          <a:xfrm>
            <a:off x="8438964" y="6400800"/>
            <a:ext cx="457200" cy="327212"/>
          </a:xfrm>
          <a:prstGeom prst="rect">
            <a:avLst/>
          </a:prstGeom>
        </p:spPr>
        <p:txBody>
          <a:bodyPr/>
          <a:lstStyle/>
          <a:p>
            <a:pPr>
              <a:defRPr/>
            </a:pPr>
            <a:fld id="{A5B96567-BFE0-47FD-90FD-A9064614BBFE}" type="slidenum">
              <a:rPr lang="en-US" smtClean="0"/>
              <a:pPr>
                <a:defRPr/>
              </a:pPr>
              <a:t>11</a:t>
            </a:fld>
            <a:endParaRPr lang="en-US" dirty="0"/>
          </a:p>
        </p:txBody>
      </p:sp>
      <p:pic>
        <p:nvPicPr>
          <p:cNvPr id="4" name="Picture 3"/>
          <p:cNvPicPr>
            <a:picLocks noChangeAspect="1"/>
          </p:cNvPicPr>
          <p:nvPr/>
        </p:nvPicPr>
        <p:blipFill>
          <a:blip r:embed="rId2" cstate="print"/>
          <a:stretch>
            <a:fillRect/>
          </a:stretch>
        </p:blipFill>
        <p:spPr>
          <a:xfrm>
            <a:off x="1019047" y="1611991"/>
            <a:ext cx="7003018" cy="4728085"/>
          </a:xfrm>
          <a:prstGeom prst="rect">
            <a:avLst/>
          </a:prstGeom>
        </p:spPr>
      </p:pic>
    </p:spTree>
    <p:extLst>
      <p:ext uri="{BB962C8B-B14F-4D97-AF65-F5344CB8AC3E}">
        <p14:creationId xmlns:p14="http://schemas.microsoft.com/office/powerpoint/2010/main" val="35923778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215" y="634958"/>
            <a:ext cx="8301676" cy="1143000"/>
          </a:xfrm>
        </p:spPr>
        <p:txBody>
          <a:bodyPr>
            <a:normAutofit fontScale="90000"/>
          </a:bodyPr>
          <a:lstStyle/>
          <a:p>
            <a:r>
              <a:rPr lang="en-US" dirty="0" smtClean="0"/>
              <a:t>NIOSH has begun an HHE looking at Aspen Aerogel insulation, another nanostructured product</a:t>
            </a:r>
            <a:endParaRPr lang="en-US" dirty="0"/>
          </a:p>
        </p:txBody>
      </p:sp>
      <p:pic>
        <p:nvPicPr>
          <p:cNvPr id="3" name="Picture 2"/>
          <p:cNvPicPr>
            <a:picLocks noChangeAspect="1"/>
          </p:cNvPicPr>
          <p:nvPr/>
        </p:nvPicPr>
        <p:blipFill>
          <a:blip r:embed="rId2"/>
          <a:stretch>
            <a:fillRect/>
          </a:stretch>
        </p:blipFill>
        <p:spPr>
          <a:xfrm>
            <a:off x="1755898" y="2309240"/>
            <a:ext cx="5985339" cy="4161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176834" y="5894206"/>
            <a:ext cx="2291304" cy="646331"/>
          </a:xfrm>
          <a:prstGeom prst="rect">
            <a:avLst/>
          </a:prstGeom>
          <a:noFill/>
        </p:spPr>
        <p:txBody>
          <a:bodyPr wrap="square" rtlCol="0">
            <a:spAutoFit/>
          </a:bodyPr>
          <a:lstStyle/>
          <a:p>
            <a:r>
              <a:rPr lang="en-US" dirty="0" smtClean="0"/>
              <a:t>Mark </a:t>
            </a:r>
            <a:r>
              <a:rPr lang="en-US" dirty="0" err="1" smtClean="0"/>
              <a:t>Methner</a:t>
            </a:r>
            <a:r>
              <a:rPr lang="en-US" dirty="0" smtClean="0"/>
              <a:t>, NIOSH</a:t>
            </a:r>
            <a:endParaRPr lang="en-US" dirty="0"/>
          </a:p>
        </p:txBody>
      </p:sp>
    </p:spTree>
    <p:extLst>
      <p:ext uri="{BB962C8B-B14F-4D97-AF65-F5344CB8AC3E}">
        <p14:creationId xmlns:p14="http://schemas.microsoft.com/office/powerpoint/2010/main" val="858528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1059" y="1946275"/>
            <a:ext cx="7758766" cy="1470025"/>
          </a:xfrm>
        </p:spPr>
        <p:txBody>
          <a:bodyPr>
            <a:normAutofit fontScale="90000"/>
          </a:bodyPr>
          <a:lstStyle/>
          <a:p>
            <a:pPr marL="596900" indent="-514350"/>
            <a:r>
              <a:rPr lang="en-US" dirty="0" smtClean="0"/>
              <a:t>	What </a:t>
            </a:r>
            <a:r>
              <a:rPr lang="en-US" dirty="0"/>
              <a:t>do we know about exposure to </a:t>
            </a:r>
            <a:r>
              <a:rPr lang="en-US" dirty="0" smtClean="0"/>
              <a:t>engineered nanoparticles </a:t>
            </a:r>
            <a:r>
              <a:rPr lang="en-US" dirty="0"/>
              <a:t>in construction?</a:t>
            </a:r>
          </a:p>
        </p:txBody>
      </p:sp>
      <p:graphicFrame>
        <p:nvGraphicFramePr>
          <p:cNvPr id="6" name="Diagram 5"/>
          <p:cNvGraphicFramePr/>
          <p:nvPr>
            <p:extLst>
              <p:ext uri="{D42A27DB-BD31-4B8C-83A1-F6EECF244321}">
                <p14:modId xmlns:p14="http://schemas.microsoft.com/office/powerpoint/2010/main" val="10732986"/>
              </p:ext>
            </p:extLst>
          </p:nvPr>
        </p:nvGraphicFramePr>
        <p:xfrm>
          <a:off x="874059" y="351117"/>
          <a:ext cx="39624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706470" y="5931647"/>
            <a:ext cx="3033059" cy="369332"/>
          </a:xfrm>
          <a:prstGeom prst="rect">
            <a:avLst/>
          </a:prstGeom>
          <a:noFill/>
        </p:spPr>
        <p:txBody>
          <a:bodyPr wrap="square" rtlCol="0">
            <a:spAutoFit/>
          </a:bodyPr>
          <a:lstStyle/>
          <a:p>
            <a:r>
              <a:rPr lang="en-US" dirty="0" smtClean="0">
                <a:solidFill>
                  <a:schemeClr val="bg1"/>
                </a:solidFill>
              </a:rPr>
              <a:t>Photo courtesy PNNL/DOE</a:t>
            </a:r>
            <a:endParaRPr lang="en-US" dirty="0">
              <a:solidFill>
                <a:schemeClr val="bg1"/>
              </a:solidFill>
            </a:endParaRPr>
          </a:p>
        </p:txBody>
      </p:sp>
    </p:spTree>
    <p:extLst>
      <p:ext uri="{BB962C8B-B14F-4D97-AF65-F5344CB8AC3E}">
        <p14:creationId xmlns:p14="http://schemas.microsoft.com/office/powerpoint/2010/main" val="11663846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US" sz="8800" dirty="0" smtClean="0"/>
              <a:t>Not much!</a:t>
            </a:r>
            <a:endParaRPr lang="en-US" sz="8800"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8625934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9278" y="860261"/>
            <a:ext cx="7772400" cy="1470025"/>
          </a:xfrm>
        </p:spPr>
        <p:txBody>
          <a:bodyPr/>
          <a:lstStyle/>
          <a:p>
            <a:r>
              <a:rPr lang="en-US" dirty="0" smtClean="0"/>
              <a:t>We know construction workers may be at risk </a:t>
            </a:r>
            <a:endParaRPr lang="en-US" dirty="0"/>
          </a:p>
        </p:txBody>
      </p:sp>
      <p:sp>
        <p:nvSpPr>
          <p:cNvPr id="3" name="Subtitle 2"/>
          <p:cNvSpPr>
            <a:spLocks noGrp="1"/>
          </p:cNvSpPr>
          <p:nvPr>
            <p:ph type="subTitle" idx="1"/>
          </p:nvPr>
        </p:nvSpPr>
        <p:spPr>
          <a:xfrm>
            <a:off x="1023105" y="2716213"/>
            <a:ext cx="7302852" cy="1752600"/>
          </a:xfrm>
        </p:spPr>
        <p:txBody>
          <a:bodyPr/>
          <a:lstStyle/>
          <a:p>
            <a:pPr algn="l"/>
            <a:r>
              <a:rPr lang="en-US" b="1" dirty="0"/>
              <a:t>“Inhalation of manufactured </a:t>
            </a:r>
            <a:r>
              <a:rPr lang="en-US" b="1" dirty="0" err="1"/>
              <a:t>nanomaterials</a:t>
            </a:r>
            <a:r>
              <a:rPr lang="en-US" b="1" dirty="0"/>
              <a:t> during coating</a:t>
            </a:r>
            <a:r>
              <a:rPr lang="en-US" b="1" dirty="0" smtClean="0"/>
              <a:t>, molding</a:t>
            </a:r>
            <a:r>
              <a:rPr lang="en-US" b="1" dirty="0"/>
              <a:t>, compounding, and incorporation can pose a respiratory health risk to workers.” </a:t>
            </a:r>
            <a:endParaRPr lang="en-US" b="1" dirty="0" smtClean="0"/>
          </a:p>
          <a:p>
            <a:pPr algn="l"/>
            <a:r>
              <a:rPr lang="en-US" sz="2800" dirty="0" smtClean="0"/>
              <a:t>Lee</a:t>
            </a:r>
            <a:r>
              <a:rPr lang="en-US" sz="2800" dirty="0"/>
              <a:t>, J., </a:t>
            </a:r>
            <a:r>
              <a:rPr lang="en-US" sz="2800" dirty="0" err="1"/>
              <a:t>Mahendra</a:t>
            </a:r>
            <a:r>
              <a:rPr lang="en-US" sz="2800" dirty="0"/>
              <a:t>, S. &amp; Alvarez P.J. (2010, July). </a:t>
            </a:r>
          </a:p>
        </p:txBody>
      </p:sp>
    </p:spTree>
    <p:extLst>
      <p:ext uri="{BB962C8B-B14F-4D97-AF65-F5344CB8AC3E}">
        <p14:creationId xmlns:p14="http://schemas.microsoft.com/office/powerpoint/2010/main" val="13723960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9831" y="531367"/>
            <a:ext cx="8301676" cy="1143000"/>
          </a:xfrm>
        </p:spPr>
        <p:txBody>
          <a:bodyPr>
            <a:normAutofit fontScale="90000"/>
          </a:bodyPr>
          <a:lstStyle/>
          <a:p>
            <a:r>
              <a:rPr lang="en-US" dirty="0" smtClean="0"/>
              <a:t>We do have corroborating data on ultrafine exposures showing respiratory issues</a:t>
            </a:r>
            <a:endParaRPr lang="en-US" dirty="0"/>
          </a:p>
        </p:txBody>
      </p:sp>
      <p:sp>
        <p:nvSpPr>
          <p:cNvPr id="3" name="Subtitle 2"/>
          <p:cNvSpPr>
            <a:spLocks noGrp="1"/>
          </p:cNvSpPr>
          <p:nvPr>
            <p:ph type="subTitle" idx="4294967295"/>
          </p:nvPr>
        </p:nvSpPr>
        <p:spPr>
          <a:xfrm>
            <a:off x="7281444" y="3139217"/>
            <a:ext cx="1650294" cy="911942"/>
          </a:xfrm>
        </p:spPr>
        <p:txBody>
          <a:bodyPr/>
          <a:lstStyle/>
          <a:p>
            <a:pPr marL="82550" indent="0">
              <a:buNone/>
            </a:pPr>
            <a:r>
              <a:rPr lang="en-US" sz="1800" dirty="0">
                <a:solidFill>
                  <a:srgbClr val="000090"/>
                </a:solidFill>
              </a:rPr>
              <a:t>Apprentice from UA Mechanical Trades School in Landover, </a:t>
            </a:r>
            <a:r>
              <a:rPr lang="en-US" sz="1800" dirty="0" smtClean="0">
                <a:solidFill>
                  <a:srgbClr val="000090"/>
                </a:solidFill>
              </a:rPr>
              <a:t>MD, 9/12</a:t>
            </a:r>
            <a:r>
              <a:rPr lang="en-US" sz="1800" dirty="0">
                <a:solidFill>
                  <a:srgbClr val="000090"/>
                </a:solidFill>
              </a:rPr>
              <a:t> </a:t>
            </a:r>
          </a:p>
        </p:txBody>
      </p:sp>
      <p:pic>
        <p:nvPicPr>
          <p:cNvPr id="6" name="Picture 5"/>
          <p:cNvPicPr>
            <a:picLocks noChangeAspect="1"/>
          </p:cNvPicPr>
          <p:nvPr/>
        </p:nvPicPr>
        <p:blipFill>
          <a:blip r:embed="rId2"/>
          <a:stretch>
            <a:fillRect/>
          </a:stretch>
        </p:blipFill>
        <p:spPr>
          <a:xfrm>
            <a:off x="2620125" y="1944309"/>
            <a:ext cx="4614574" cy="4483973"/>
          </a:xfrm>
          <a:prstGeom prst="rect">
            <a:avLst/>
          </a:prstGeom>
        </p:spPr>
      </p:pic>
      <p:sp>
        <p:nvSpPr>
          <p:cNvPr id="2" name="TextBox 1"/>
          <p:cNvSpPr txBox="1"/>
          <p:nvPr/>
        </p:nvSpPr>
        <p:spPr>
          <a:xfrm>
            <a:off x="4105008" y="5999085"/>
            <a:ext cx="2993515" cy="36933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Photo courtesy </a:t>
            </a:r>
            <a:r>
              <a:rPr lang="en-US"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eLCOSH</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486392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456" y="650955"/>
            <a:ext cx="8275544" cy="1143000"/>
          </a:xfrm>
        </p:spPr>
        <p:txBody>
          <a:bodyPr>
            <a:normAutofit fontScale="90000"/>
          </a:bodyPr>
          <a:lstStyle/>
          <a:p>
            <a:r>
              <a:rPr lang="en-US" dirty="0" smtClean="0"/>
              <a:t>Sampling was conducted onsite for several real processes in 2009</a:t>
            </a:r>
            <a:br>
              <a:rPr lang="en-US" dirty="0" smtClean="0"/>
            </a:br>
            <a:r>
              <a:rPr lang="en-US" sz="2200" dirty="0" smtClean="0"/>
              <a:t>(</a:t>
            </a:r>
            <a:r>
              <a:rPr lang="en-US" sz="2200" dirty="0" err="1"/>
              <a:t>Broekhuizen</a:t>
            </a:r>
            <a:r>
              <a:rPr lang="en-US" sz="2200" dirty="0"/>
              <a:t> et al, 2011)</a:t>
            </a:r>
          </a:p>
        </p:txBody>
      </p:sp>
      <p:sp>
        <p:nvSpPr>
          <p:cNvPr id="7" name="Content Placeholder 6"/>
          <p:cNvSpPr>
            <a:spLocks noGrp="1"/>
          </p:cNvSpPr>
          <p:nvPr>
            <p:ph idx="1"/>
          </p:nvPr>
        </p:nvSpPr>
        <p:spPr>
          <a:xfrm>
            <a:off x="868456" y="2480758"/>
            <a:ext cx="8275544" cy="4800600"/>
          </a:xfrm>
        </p:spPr>
        <p:txBody>
          <a:bodyPr/>
          <a:lstStyle/>
          <a:p>
            <a:r>
              <a:rPr lang="en-US" dirty="0" smtClean="0"/>
              <a:t>Mixing </a:t>
            </a:r>
            <a:r>
              <a:rPr lang="en-US" dirty="0" err="1" smtClean="0"/>
              <a:t>Nanocrete</a:t>
            </a:r>
            <a:r>
              <a:rPr lang="en-US" dirty="0" smtClean="0"/>
              <a:t> mortar</a:t>
            </a:r>
          </a:p>
          <a:p>
            <a:r>
              <a:rPr lang="en-US" dirty="0" smtClean="0"/>
              <a:t>Applying spray-on TiO</a:t>
            </a:r>
            <a:r>
              <a:rPr lang="en-US" baseline="-25000" dirty="0" smtClean="0"/>
              <a:t>2 </a:t>
            </a:r>
            <a:r>
              <a:rPr lang="en-US" dirty="0" smtClean="0"/>
              <a:t>coating onto glass</a:t>
            </a:r>
            <a:endParaRPr lang="en-US" baseline="-25000" dirty="0"/>
          </a:p>
        </p:txBody>
      </p:sp>
    </p:spTree>
    <p:extLst>
      <p:ext uri="{BB962C8B-B14F-4D97-AF65-F5344CB8AC3E}">
        <p14:creationId xmlns:p14="http://schemas.microsoft.com/office/powerpoint/2010/main" val="26909361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Particle sampling during mixing of 6 bags of </a:t>
            </a:r>
            <a:r>
              <a:rPr lang="en-US" dirty="0" err="1" smtClean="0"/>
              <a:t>Nanocrete</a:t>
            </a:r>
            <a:r>
              <a:rPr lang="en-US" dirty="0" smtClean="0"/>
              <a:t> mortar </a:t>
            </a:r>
            <a:r>
              <a:rPr lang="en-US" sz="2200" dirty="0" smtClean="0"/>
              <a:t>(</a:t>
            </a:r>
            <a:r>
              <a:rPr lang="en-US" sz="2200" dirty="0" err="1" smtClean="0"/>
              <a:t>Broekhuizen</a:t>
            </a:r>
            <a:r>
              <a:rPr lang="en-US" sz="2200" dirty="0" smtClean="0"/>
              <a:t> et al, 2011)</a:t>
            </a:r>
            <a:endParaRPr lang="en-US" sz="2200" dirty="0"/>
          </a:p>
        </p:txBody>
      </p:sp>
      <p:pic>
        <p:nvPicPr>
          <p:cNvPr id="7" name="Picture 6"/>
          <p:cNvPicPr>
            <a:picLocks noChangeAspect="1"/>
          </p:cNvPicPr>
          <p:nvPr/>
        </p:nvPicPr>
        <p:blipFill rotWithShape="1">
          <a:blip r:embed="rId2"/>
          <a:srcRect l="19345" t="14544" r="9720" b="8509"/>
          <a:stretch/>
        </p:blipFill>
        <p:spPr>
          <a:xfrm>
            <a:off x="1099945" y="1587630"/>
            <a:ext cx="6486272" cy="3957739"/>
          </a:xfrm>
          <a:prstGeom prst="rect">
            <a:avLst/>
          </a:prstGeom>
        </p:spPr>
      </p:pic>
      <p:sp>
        <p:nvSpPr>
          <p:cNvPr id="8" name="TextBox 7"/>
          <p:cNvSpPr txBox="1"/>
          <p:nvPr/>
        </p:nvSpPr>
        <p:spPr>
          <a:xfrm>
            <a:off x="3776099" y="1927838"/>
            <a:ext cx="1530852" cy="523220"/>
          </a:xfrm>
          <a:prstGeom prst="rect">
            <a:avLst/>
          </a:prstGeom>
          <a:noFill/>
        </p:spPr>
        <p:txBody>
          <a:bodyPr wrap="square" rtlCol="0">
            <a:spAutoFit/>
          </a:bodyPr>
          <a:lstStyle/>
          <a:p>
            <a:pPr algn="ctr"/>
            <a:r>
              <a:rPr lang="en-US" sz="2800" dirty="0" smtClean="0">
                <a:solidFill>
                  <a:srgbClr val="D34817"/>
                </a:solidFill>
              </a:rPr>
              <a:t>Mixing</a:t>
            </a:r>
            <a:endParaRPr lang="en-US" sz="2800" dirty="0">
              <a:solidFill>
                <a:srgbClr val="D34817"/>
              </a:solidFill>
            </a:endParaRPr>
          </a:p>
        </p:txBody>
      </p:sp>
      <p:sp>
        <p:nvSpPr>
          <p:cNvPr id="9" name="TextBox 8"/>
          <p:cNvSpPr txBox="1"/>
          <p:nvPr/>
        </p:nvSpPr>
        <p:spPr>
          <a:xfrm>
            <a:off x="1949446" y="1439413"/>
            <a:ext cx="1530852" cy="338554"/>
          </a:xfrm>
          <a:prstGeom prst="rect">
            <a:avLst/>
          </a:prstGeom>
          <a:noFill/>
        </p:spPr>
        <p:txBody>
          <a:bodyPr wrap="square" rtlCol="0">
            <a:spAutoFit/>
          </a:bodyPr>
          <a:lstStyle/>
          <a:p>
            <a:pPr algn="ctr"/>
            <a:r>
              <a:rPr lang="en-US" sz="1600" dirty="0" smtClean="0">
                <a:solidFill>
                  <a:srgbClr val="D34817"/>
                </a:solidFill>
              </a:rPr>
              <a:t>Smoking</a:t>
            </a:r>
            <a:endParaRPr lang="en-US" sz="1600" dirty="0">
              <a:solidFill>
                <a:srgbClr val="D34817"/>
              </a:solidFill>
            </a:endParaRPr>
          </a:p>
        </p:txBody>
      </p:sp>
      <p:sp>
        <p:nvSpPr>
          <p:cNvPr id="10" name="TextBox 9"/>
          <p:cNvSpPr txBox="1"/>
          <p:nvPr/>
        </p:nvSpPr>
        <p:spPr>
          <a:xfrm>
            <a:off x="3152419" y="5414263"/>
            <a:ext cx="2891608" cy="523220"/>
          </a:xfrm>
          <a:prstGeom prst="rect">
            <a:avLst/>
          </a:prstGeom>
          <a:solidFill>
            <a:schemeClr val="bg1"/>
          </a:solidFill>
        </p:spPr>
        <p:txBody>
          <a:bodyPr wrap="square" rtlCol="0">
            <a:spAutoFit/>
          </a:bodyPr>
          <a:lstStyle/>
          <a:p>
            <a:pPr algn="ctr"/>
            <a:r>
              <a:rPr lang="en-US" sz="2800" dirty="0" smtClean="0">
                <a:solidFill>
                  <a:srgbClr val="D34817"/>
                </a:solidFill>
              </a:rPr>
              <a:t>Time (sec)</a:t>
            </a:r>
            <a:endParaRPr lang="en-US" sz="2800" dirty="0">
              <a:solidFill>
                <a:srgbClr val="D34817"/>
              </a:solidFill>
            </a:endParaRPr>
          </a:p>
        </p:txBody>
      </p:sp>
      <p:sp>
        <p:nvSpPr>
          <p:cNvPr id="11" name="TextBox 10"/>
          <p:cNvSpPr txBox="1"/>
          <p:nvPr/>
        </p:nvSpPr>
        <p:spPr>
          <a:xfrm>
            <a:off x="1111283" y="5934670"/>
            <a:ext cx="7949087" cy="646331"/>
          </a:xfrm>
          <a:prstGeom prst="rect">
            <a:avLst/>
          </a:prstGeom>
          <a:noFill/>
        </p:spPr>
        <p:txBody>
          <a:bodyPr wrap="square" rtlCol="0">
            <a:spAutoFit/>
          </a:bodyPr>
          <a:lstStyle/>
          <a:p>
            <a:r>
              <a:rPr lang="en-US" dirty="0" smtClean="0"/>
              <a:t>“Workplace </a:t>
            </a:r>
            <a:r>
              <a:rPr lang="en-US" dirty="0"/>
              <a:t>measurements </a:t>
            </a:r>
            <a:r>
              <a:rPr lang="en-US" dirty="0" smtClean="0"/>
              <a:t>suggest a </a:t>
            </a:r>
            <a:r>
              <a:rPr lang="en-US" dirty="0"/>
              <a:t>modest exposure of construction workers </a:t>
            </a:r>
            <a:r>
              <a:rPr lang="en-US" dirty="0" smtClean="0"/>
              <a:t>to nanoparticles </a:t>
            </a:r>
            <a:r>
              <a:rPr lang="en-US" dirty="0"/>
              <a:t>(NPs) associated with the use of </a:t>
            </a:r>
            <a:r>
              <a:rPr lang="en-US" dirty="0" err="1"/>
              <a:t>nanoproducts</a:t>
            </a:r>
            <a:r>
              <a:rPr lang="en-US" dirty="0" smtClean="0"/>
              <a:t>.” </a:t>
            </a:r>
            <a:endParaRPr lang="en-US" dirty="0">
              <a:solidFill>
                <a:srgbClr val="D34817"/>
              </a:solidFill>
            </a:endParaRPr>
          </a:p>
        </p:txBody>
      </p:sp>
      <p:cxnSp>
        <p:nvCxnSpPr>
          <p:cNvPr id="15" name="Straight Connector 14"/>
          <p:cNvCxnSpPr/>
          <p:nvPr/>
        </p:nvCxnSpPr>
        <p:spPr>
          <a:xfrm>
            <a:off x="6261827" y="1806613"/>
            <a:ext cx="0" cy="427882"/>
          </a:xfrm>
          <a:prstGeom prst="line">
            <a:avLst/>
          </a:prstGeom>
          <a:ln w="79375">
            <a:beve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991275" y="1782427"/>
            <a:ext cx="0" cy="427882"/>
          </a:xfrm>
          <a:prstGeom prst="line">
            <a:avLst/>
          </a:prstGeom>
          <a:ln w="79375">
            <a:beve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261827" y="1806613"/>
            <a:ext cx="0" cy="427882"/>
          </a:xfrm>
          <a:prstGeom prst="line">
            <a:avLst/>
          </a:prstGeom>
          <a:ln w="79375">
            <a:beve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427576" y="1796010"/>
            <a:ext cx="0" cy="427882"/>
          </a:xfrm>
          <a:prstGeom prst="line">
            <a:avLst/>
          </a:prstGeom>
          <a:ln w="79375">
            <a:beve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9733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610" y="349334"/>
            <a:ext cx="8275544" cy="1143000"/>
          </a:xfrm>
        </p:spPr>
        <p:txBody>
          <a:bodyPr>
            <a:noAutofit/>
          </a:bodyPr>
          <a:lstStyle/>
          <a:p>
            <a:r>
              <a:rPr lang="en-US" sz="3600" b="1" dirty="0" smtClean="0"/>
              <a:t>NIOSH chose mass-based REL over counting with electron microscopy</a:t>
            </a:r>
            <a:endParaRPr lang="en-US" sz="3600" b="1" dirty="0"/>
          </a:p>
        </p:txBody>
      </p:sp>
      <p:sp>
        <p:nvSpPr>
          <p:cNvPr id="6" name="Content Placeholder 5"/>
          <p:cNvSpPr>
            <a:spLocks noGrp="1"/>
          </p:cNvSpPr>
          <p:nvPr>
            <p:ph idx="1"/>
          </p:nvPr>
        </p:nvSpPr>
        <p:spPr>
          <a:xfrm>
            <a:off x="685929" y="1632598"/>
            <a:ext cx="5653419" cy="4800600"/>
          </a:xfrm>
        </p:spPr>
        <p:txBody>
          <a:bodyPr/>
          <a:lstStyle/>
          <a:p>
            <a:r>
              <a:rPr lang="en-US" dirty="0" smtClean="0"/>
              <a:t>NIOSH Method </a:t>
            </a:r>
            <a:r>
              <a:rPr lang="en-US" dirty="0"/>
              <a:t>5040 </a:t>
            </a:r>
            <a:endParaRPr lang="en-US" dirty="0" smtClean="0"/>
          </a:p>
          <a:p>
            <a:r>
              <a:rPr lang="en-US" dirty="0" smtClean="0"/>
              <a:t>Counting protocols haven’t been developed, although ASTM committee is close</a:t>
            </a:r>
          </a:p>
        </p:txBody>
      </p:sp>
      <p:pic>
        <p:nvPicPr>
          <p:cNvPr id="11" name="Picture 10"/>
          <p:cNvPicPr>
            <a:picLocks noChangeAspect="1"/>
          </p:cNvPicPr>
          <p:nvPr/>
        </p:nvPicPr>
        <p:blipFill>
          <a:blip r:embed="rId2" cstate="print"/>
          <a:stretch>
            <a:fillRect/>
          </a:stretch>
        </p:blipFill>
        <p:spPr>
          <a:xfrm rot="443761">
            <a:off x="5928082" y="2067002"/>
            <a:ext cx="2851082" cy="3543031"/>
          </a:xfrm>
          <a:prstGeom prst="rect">
            <a:avLst/>
          </a:prstGeom>
          <a:ln>
            <a:noFill/>
          </a:ln>
          <a:effectLst>
            <a:outerShdw blurRad="292100" dist="139700" dir="2700000" algn="tl" rotWithShape="0">
              <a:srgbClr val="333333">
                <a:alpha val="65000"/>
              </a:srgbClr>
            </a:outerShdw>
          </a:effectLst>
        </p:spPr>
      </p:pic>
      <p:grpSp>
        <p:nvGrpSpPr>
          <p:cNvPr id="8" name="Group 7"/>
          <p:cNvGrpSpPr/>
          <p:nvPr/>
        </p:nvGrpSpPr>
        <p:grpSpPr>
          <a:xfrm>
            <a:off x="4449617" y="4904120"/>
            <a:ext cx="2013234" cy="1674535"/>
            <a:chOff x="6333785" y="4374694"/>
            <a:chExt cx="2288940" cy="2041842"/>
          </a:xfrm>
        </p:grpSpPr>
        <p:pic>
          <p:nvPicPr>
            <p:cNvPr id="9" name="Picture 8"/>
            <p:cNvPicPr>
              <a:picLocks noChangeAspect="1"/>
            </p:cNvPicPr>
            <p:nvPr/>
          </p:nvPicPr>
          <p:blipFill rotWithShape="1">
            <a:blip r:embed="rId3" cstate="print"/>
            <a:srcRect l="12682" t="9532" r="17749" b="12311"/>
            <a:stretch/>
          </p:blipFill>
          <p:spPr>
            <a:xfrm>
              <a:off x="6333785" y="4374694"/>
              <a:ext cx="2288940" cy="19286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6615983" y="5770205"/>
              <a:ext cx="1852340" cy="646331"/>
            </a:xfrm>
            <a:prstGeom prst="rect">
              <a:avLst/>
            </a:prstGeom>
            <a:noFill/>
          </p:spPr>
          <p:txBody>
            <a:bodyPr wrap="none" rtlCol="0">
              <a:spAutoFit/>
            </a:bodyPr>
            <a:lstStyle/>
            <a:p>
              <a:pPr algn="ctr"/>
              <a:r>
                <a:rPr lang="en-US" dirty="0"/>
                <a:t>37-mm </a:t>
              </a:r>
              <a:endParaRPr lang="en-US" dirty="0" smtClean="0"/>
            </a:p>
            <a:p>
              <a:pPr algn="ctr"/>
              <a:r>
                <a:rPr lang="en-US" dirty="0" smtClean="0"/>
                <a:t>quartz</a:t>
              </a:r>
              <a:r>
                <a:rPr lang="en-US" dirty="0"/>
                <a:t>-fiber filter</a:t>
              </a:r>
            </a:p>
          </p:txBody>
        </p:sp>
      </p:grpSp>
      <p:sp>
        <p:nvSpPr>
          <p:cNvPr id="12" name="Rectangle 11"/>
          <p:cNvSpPr/>
          <p:nvPr/>
        </p:nvSpPr>
        <p:spPr>
          <a:xfrm>
            <a:off x="659553" y="4894695"/>
            <a:ext cx="3376706" cy="1815882"/>
          </a:xfrm>
          <a:prstGeom prst="rect">
            <a:avLst/>
          </a:prstGeom>
        </p:spPr>
        <p:txBody>
          <a:bodyPr wrap="square">
            <a:spAutoFit/>
          </a:bodyPr>
          <a:lstStyle/>
          <a:p>
            <a:pPr algn="r"/>
            <a:r>
              <a:rPr lang="en-US" sz="2800" dirty="0">
                <a:solidFill>
                  <a:schemeClr val="accent1"/>
                </a:solidFill>
              </a:rPr>
              <a:t>REL of 7 µg/m3</a:t>
            </a:r>
            <a:r>
              <a:rPr lang="en-US" sz="2800" dirty="0"/>
              <a:t> elemental carbon (EC) as an 8-hr TWA</a:t>
            </a:r>
          </a:p>
        </p:txBody>
      </p:sp>
    </p:spTree>
    <p:extLst>
      <p:ext uri="{BB962C8B-B14F-4D97-AF65-F5344CB8AC3E}">
        <p14:creationId xmlns:p14="http://schemas.microsoft.com/office/powerpoint/2010/main" val="30535255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pPr fontAlgn="auto">
              <a:spcAft>
                <a:spcPts val="0"/>
              </a:spcAft>
              <a:defRPr/>
            </a:pPr>
            <a:r>
              <a:rPr lang="en-US" dirty="0" smtClean="0"/>
              <a:t>I would like to address four questions:</a:t>
            </a:r>
            <a:endParaRPr lang="en-US" dirty="0"/>
          </a:p>
        </p:txBody>
      </p:sp>
      <p:sp>
        <p:nvSpPr>
          <p:cNvPr id="6" name="Content Placeholder 5"/>
          <p:cNvSpPr>
            <a:spLocks noGrp="1"/>
          </p:cNvSpPr>
          <p:nvPr>
            <p:ph idx="1"/>
          </p:nvPr>
        </p:nvSpPr>
        <p:spPr/>
        <p:txBody>
          <a:bodyPr>
            <a:normAutofit/>
          </a:bodyPr>
          <a:lstStyle/>
          <a:p>
            <a:pPr marL="596900" indent="-514350">
              <a:buFont typeface="+mj-lt"/>
              <a:buAutoNum type="arabicPeriod"/>
            </a:pPr>
            <a:r>
              <a:rPr lang="en-US" dirty="0" smtClean="0"/>
              <a:t>What </a:t>
            </a:r>
            <a:r>
              <a:rPr lang="en-US" dirty="0" err="1" smtClean="0"/>
              <a:t>nanomaterials</a:t>
            </a:r>
            <a:r>
              <a:rPr lang="en-US" dirty="0" smtClean="0"/>
              <a:t> are found in construction?</a:t>
            </a:r>
          </a:p>
          <a:p>
            <a:pPr marL="596900" indent="-514350">
              <a:buFont typeface="+mj-lt"/>
              <a:buAutoNum type="arabicPeriod"/>
            </a:pPr>
            <a:r>
              <a:rPr lang="en-US" dirty="0" smtClean="0"/>
              <a:t>What do we know about exposure to nanoparticles in construction?</a:t>
            </a:r>
          </a:p>
          <a:p>
            <a:pPr marL="596900" indent="-514350">
              <a:buFont typeface="+mj-lt"/>
              <a:buAutoNum type="arabicPeriod"/>
            </a:pPr>
            <a:r>
              <a:rPr lang="en-US" dirty="0" smtClean="0"/>
              <a:t>How are the hazards being communicated to workers?</a:t>
            </a:r>
          </a:p>
          <a:p>
            <a:pPr marL="596900" indent="-514350">
              <a:buFont typeface="+mj-lt"/>
              <a:buAutoNum type="arabicPeriod"/>
            </a:pPr>
            <a:r>
              <a:rPr lang="en-US" dirty="0" smtClean="0"/>
              <a:t>What is CPWR planning to do about nanomaterials as the NIOSH-funded National Construction Center?</a:t>
            </a:r>
          </a:p>
        </p:txBody>
      </p:sp>
    </p:spTree>
    <p:extLst>
      <p:ext uri="{BB962C8B-B14F-4D97-AF65-F5344CB8AC3E}">
        <p14:creationId xmlns:p14="http://schemas.microsoft.com/office/powerpoint/2010/main" val="164636630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2133600" y="152400"/>
            <a:ext cx="7315200" cy="669925"/>
          </a:xfrm>
        </p:spPr>
        <p:txBody>
          <a:bodyPr/>
          <a:lstStyle/>
          <a:p>
            <a:pPr algn="l"/>
            <a:r>
              <a:rPr lang="en-US" sz="2800" dirty="0" err="1"/>
              <a:t>Nanoparticles</a:t>
            </a:r>
            <a:r>
              <a:rPr lang="en-US" sz="2800" dirty="0"/>
              <a:t> Have Almost No Mass</a:t>
            </a:r>
          </a:p>
        </p:txBody>
      </p:sp>
      <p:sp>
        <p:nvSpPr>
          <p:cNvPr id="129027" name="Rectangle 3"/>
          <p:cNvSpPr>
            <a:spLocks noGrp="1" noChangeArrowheads="1"/>
          </p:cNvSpPr>
          <p:nvPr>
            <p:ph type="body" idx="1"/>
          </p:nvPr>
        </p:nvSpPr>
        <p:spPr>
          <a:xfrm>
            <a:off x="3048000" y="1066800"/>
            <a:ext cx="5867400" cy="533400"/>
          </a:xfrm>
        </p:spPr>
        <p:txBody>
          <a:bodyPr/>
          <a:lstStyle/>
          <a:p>
            <a:pPr>
              <a:buFontTx/>
              <a:buNone/>
            </a:pPr>
            <a:r>
              <a:rPr lang="en-US" sz="2800"/>
              <a:t>Edge of a single 10 micron particle</a:t>
            </a:r>
          </a:p>
        </p:txBody>
      </p:sp>
      <p:sp>
        <p:nvSpPr>
          <p:cNvPr id="129028" name="Freeform 4"/>
          <p:cNvSpPr>
            <a:spLocks/>
          </p:cNvSpPr>
          <p:nvPr/>
        </p:nvSpPr>
        <p:spPr bwMode="auto">
          <a:xfrm>
            <a:off x="-2514600" y="-609600"/>
            <a:ext cx="4575175" cy="8083550"/>
          </a:xfrm>
          <a:custGeom>
            <a:avLst/>
            <a:gdLst/>
            <a:ahLst/>
            <a:cxnLst>
              <a:cxn ang="0">
                <a:pos x="4130" y="192"/>
              </a:cxn>
              <a:cxn ang="0">
                <a:pos x="4226" y="3384"/>
              </a:cxn>
              <a:cxn ang="0">
                <a:pos x="4046" y="4680"/>
              </a:cxn>
              <a:cxn ang="0">
                <a:pos x="734" y="4368"/>
              </a:cxn>
              <a:cxn ang="0">
                <a:pos x="566" y="696"/>
              </a:cxn>
              <a:cxn ang="0">
                <a:pos x="4130" y="192"/>
              </a:cxn>
            </a:cxnLst>
            <a:rect l="0" t="0" r="r" b="b"/>
            <a:pathLst>
              <a:path w="4322" h="5092">
                <a:moveTo>
                  <a:pt x="4130" y="192"/>
                </a:moveTo>
                <a:cubicBezTo>
                  <a:pt x="4322" y="1632"/>
                  <a:pt x="4310" y="2352"/>
                  <a:pt x="4226" y="3384"/>
                </a:cubicBezTo>
                <a:cubicBezTo>
                  <a:pt x="4161" y="4084"/>
                  <a:pt x="4139" y="4268"/>
                  <a:pt x="4046" y="4680"/>
                </a:cubicBezTo>
                <a:cubicBezTo>
                  <a:pt x="3953" y="5092"/>
                  <a:pt x="1314" y="5032"/>
                  <a:pt x="734" y="4368"/>
                </a:cubicBezTo>
                <a:cubicBezTo>
                  <a:pt x="154" y="3704"/>
                  <a:pt x="0" y="1392"/>
                  <a:pt x="566" y="696"/>
                </a:cubicBezTo>
                <a:cubicBezTo>
                  <a:pt x="1132" y="0"/>
                  <a:pt x="3388" y="297"/>
                  <a:pt x="4130" y="192"/>
                </a:cubicBezTo>
                <a:close/>
              </a:path>
            </a:pathLst>
          </a:custGeom>
          <a:solidFill>
            <a:schemeClr val="accent2"/>
          </a:solidFill>
          <a:ln w="9525">
            <a:solidFill>
              <a:schemeClr val="tx1"/>
            </a:solidFill>
            <a:round/>
            <a:headEnd/>
            <a:tailEnd/>
          </a:ln>
          <a:effectLst/>
        </p:spPr>
        <p:txBody>
          <a:bodyPr>
            <a:prstTxWarp prst="textNoShape">
              <a:avLst/>
            </a:prstTxWarp>
          </a:bodyPr>
          <a:lstStyle/>
          <a:p>
            <a:endParaRPr lang="en-US"/>
          </a:p>
        </p:txBody>
      </p:sp>
      <p:sp>
        <p:nvSpPr>
          <p:cNvPr id="129029" name="Freeform 5"/>
          <p:cNvSpPr>
            <a:spLocks/>
          </p:cNvSpPr>
          <p:nvPr/>
        </p:nvSpPr>
        <p:spPr bwMode="auto">
          <a:xfrm>
            <a:off x="2088958" y="1327150"/>
            <a:ext cx="1042988" cy="1588"/>
          </a:xfrm>
          <a:custGeom>
            <a:avLst/>
            <a:gdLst/>
            <a:ahLst/>
            <a:cxnLst>
              <a:cxn ang="0">
                <a:pos x="657" y="0"/>
              </a:cxn>
              <a:cxn ang="0">
                <a:pos x="0" y="0"/>
              </a:cxn>
            </a:cxnLst>
            <a:rect l="0" t="0" r="r" b="b"/>
            <a:pathLst>
              <a:path w="657" h="1">
                <a:moveTo>
                  <a:pt x="657" y="0"/>
                </a:moveTo>
                <a:lnTo>
                  <a:pt x="0" y="0"/>
                </a:lnTo>
              </a:path>
            </a:pathLst>
          </a:custGeom>
          <a:noFill/>
          <a:ln w="38100" cmpd="sng">
            <a:solidFill>
              <a:schemeClr val="accent2"/>
            </a:solidFill>
            <a:round/>
            <a:headEnd type="none" w="med" len="med"/>
            <a:tailEnd type="triangle" w="med" len="med"/>
          </a:ln>
          <a:effectLst/>
        </p:spPr>
        <p:txBody>
          <a:bodyPr>
            <a:prstTxWarp prst="textNoShape">
              <a:avLst/>
            </a:prstTxWarp>
          </a:bodyPr>
          <a:lstStyle/>
          <a:p>
            <a:endParaRPr lang="en-US"/>
          </a:p>
        </p:txBody>
      </p:sp>
      <p:sp>
        <p:nvSpPr>
          <p:cNvPr id="129030" name="Rectangle 6"/>
          <p:cNvSpPr>
            <a:spLocks noRot="1" noChangeArrowheads="1"/>
          </p:cNvSpPr>
          <p:nvPr/>
        </p:nvSpPr>
        <p:spPr bwMode="auto">
          <a:xfrm>
            <a:off x="4581525" y="2495550"/>
            <a:ext cx="4191000" cy="914400"/>
          </a:xfrm>
          <a:prstGeom prst="rect">
            <a:avLst/>
          </a:prstGeom>
          <a:noFill/>
          <a:ln w="9525">
            <a:noFill/>
            <a:miter lim="800000"/>
            <a:headEnd/>
            <a:tailEnd/>
          </a:ln>
          <a:effectLst/>
        </p:spPr>
        <p:txBody>
          <a:bodyPr>
            <a:prstTxWarp prst="textNoShape">
              <a:avLst/>
            </a:prstTxWarp>
          </a:bodyPr>
          <a:lstStyle/>
          <a:p>
            <a:pPr eaLnBrk="1" hangingPunct="1">
              <a:spcBef>
                <a:spcPct val="20000"/>
              </a:spcBef>
            </a:pPr>
            <a:r>
              <a:rPr lang="en-US" sz="2400" dirty="0">
                <a:solidFill>
                  <a:srgbClr val="422E2E"/>
                </a:solidFill>
                <a:latin typeface="Arial" charset="0"/>
              </a:rPr>
              <a:t>Relative size of 10 nanometer particles for comparison</a:t>
            </a:r>
          </a:p>
        </p:txBody>
      </p:sp>
      <p:grpSp>
        <p:nvGrpSpPr>
          <p:cNvPr id="2" name="Group 7"/>
          <p:cNvGrpSpPr>
            <a:grpSpLocks/>
          </p:cNvGrpSpPr>
          <p:nvPr/>
        </p:nvGrpSpPr>
        <p:grpSpPr bwMode="auto">
          <a:xfrm>
            <a:off x="2438400" y="2209800"/>
            <a:ext cx="1339850" cy="1387475"/>
            <a:chOff x="1854" y="1296"/>
            <a:chExt cx="844" cy="874"/>
          </a:xfrm>
        </p:grpSpPr>
        <p:sp>
          <p:nvSpPr>
            <p:cNvPr id="129032" name="Oval 8"/>
            <p:cNvSpPr>
              <a:spLocks noChangeAspect="1" noChangeArrowheads="1"/>
            </p:cNvSpPr>
            <p:nvPr/>
          </p:nvSpPr>
          <p:spPr bwMode="auto">
            <a:xfrm>
              <a:off x="2208" y="1488"/>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3" name="Oval 9"/>
            <p:cNvSpPr>
              <a:spLocks noChangeAspect="1" noChangeArrowheads="1"/>
            </p:cNvSpPr>
            <p:nvPr/>
          </p:nvSpPr>
          <p:spPr bwMode="auto">
            <a:xfrm>
              <a:off x="2160" y="192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4" name="Oval 10"/>
            <p:cNvSpPr>
              <a:spLocks noChangeAspect="1" noChangeArrowheads="1"/>
            </p:cNvSpPr>
            <p:nvPr/>
          </p:nvSpPr>
          <p:spPr bwMode="auto">
            <a:xfrm>
              <a:off x="2064" y="168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5" name="Oval 11"/>
            <p:cNvSpPr>
              <a:spLocks noChangeAspect="1" noChangeArrowheads="1"/>
            </p:cNvSpPr>
            <p:nvPr/>
          </p:nvSpPr>
          <p:spPr bwMode="auto">
            <a:xfrm>
              <a:off x="2496" y="144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6" name="Oval 12"/>
            <p:cNvSpPr>
              <a:spLocks noChangeAspect="1" noChangeArrowheads="1"/>
            </p:cNvSpPr>
            <p:nvPr/>
          </p:nvSpPr>
          <p:spPr bwMode="auto">
            <a:xfrm>
              <a:off x="2640"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7" name="Oval 13"/>
            <p:cNvSpPr>
              <a:spLocks noChangeAspect="1" noChangeArrowheads="1"/>
            </p:cNvSpPr>
            <p:nvPr/>
          </p:nvSpPr>
          <p:spPr bwMode="auto">
            <a:xfrm>
              <a:off x="2496" y="1680"/>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8" name="Oval 14"/>
            <p:cNvSpPr>
              <a:spLocks noChangeAspect="1" noChangeArrowheads="1"/>
            </p:cNvSpPr>
            <p:nvPr/>
          </p:nvSpPr>
          <p:spPr bwMode="auto">
            <a:xfrm>
              <a:off x="1854" y="1824"/>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39" name="Oval 15"/>
            <p:cNvSpPr>
              <a:spLocks noChangeAspect="1" noChangeArrowheads="1"/>
            </p:cNvSpPr>
            <p:nvPr/>
          </p:nvSpPr>
          <p:spPr bwMode="auto">
            <a:xfrm>
              <a:off x="2256"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0" name="Oval 16"/>
            <p:cNvSpPr>
              <a:spLocks noChangeAspect="1" noChangeArrowheads="1"/>
            </p:cNvSpPr>
            <p:nvPr/>
          </p:nvSpPr>
          <p:spPr bwMode="auto">
            <a:xfrm>
              <a:off x="2016" y="2112"/>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1" name="Oval 17"/>
            <p:cNvSpPr>
              <a:spLocks noChangeAspect="1" noChangeArrowheads="1"/>
            </p:cNvSpPr>
            <p:nvPr/>
          </p:nvSpPr>
          <p:spPr bwMode="auto">
            <a:xfrm>
              <a:off x="2112" y="1296"/>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29042" name="Oval 18"/>
            <p:cNvSpPr>
              <a:spLocks noChangeAspect="1" noChangeArrowheads="1"/>
            </p:cNvSpPr>
            <p:nvPr/>
          </p:nvSpPr>
          <p:spPr bwMode="auto">
            <a:xfrm>
              <a:off x="1872" y="1296"/>
              <a:ext cx="58" cy="5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grpSp>
      <p:sp>
        <p:nvSpPr>
          <p:cNvPr id="129043" name="Rectangle 19"/>
          <p:cNvSpPr>
            <a:spLocks noRot="1" noChangeArrowheads="1"/>
          </p:cNvSpPr>
          <p:nvPr/>
        </p:nvSpPr>
        <p:spPr bwMode="auto">
          <a:xfrm>
            <a:off x="2209800" y="4114800"/>
            <a:ext cx="6705600" cy="914400"/>
          </a:xfrm>
          <a:prstGeom prst="rect">
            <a:avLst/>
          </a:prstGeom>
          <a:noFill/>
          <a:ln w="9525">
            <a:noFill/>
            <a:miter lim="800000"/>
            <a:headEnd/>
            <a:tailEnd/>
          </a:ln>
          <a:effectLst/>
        </p:spPr>
        <p:txBody>
          <a:bodyPr>
            <a:prstTxWarp prst="textNoShape">
              <a:avLst/>
            </a:prstTxWarp>
          </a:bodyPr>
          <a:lstStyle/>
          <a:p>
            <a:pPr algn="l" eaLnBrk="1" hangingPunct="1">
              <a:spcBef>
                <a:spcPct val="20000"/>
              </a:spcBef>
            </a:pPr>
            <a:r>
              <a:rPr lang="en-US" sz="3200" dirty="0" smtClean="0">
                <a:solidFill>
                  <a:schemeClr val="accent6">
                    <a:lumMod val="50000"/>
                  </a:schemeClr>
                </a:solidFill>
                <a:latin typeface="Arial" charset="0"/>
              </a:rPr>
              <a:t>A 10 </a:t>
            </a:r>
            <a:r>
              <a:rPr lang="en-US" sz="3200" dirty="0">
                <a:solidFill>
                  <a:schemeClr val="accent6">
                    <a:lumMod val="50000"/>
                  </a:schemeClr>
                </a:solidFill>
                <a:latin typeface="Symbol" charset="2"/>
              </a:rPr>
              <a:t>m</a:t>
            </a:r>
            <a:r>
              <a:rPr lang="en-US" sz="3200" dirty="0">
                <a:solidFill>
                  <a:schemeClr val="accent6">
                    <a:lumMod val="50000"/>
                  </a:schemeClr>
                </a:solidFill>
                <a:latin typeface="Arial" charset="0"/>
              </a:rPr>
              <a:t>m particle weighs the same </a:t>
            </a:r>
            <a:r>
              <a:rPr lang="en-US" sz="3200" dirty="0" smtClean="0">
                <a:solidFill>
                  <a:schemeClr val="accent6">
                    <a:lumMod val="50000"/>
                  </a:schemeClr>
                </a:solidFill>
                <a:latin typeface="Arial" charset="0"/>
              </a:rPr>
              <a:t>as one </a:t>
            </a:r>
            <a:r>
              <a:rPr lang="en-US" sz="3200" dirty="0">
                <a:solidFill>
                  <a:schemeClr val="accent6">
                    <a:lumMod val="50000"/>
                  </a:schemeClr>
                </a:solidFill>
                <a:latin typeface="Arial" charset="0"/>
              </a:rPr>
              <a:t>billion 10 nm particles</a:t>
            </a:r>
          </a:p>
        </p:txBody>
      </p:sp>
      <p:sp>
        <p:nvSpPr>
          <p:cNvPr id="129044" name="AutoShape 20"/>
          <p:cNvSpPr>
            <a:spLocks/>
          </p:cNvSpPr>
          <p:nvPr/>
        </p:nvSpPr>
        <p:spPr bwMode="auto">
          <a:xfrm>
            <a:off x="3962400" y="2133600"/>
            <a:ext cx="533400" cy="1600200"/>
          </a:xfrm>
          <a:prstGeom prst="rightBrace">
            <a:avLst>
              <a:gd name="adj1" fmla="val 25000"/>
              <a:gd name="adj2" fmla="val 50000"/>
            </a:avLst>
          </a:prstGeom>
          <a:noFill/>
          <a:ln w="28575">
            <a:solidFill>
              <a:schemeClr val="accent2"/>
            </a:solidFill>
            <a:round/>
            <a:headEnd/>
            <a:tailEnd/>
          </a:ln>
          <a:effectLst/>
        </p:spPr>
        <p:txBody>
          <a:bodyPr wrap="none" anchor="ctr">
            <a:prstTxWarp prst="textNoShape">
              <a:avLst/>
            </a:prstTxWarp>
          </a:bodyPr>
          <a:lstStyle/>
          <a:p>
            <a:endParaRPr lang="en-US">
              <a:solidFill>
                <a:schemeClr val="accent2"/>
              </a:solidFill>
            </a:endParaRPr>
          </a:p>
        </p:txBody>
      </p:sp>
      <p:sp>
        <p:nvSpPr>
          <p:cNvPr id="21" name="Rectangle 33"/>
          <p:cNvSpPr>
            <a:spLocks noChangeArrowheads="1"/>
          </p:cNvSpPr>
          <p:nvPr/>
        </p:nvSpPr>
        <p:spPr bwMode="auto">
          <a:xfrm>
            <a:off x="5638800" y="6188075"/>
            <a:ext cx="2233867" cy="369332"/>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kumimoji="1" lang="en-US" dirty="0">
                <a:solidFill>
                  <a:srgbClr val="9B2D1F"/>
                </a:solidFill>
                <a:latin typeface="+mn-lt"/>
              </a:rPr>
              <a:t>Courtesy </a:t>
            </a:r>
            <a:r>
              <a:rPr kumimoji="1" lang="en-US" dirty="0" smtClean="0">
                <a:solidFill>
                  <a:srgbClr val="9B2D1F"/>
                </a:solidFill>
                <a:latin typeface="+mn-lt"/>
              </a:rPr>
              <a:t>Larry </a:t>
            </a:r>
            <a:r>
              <a:rPr kumimoji="1" lang="en-US" dirty="0">
                <a:solidFill>
                  <a:srgbClr val="9B2D1F"/>
                </a:solidFill>
                <a:latin typeface="+mn-lt"/>
              </a:rPr>
              <a:t>Gibbs</a:t>
            </a:r>
          </a:p>
        </p:txBody>
      </p:sp>
    </p:spTree>
    <p:extLst>
      <p:ext uri="{BB962C8B-B14F-4D97-AF65-F5344CB8AC3E}">
        <p14:creationId xmlns:p14="http://schemas.microsoft.com/office/powerpoint/2010/main" val="4127698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29028"/>
                                        </p:tgtEl>
                                        <p:attrNameLst>
                                          <p:attrName>style.visibility</p:attrName>
                                        </p:attrNameLst>
                                      </p:cBhvr>
                                      <p:to>
                                        <p:strVal val="visible"/>
                                      </p:to>
                                    </p:set>
                                    <p:animEffect transition="in" filter="fade">
                                      <p:cBhvr>
                                        <p:cTn id="7" dur="2000"/>
                                        <p:tgtEl>
                                          <p:spTgt spid="129028"/>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0"/>
                                          </p:stCondLst>
                                        </p:cTn>
                                        <p:tgtEl>
                                          <p:spTgt spid="129029"/>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grpId="0" nodeType="afterEffect">
                                  <p:stCondLst>
                                    <p:cond delay="0"/>
                                  </p:stCondLst>
                                  <p:childTnLst>
                                    <p:set>
                                      <p:cBhvr>
                                        <p:cTn id="13" dur="1" fill="hold">
                                          <p:stCondLst>
                                            <p:cond delay="0"/>
                                          </p:stCondLst>
                                        </p:cTn>
                                        <p:tgtEl>
                                          <p:spTgt spid="12902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12904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2903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9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7" grpId="0" build="p"/>
      <p:bldP spid="129028" grpId="0" animBg="1"/>
      <p:bldP spid="129029" grpId="0" animBg="1"/>
      <p:bldP spid="129030" grpId="0"/>
      <p:bldP spid="129043" grpId="0"/>
      <p:bldP spid="1290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86847" y="1143000"/>
            <a:ext cx="3219453" cy="3124200"/>
            <a:chOff x="3486" y="816"/>
            <a:chExt cx="2028" cy="1968"/>
          </a:xfrm>
        </p:grpSpPr>
        <p:sp>
          <p:nvSpPr>
            <p:cNvPr id="131075" name="Oval 3" descr="Weave"/>
            <p:cNvSpPr>
              <a:spLocks noChangeArrowheads="1"/>
            </p:cNvSpPr>
            <p:nvPr/>
          </p:nvSpPr>
          <p:spPr bwMode="auto">
            <a:xfrm>
              <a:off x="3936" y="816"/>
              <a:ext cx="240" cy="1968"/>
            </a:xfrm>
            <a:prstGeom prst="ellipse">
              <a:avLst/>
            </a:prstGeom>
            <a:pattFill prst="weave">
              <a:fgClr>
                <a:srgbClr val="3333FF"/>
              </a:fgClr>
              <a:bgClr>
                <a:schemeClr val="tx1"/>
              </a:bgClr>
            </a:pattFill>
            <a:ln w="9525">
              <a:solidFill>
                <a:schemeClr val="tx1"/>
              </a:solidFill>
              <a:round/>
              <a:headEnd/>
              <a:tailEnd/>
            </a:ln>
            <a:effectLst/>
          </p:spPr>
          <p:txBody>
            <a:bodyPr wrap="none" anchor="ctr">
              <a:prstTxWarp prst="textNoShape">
                <a:avLst/>
              </a:prstTxWarp>
            </a:bodyPr>
            <a:lstStyle/>
            <a:p>
              <a:endParaRPr lang="en-US"/>
            </a:p>
          </p:txBody>
        </p:sp>
        <p:sp>
          <p:nvSpPr>
            <p:cNvPr id="131076" name="AutoShape 4"/>
            <p:cNvSpPr>
              <a:spLocks noChangeArrowheads="1"/>
            </p:cNvSpPr>
            <p:nvPr/>
          </p:nvSpPr>
          <p:spPr bwMode="auto">
            <a:xfrm rot="16200000">
              <a:off x="2886" y="1416"/>
              <a:ext cx="1968" cy="768"/>
            </a:xfrm>
            <a:prstGeom prst="can">
              <a:avLst>
                <a:gd name="adj" fmla="val 36065"/>
              </a:avLst>
            </a:prstGeom>
            <a:noFill/>
            <a:ln w="28575">
              <a:solidFill>
                <a:schemeClr val="tx1"/>
              </a:solidFill>
              <a:round/>
              <a:headEnd/>
              <a:tailEnd/>
            </a:ln>
            <a:effectLst/>
          </p:spPr>
          <p:txBody>
            <a:bodyPr wrap="none" anchor="ctr">
              <a:prstTxWarp prst="textNoShape">
                <a:avLst/>
              </a:prstTxWarp>
            </a:bodyPr>
            <a:lstStyle/>
            <a:p>
              <a:endParaRPr lang="en-US"/>
            </a:p>
          </p:txBody>
        </p:sp>
        <p:sp>
          <p:nvSpPr>
            <p:cNvPr id="131077" name="Text Box 5"/>
            <p:cNvSpPr txBox="1">
              <a:spLocks noChangeArrowheads="1"/>
            </p:cNvSpPr>
            <p:nvPr/>
          </p:nvSpPr>
          <p:spPr bwMode="auto">
            <a:xfrm>
              <a:off x="4314" y="840"/>
              <a:ext cx="1200" cy="634"/>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000" dirty="0">
                  <a:solidFill>
                    <a:srgbClr val="000090"/>
                  </a:solidFill>
                  <a:latin typeface="Arial" charset="0"/>
                </a:rPr>
                <a:t>Standard </a:t>
              </a:r>
              <a:r>
                <a:rPr lang="en-US" sz="2000" dirty="0" smtClean="0">
                  <a:solidFill>
                    <a:srgbClr val="000090"/>
                  </a:solidFill>
                  <a:latin typeface="Arial" charset="0"/>
                </a:rPr>
                <a:t/>
              </a:r>
              <a:br>
                <a:rPr lang="en-US" sz="2000" dirty="0" smtClean="0">
                  <a:solidFill>
                    <a:srgbClr val="000090"/>
                  </a:solidFill>
                  <a:latin typeface="Arial" charset="0"/>
                </a:rPr>
              </a:br>
              <a:r>
                <a:rPr lang="en-US" sz="2000" dirty="0" smtClean="0">
                  <a:solidFill>
                    <a:srgbClr val="000090"/>
                  </a:solidFill>
                  <a:latin typeface="Arial" charset="0"/>
                </a:rPr>
                <a:t>37-mm </a:t>
              </a:r>
              <a:r>
                <a:rPr lang="en-US" sz="2000" dirty="0">
                  <a:solidFill>
                    <a:srgbClr val="000090"/>
                  </a:solidFill>
                  <a:latin typeface="Arial" charset="0"/>
                </a:rPr>
                <a:t>filter cassette</a:t>
              </a:r>
            </a:p>
          </p:txBody>
        </p:sp>
      </p:grpSp>
      <p:sp>
        <p:nvSpPr>
          <p:cNvPr id="131078" name="Rectangle 6"/>
          <p:cNvSpPr>
            <a:spLocks noGrp="1" noChangeArrowheads="1"/>
          </p:cNvSpPr>
          <p:nvPr>
            <p:ph type="title"/>
          </p:nvPr>
        </p:nvSpPr>
        <p:spPr>
          <a:xfrm>
            <a:off x="71820" y="121040"/>
            <a:ext cx="8915400" cy="914400"/>
          </a:xfrm>
        </p:spPr>
        <p:txBody>
          <a:bodyPr/>
          <a:lstStyle/>
          <a:p>
            <a:pPr algn="ctr"/>
            <a:r>
              <a:rPr lang="en-US" sz="3200" b="1" dirty="0"/>
              <a:t>Large</a:t>
            </a:r>
            <a:r>
              <a:rPr lang="en-US" sz="3200" b="1" dirty="0" smtClean="0"/>
              <a:t> particles </a:t>
            </a:r>
            <a:r>
              <a:rPr lang="en-US" sz="3200" b="1" dirty="0"/>
              <a:t>b</a:t>
            </a:r>
            <a:r>
              <a:rPr lang="en-US" sz="3200" b="1" dirty="0" smtClean="0"/>
              <a:t>ias </a:t>
            </a:r>
            <a:r>
              <a:rPr lang="en-US" sz="3200" b="1" dirty="0"/>
              <a:t>m</a:t>
            </a:r>
            <a:r>
              <a:rPr lang="en-US" sz="3200" b="1" dirty="0" smtClean="0"/>
              <a:t>ass measurements</a:t>
            </a:r>
            <a:endParaRPr lang="en-US" sz="3200" b="1" dirty="0"/>
          </a:p>
        </p:txBody>
      </p:sp>
      <p:sp>
        <p:nvSpPr>
          <p:cNvPr id="131079" name="Rectangle 7"/>
          <p:cNvSpPr>
            <a:spLocks noGrp="1" noChangeArrowheads="1"/>
          </p:cNvSpPr>
          <p:nvPr>
            <p:ph type="body" idx="1"/>
          </p:nvPr>
        </p:nvSpPr>
        <p:spPr>
          <a:xfrm>
            <a:off x="595086" y="4876800"/>
            <a:ext cx="8250464" cy="990600"/>
          </a:xfrm>
        </p:spPr>
        <p:txBody>
          <a:bodyPr/>
          <a:lstStyle/>
          <a:p>
            <a:pPr>
              <a:buNone/>
            </a:pPr>
            <a:r>
              <a:rPr lang="en-US" sz="2800" dirty="0" smtClean="0"/>
              <a:t>	If </a:t>
            </a:r>
            <a:r>
              <a:rPr lang="en-US" sz="2800" dirty="0"/>
              <a:t>you’re carrying a grocery bag full of cantaloupes, you’re not going to notice a handful of grapes</a:t>
            </a:r>
          </a:p>
        </p:txBody>
      </p:sp>
      <p:sp>
        <p:nvSpPr>
          <p:cNvPr id="131080" name="Oval 8"/>
          <p:cNvSpPr>
            <a:spLocks noChangeAspect="1" noChangeArrowheads="1"/>
          </p:cNvSpPr>
          <p:nvPr/>
        </p:nvSpPr>
        <p:spPr bwMode="auto">
          <a:xfrm>
            <a:off x="2304132" y="2209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1" name="Oval 9"/>
          <p:cNvSpPr>
            <a:spLocks noChangeAspect="1" noChangeArrowheads="1"/>
          </p:cNvSpPr>
          <p:nvPr/>
        </p:nvSpPr>
        <p:spPr bwMode="auto">
          <a:xfrm>
            <a:off x="1364332" y="1730375"/>
            <a:ext cx="384175" cy="384175"/>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82" name="Oval 10"/>
          <p:cNvSpPr>
            <a:spLocks noChangeAspect="1" noChangeArrowheads="1"/>
          </p:cNvSpPr>
          <p:nvPr/>
        </p:nvSpPr>
        <p:spPr bwMode="auto">
          <a:xfrm>
            <a:off x="2304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3" name="Oval 11"/>
          <p:cNvSpPr>
            <a:spLocks noChangeAspect="1" noChangeArrowheads="1"/>
          </p:cNvSpPr>
          <p:nvPr/>
        </p:nvSpPr>
        <p:spPr bwMode="auto">
          <a:xfrm>
            <a:off x="2761332" y="1676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4" name="Oval 12"/>
          <p:cNvSpPr>
            <a:spLocks noChangeAspect="1" noChangeArrowheads="1"/>
          </p:cNvSpPr>
          <p:nvPr/>
        </p:nvSpPr>
        <p:spPr bwMode="auto">
          <a:xfrm>
            <a:off x="1237332" y="3200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5" name="Oval 13"/>
          <p:cNvSpPr>
            <a:spLocks noChangeAspect="1" noChangeArrowheads="1"/>
          </p:cNvSpPr>
          <p:nvPr/>
        </p:nvSpPr>
        <p:spPr bwMode="auto">
          <a:xfrm>
            <a:off x="1313532" y="2057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6" name="Oval 14"/>
          <p:cNvSpPr>
            <a:spLocks noChangeAspect="1" noChangeArrowheads="1"/>
          </p:cNvSpPr>
          <p:nvPr/>
        </p:nvSpPr>
        <p:spPr bwMode="auto">
          <a:xfrm>
            <a:off x="2227932" y="3124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7" name="Oval 15"/>
          <p:cNvSpPr>
            <a:spLocks noChangeAspect="1" noChangeArrowheads="1"/>
          </p:cNvSpPr>
          <p:nvPr/>
        </p:nvSpPr>
        <p:spPr bwMode="auto">
          <a:xfrm>
            <a:off x="1542132" y="2362200"/>
            <a:ext cx="381000" cy="381000"/>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88" name="Oval 16"/>
          <p:cNvSpPr>
            <a:spLocks noChangeAspect="1" noChangeArrowheads="1"/>
          </p:cNvSpPr>
          <p:nvPr/>
        </p:nvSpPr>
        <p:spPr bwMode="auto">
          <a:xfrm>
            <a:off x="1084932" y="2590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89" name="Oval 17"/>
          <p:cNvSpPr>
            <a:spLocks noChangeAspect="1" noChangeArrowheads="1"/>
          </p:cNvSpPr>
          <p:nvPr/>
        </p:nvSpPr>
        <p:spPr bwMode="auto">
          <a:xfrm>
            <a:off x="3066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0" name="Oval 18"/>
          <p:cNvSpPr>
            <a:spLocks noChangeAspect="1" noChangeArrowheads="1"/>
          </p:cNvSpPr>
          <p:nvPr/>
        </p:nvSpPr>
        <p:spPr bwMode="auto">
          <a:xfrm>
            <a:off x="2685132" y="26670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1" name="Oval 19"/>
          <p:cNvSpPr>
            <a:spLocks noChangeAspect="1" noChangeArrowheads="1"/>
          </p:cNvSpPr>
          <p:nvPr/>
        </p:nvSpPr>
        <p:spPr bwMode="auto">
          <a:xfrm>
            <a:off x="2608932" y="1981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2" name="Oval 20"/>
          <p:cNvSpPr>
            <a:spLocks noChangeAspect="1" noChangeArrowheads="1"/>
          </p:cNvSpPr>
          <p:nvPr/>
        </p:nvSpPr>
        <p:spPr bwMode="auto">
          <a:xfrm>
            <a:off x="2989932" y="3124200"/>
            <a:ext cx="381000" cy="381000"/>
          </a:xfrm>
          <a:prstGeom prst="ellipse">
            <a:avLst/>
          </a:prstGeom>
          <a:solidFill>
            <a:srgbClr val="000099"/>
          </a:solidFill>
          <a:ln w="9525">
            <a:solidFill>
              <a:schemeClr val="tx1"/>
            </a:solidFill>
            <a:round/>
            <a:headEnd/>
            <a:tailEnd/>
          </a:ln>
          <a:effectLst/>
        </p:spPr>
        <p:txBody>
          <a:bodyPr wrap="none" anchor="ctr">
            <a:prstTxWarp prst="textNoShape">
              <a:avLst/>
            </a:prstTxWarp>
          </a:bodyPr>
          <a:lstStyle/>
          <a:p>
            <a:endParaRPr lang="en-US"/>
          </a:p>
        </p:txBody>
      </p:sp>
      <p:sp>
        <p:nvSpPr>
          <p:cNvPr id="131093" name="Oval 21"/>
          <p:cNvSpPr>
            <a:spLocks noChangeAspect="1" noChangeArrowheads="1"/>
          </p:cNvSpPr>
          <p:nvPr/>
        </p:nvSpPr>
        <p:spPr bwMode="auto">
          <a:xfrm>
            <a:off x="1694532" y="3276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4" name="Oval 22"/>
          <p:cNvSpPr>
            <a:spLocks noChangeAspect="1" noChangeArrowheads="1"/>
          </p:cNvSpPr>
          <p:nvPr/>
        </p:nvSpPr>
        <p:spPr bwMode="auto">
          <a:xfrm>
            <a:off x="1770732" y="3657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5" name="Oval 23"/>
          <p:cNvSpPr>
            <a:spLocks noChangeAspect="1" noChangeArrowheads="1"/>
          </p:cNvSpPr>
          <p:nvPr/>
        </p:nvSpPr>
        <p:spPr bwMode="auto">
          <a:xfrm>
            <a:off x="2532732" y="3276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6" name="Oval 24"/>
          <p:cNvSpPr>
            <a:spLocks noChangeAspect="1" noChangeArrowheads="1"/>
          </p:cNvSpPr>
          <p:nvPr/>
        </p:nvSpPr>
        <p:spPr bwMode="auto">
          <a:xfrm>
            <a:off x="2151732" y="1828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7" name="Oval 25"/>
          <p:cNvSpPr>
            <a:spLocks noChangeAspect="1" noChangeArrowheads="1"/>
          </p:cNvSpPr>
          <p:nvPr/>
        </p:nvSpPr>
        <p:spPr bwMode="auto">
          <a:xfrm>
            <a:off x="1618332" y="28956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8" name="Oval 26"/>
          <p:cNvSpPr>
            <a:spLocks noChangeAspect="1" noChangeArrowheads="1"/>
          </p:cNvSpPr>
          <p:nvPr/>
        </p:nvSpPr>
        <p:spPr bwMode="auto">
          <a:xfrm>
            <a:off x="3294732" y="2819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099" name="Oval 27"/>
          <p:cNvSpPr>
            <a:spLocks noChangeAspect="1" noChangeArrowheads="1"/>
          </p:cNvSpPr>
          <p:nvPr/>
        </p:nvSpPr>
        <p:spPr bwMode="auto">
          <a:xfrm>
            <a:off x="1999332" y="2819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0" name="Oval 28"/>
          <p:cNvSpPr>
            <a:spLocks noChangeAspect="1" noChangeArrowheads="1"/>
          </p:cNvSpPr>
          <p:nvPr/>
        </p:nvSpPr>
        <p:spPr bwMode="auto">
          <a:xfrm>
            <a:off x="2075532" y="20574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1" name="Oval 29"/>
          <p:cNvSpPr>
            <a:spLocks noChangeAspect="1" noChangeArrowheads="1"/>
          </p:cNvSpPr>
          <p:nvPr/>
        </p:nvSpPr>
        <p:spPr bwMode="auto">
          <a:xfrm>
            <a:off x="1389732" y="23622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2" name="Oval 30"/>
          <p:cNvSpPr>
            <a:spLocks noChangeAspect="1" noChangeArrowheads="1"/>
          </p:cNvSpPr>
          <p:nvPr/>
        </p:nvSpPr>
        <p:spPr bwMode="auto">
          <a:xfrm>
            <a:off x="1008732" y="3352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endParaRPr lang="en-US"/>
          </a:p>
        </p:txBody>
      </p:sp>
      <p:sp>
        <p:nvSpPr>
          <p:cNvPr id="131103" name="Oval 31"/>
          <p:cNvSpPr>
            <a:spLocks noChangeAspect="1" noChangeArrowheads="1"/>
          </p:cNvSpPr>
          <p:nvPr/>
        </p:nvSpPr>
        <p:spPr bwMode="auto">
          <a:xfrm>
            <a:off x="703932" y="3352800"/>
            <a:ext cx="46038" cy="46038"/>
          </a:xfrm>
          <a:prstGeom prst="ellipse">
            <a:avLst/>
          </a:prstGeom>
          <a:solidFill>
            <a:srgbClr val="FF6600"/>
          </a:solidFill>
          <a:ln w="9525">
            <a:solidFill>
              <a:schemeClr val="tx1"/>
            </a:solidFill>
            <a:round/>
            <a:headEnd/>
            <a:tailEnd/>
          </a:ln>
          <a:effectLst/>
        </p:spPr>
        <p:txBody>
          <a:bodyPr wrap="none" anchor="ctr">
            <a:prstTxWarp prst="textNoShape">
              <a:avLst/>
            </a:prstTxWarp>
          </a:bodyPr>
          <a:lstStyle/>
          <a:p>
            <a:pPr algn="ctr"/>
            <a:endParaRPr lang="en-US">
              <a:latin typeface="Arial" charset="0"/>
            </a:endParaRPr>
          </a:p>
        </p:txBody>
      </p:sp>
      <p:sp>
        <p:nvSpPr>
          <p:cNvPr id="131104" name="Text Box 32"/>
          <p:cNvSpPr txBox="1">
            <a:spLocks noChangeArrowheads="1"/>
          </p:cNvSpPr>
          <p:nvPr/>
        </p:nvSpPr>
        <p:spPr bwMode="auto">
          <a:xfrm>
            <a:off x="7070725" y="1103313"/>
            <a:ext cx="1616075" cy="366712"/>
          </a:xfrm>
          <a:prstGeom prst="rect">
            <a:avLst/>
          </a:prstGeom>
          <a:noFill/>
          <a:ln w="9525">
            <a:noFill/>
            <a:miter lim="800000"/>
            <a:headEnd/>
            <a:tailEnd/>
          </a:ln>
          <a:effectLst/>
        </p:spPr>
        <p:txBody>
          <a:bodyPr>
            <a:prstTxWarp prst="textNoShape">
              <a:avLst/>
            </a:prstTxWarp>
            <a:spAutoFit/>
          </a:bodyPr>
          <a:lstStyle/>
          <a:p>
            <a:endParaRPr lang="en-US">
              <a:latin typeface="Arial" charset="0"/>
            </a:endParaRPr>
          </a:p>
        </p:txBody>
      </p:sp>
      <p:sp>
        <p:nvSpPr>
          <p:cNvPr id="131105" name="Rectangle 33"/>
          <p:cNvSpPr>
            <a:spLocks noChangeArrowheads="1"/>
          </p:cNvSpPr>
          <p:nvPr/>
        </p:nvSpPr>
        <p:spPr bwMode="auto">
          <a:xfrm>
            <a:off x="5638800" y="6188075"/>
            <a:ext cx="1874319" cy="369332"/>
          </a:xfrm>
          <a:prstGeom prst="rect">
            <a:avLst/>
          </a:prstGeom>
          <a:noFill/>
          <a:ln w="12700" cap="sq">
            <a:noFill/>
            <a:miter lim="800000"/>
            <a:headEnd type="none" w="sm" len="sm"/>
            <a:tailEnd type="none" w="sm" len="sm"/>
          </a:ln>
          <a:effectLst/>
        </p:spPr>
        <p:txBody>
          <a:bodyPr wrap="none">
            <a:prstTxWarp prst="textNoShape">
              <a:avLst/>
            </a:prstTxWarp>
            <a:spAutoFit/>
          </a:bodyPr>
          <a:lstStyle/>
          <a:p>
            <a:r>
              <a:rPr kumimoji="1" lang="en-US" dirty="0">
                <a:solidFill>
                  <a:srgbClr val="9B2D1F"/>
                </a:solidFill>
                <a:latin typeface="+mn-lt"/>
              </a:rPr>
              <a:t>Courtesy L. Gibbs</a:t>
            </a:r>
          </a:p>
        </p:txBody>
      </p:sp>
    </p:spTree>
    <p:extLst>
      <p:ext uri="{BB962C8B-B14F-4D97-AF65-F5344CB8AC3E}">
        <p14:creationId xmlns:p14="http://schemas.microsoft.com/office/powerpoint/2010/main" val="596375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0 3.7821E-6 L 0.43333 3.7821E-6 " pathEditMode="relative" rAng="0" ptsTypes="AA">
                                      <p:cBhvr>
                                        <p:cTn id="10" dur="2000" fill="hold"/>
                                        <p:tgtEl>
                                          <p:spTgt spid="131092"/>
                                        </p:tgtEl>
                                        <p:attrNameLst>
                                          <p:attrName>ppt_x</p:attrName>
                                          <p:attrName>ppt_y</p:attrName>
                                        </p:attrNameLst>
                                      </p:cBhvr>
                                      <p:rCtr x="217" y="0"/>
                                    </p:animMotion>
                                  </p:childTnLst>
                                </p:cTn>
                              </p:par>
                              <p:par>
                                <p:cTn id="11" presetID="63" presetClass="path" presetSubtype="0" accel="50000" decel="50000" fill="hold" grpId="0" nodeType="withEffect">
                                  <p:stCondLst>
                                    <p:cond delay="0"/>
                                  </p:stCondLst>
                                  <p:childTnLst>
                                    <p:animMotion origin="layout" path="M -1.38889E-6 3.08351E-6 L 0.51997 -0.01781 " pathEditMode="relative" rAng="0" ptsTypes="AA">
                                      <p:cBhvr>
                                        <p:cTn id="12" dur="2000" fill="hold"/>
                                        <p:tgtEl>
                                          <p:spTgt spid="131080"/>
                                        </p:tgtEl>
                                        <p:attrNameLst>
                                          <p:attrName>ppt_x</p:attrName>
                                          <p:attrName>ppt_y</p:attrName>
                                        </p:attrNameLst>
                                      </p:cBhvr>
                                      <p:rCtr x="260" y="-9"/>
                                    </p:animMotion>
                                  </p:childTnLst>
                                </p:cTn>
                              </p:par>
                              <p:par>
                                <p:cTn id="13" presetID="63" presetClass="path" presetSubtype="0" accel="50000" decel="50000" fill="hold" grpId="0" nodeType="withEffect">
                                  <p:stCondLst>
                                    <p:cond delay="0"/>
                                  </p:stCondLst>
                                  <p:childTnLst>
                                    <p:animMotion origin="layout" path="M -1.38889E-6 -3.31483E-6 L 0.5783 0.03771 " pathEditMode="relative" rAng="0" ptsTypes="AA">
                                      <p:cBhvr>
                                        <p:cTn id="14" dur="2000" fill="hold"/>
                                        <p:tgtEl>
                                          <p:spTgt spid="131081"/>
                                        </p:tgtEl>
                                        <p:attrNameLst>
                                          <p:attrName>ppt_x</p:attrName>
                                          <p:attrName>ppt_y</p:attrName>
                                        </p:attrNameLst>
                                      </p:cBhvr>
                                      <p:rCtr x="289" y="19"/>
                                    </p:animMotion>
                                  </p:childTnLst>
                                </p:cTn>
                              </p:par>
                              <p:par>
                                <p:cTn id="15" presetID="63" presetClass="path" presetSubtype="0" accel="50000" decel="50000" fill="hold" grpId="0" nodeType="withEffect">
                                  <p:stCondLst>
                                    <p:cond delay="0"/>
                                  </p:stCondLst>
                                  <p:childTnLst>
                                    <p:animMotion origin="layout" path="M -1.38889E-6 -1.85185E-6 L 0.5033 -0.00671 " pathEditMode="relative" rAng="0" ptsTypes="AA">
                                      <p:cBhvr>
                                        <p:cTn id="16" dur="2000" fill="hold"/>
                                        <p:tgtEl>
                                          <p:spTgt spid="131082"/>
                                        </p:tgtEl>
                                        <p:attrNameLst>
                                          <p:attrName>ppt_x</p:attrName>
                                          <p:attrName>ppt_y</p:attrName>
                                        </p:attrNameLst>
                                      </p:cBhvr>
                                      <p:rCtr x="252" y="-3"/>
                                    </p:animMotion>
                                  </p:childTnLst>
                                </p:cTn>
                              </p:par>
                              <p:par>
                                <p:cTn id="17" presetID="63" presetClass="path" presetSubtype="0" accel="50000" decel="50000" fill="hold" grpId="0" nodeType="withEffect">
                                  <p:stCondLst>
                                    <p:cond delay="0"/>
                                  </p:stCondLst>
                                  <p:childTnLst>
                                    <p:animMotion origin="layout" path="M -1.38889E-6 -3.11358E-6 L 0.4533 0.0155 " pathEditMode="relative" rAng="0" ptsTypes="AA">
                                      <p:cBhvr>
                                        <p:cTn id="18" dur="2000" fill="hold"/>
                                        <p:tgtEl>
                                          <p:spTgt spid="131083"/>
                                        </p:tgtEl>
                                        <p:attrNameLst>
                                          <p:attrName>ppt_x</p:attrName>
                                          <p:attrName>ppt_y</p:attrName>
                                        </p:attrNameLst>
                                      </p:cBhvr>
                                      <p:rCtr x="227" y="8"/>
                                    </p:animMotion>
                                  </p:childTnLst>
                                </p:cTn>
                              </p:par>
                              <p:par>
                                <p:cTn id="19" presetID="63" presetClass="path" presetSubtype="0" accel="50000" decel="50000" fill="hold" grpId="0" nodeType="withEffect">
                                  <p:stCondLst>
                                    <p:cond delay="0"/>
                                  </p:stCondLst>
                                  <p:childTnLst>
                                    <p:animMotion origin="layout" path="M -4.72222E-6 -1.12191E-6 L 0.61997 -0.02891 " pathEditMode="relative" rAng="0" ptsTypes="AA">
                                      <p:cBhvr>
                                        <p:cTn id="20" dur="2000" fill="hold"/>
                                        <p:tgtEl>
                                          <p:spTgt spid="131084"/>
                                        </p:tgtEl>
                                        <p:attrNameLst>
                                          <p:attrName>ppt_x</p:attrName>
                                          <p:attrName>ppt_y</p:attrName>
                                        </p:attrNameLst>
                                      </p:cBhvr>
                                      <p:rCtr x="310" y="-15"/>
                                    </p:animMotion>
                                  </p:childTnLst>
                                </p:cTn>
                              </p:par>
                              <p:par>
                                <p:cTn id="21" presetID="63" presetClass="path" presetSubtype="0" accel="50000" decel="50000" fill="hold" grpId="0" nodeType="withEffect">
                                  <p:stCondLst>
                                    <p:cond delay="0"/>
                                  </p:stCondLst>
                                  <p:childTnLst>
                                    <p:animMotion origin="layout" path="M 1.94444E-6 -1.1566E-7 L 0.61163 -0.00671 " pathEditMode="relative" rAng="0" ptsTypes="AA">
                                      <p:cBhvr>
                                        <p:cTn id="22" dur="2000" fill="hold"/>
                                        <p:tgtEl>
                                          <p:spTgt spid="131085"/>
                                        </p:tgtEl>
                                        <p:attrNameLst>
                                          <p:attrName>ppt_x</p:attrName>
                                          <p:attrName>ppt_y</p:attrName>
                                        </p:attrNameLst>
                                      </p:cBhvr>
                                      <p:rCtr x="306" y="-3"/>
                                    </p:animMotion>
                                  </p:childTnLst>
                                </p:cTn>
                              </p:par>
                              <p:par>
                                <p:cTn id="23" presetID="63" presetClass="path" presetSubtype="0" accel="50000" decel="50000" fill="hold" grpId="0" nodeType="withEffect">
                                  <p:stCondLst>
                                    <p:cond delay="0"/>
                                  </p:stCondLst>
                                  <p:childTnLst>
                                    <p:animMotion origin="layout" path="M 1.94444E-6 2.27851E-6 L 0.5283 -0.01781 " pathEditMode="relative" rAng="0" ptsTypes="AA">
                                      <p:cBhvr>
                                        <p:cTn id="24" dur="2000" fill="hold"/>
                                        <p:tgtEl>
                                          <p:spTgt spid="131086"/>
                                        </p:tgtEl>
                                        <p:attrNameLst>
                                          <p:attrName>ppt_x</p:attrName>
                                          <p:attrName>ppt_y</p:attrName>
                                        </p:attrNameLst>
                                      </p:cBhvr>
                                      <p:rCtr x="264" y="-9"/>
                                    </p:animMotion>
                                  </p:childTnLst>
                                </p:cTn>
                              </p:par>
                              <p:par>
                                <p:cTn id="25" presetID="63" presetClass="path" presetSubtype="0" accel="50000" decel="50000" fill="hold" grpId="0" nodeType="withEffect">
                                  <p:stCondLst>
                                    <p:cond delay="0"/>
                                  </p:stCondLst>
                                  <p:childTnLst>
                                    <p:animMotion origin="layout" path="M 3.33333E-6 -3.91395E-6 L 0.57083 0.00556 " pathEditMode="relative" rAng="0" ptsTypes="AA">
                                      <p:cBhvr>
                                        <p:cTn id="26" dur="2000" fill="hold"/>
                                        <p:tgtEl>
                                          <p:spTgt spid="131087"/>
                                        </p:tgtEl>
                                        <p:attrNameLst>
                                          <p:attrName>ppt_x</p:attrName>
                                          <p:attrName>ppt_y</p:attrName>
                                        </p:attrNameLst>
                                      </p:cBhvr>
                                      <p:rCtr x="285" y="3"/>
                                    </p:animMotion>
                                  </p:childTnLst>
                                </p:cTn>
                              </p:par>
                              <p:par>
                                <p:cTn id="27" presetID="63" presetClass="path" presetSubtype="0" accel="50000" decel="50000" fill="hold" grpId="0" nodeType="withEffect">
                                  <p:stCondLst>
                                    <p:cond delay="0"/>
                                  </p:stCondLst>
                                  <p:childTnLst>
                                    <p:animMotion origin="layout" path="M 1.94444E-6 -3.91858E-6 L 0.63663 -0.02891 " pathEditMode="relative" rAng="0" ptsTypes="AA">
                                      <p:cBhvr>
                                        <p:cTn id="28" dur="2000" fill="hold"/>
                                        <p:tgtEl>
                                          <p:spTgt spid="131088"/>
                                        </p:tgtEl>
                                        <p:attrNameLst>
                                          <p:attrName>ppt_x</p:attrName>
                                          <p:attrName>ppt_y</p:attrName>
                                        </p:attrNameLst>
                                      </p:cBhvr>
                                      <p:rCtr x="318" y="-15"/>
                                    </p:animMotion>
                                  </p:childTnLst>
                                </p:cTn>
                              </p:par>
                              <p:par>
                                <p:cTn id="29" presetID="63" presetClass="path" presetSubtype="0" accel="50000" decel="50000" fill="hold" grpId="0" nodeType="withEffect">
                                  <p:stCondLst>
                                    <p:cond delay="0"/>
                                  </p:stCondLst>
                                  <p:childTnLst>
                                    <p:animMotion origin="layout" path="M -3.33333E-6 1.11111E-6 L 0.425 -0.04445 " pathEditMode="relative" rAng="0" ptsTypes="AA">
                                      <p:cBhvr>
                                        <p:cTn id="30" dur="2000" fill="hold"/>
                                        <p:tgtEl>
                                          <p:spTgt spid="131089"/>
                                        </p:tgtEl>
                                        <p:attrNameLst>
                                          <p:attrName>ppt_x</p:attrName>
                                          <p:attrName>ppt_y</p:attrName>
                                        </p:attrNameLst>
                                      </p:cBhvr>
                                      <p:rCtr x="213" y="-22"/>
                                    </p:animMotion>
                                  </p:childTnLst>
                                </p:cTn>
                              </p:par>
                              <p:par>
                                <p:cTn id="31" presetID="63" presetClass="path" presetSubtype="0" accel="50000" decel="50000" fill="hold" grpId="0" nodeType="withEffect">
                                  <p:stCondLst>
                                    <p:cond delay="0"/>
                                  </p:stCondLst>
                                  <p:childTnLst>
                                    <p:animMotion origin="layout" path="M -0.00243 0.00787 L 0.47848 0.01574 " pathEditMode="relative" rAng="0" ptsTypes="AA">
                                      <p:cBhvr>
                                        <p:cTn id="32" dur="2000" fill="hold"/>
                                        <p:tgtEl>
                                          <p:spTgt spid="131090"/>
                                        </p:tgtEl>
                                        <p:attrNameLst>
                                          <p:attrName>ppt_x</p:attrName>
                                          <p:attrName>ppt_y</p:attrName>
                                        </p:attrNameLst>
                                      </p:cBhvr>
                                      <p:rCtr x="240" y="4"/>
                                    </p:animMotion>
                                  </p:childTnLst>
                                </p:cTn>
                              </p:par>
                              <p:par>
                                <p:cTn id="33" presetID="63" presetClass="path" presetSubtype="0" accel="50000" decel="50000" fill="hold" grpId="0" nodeType="withEffect">
                                  <p:stCondLst>
                                    <p:cond delay="0"/>
                                  </p:stCondLst>
                                  <p:childTnLst>
                                    <p:animMotion origin="layout" path="M -5.55556E-7 3.09739E-6 L 0.4809 -0.00324 " pathEditMode="relative" rAng="0" ptsTypes="AA">
                                      <p:cBhvr>
                                        <p:cTn id="34" dur="2000" fill="hold"/>
                                        <p:tgtEl>
                                          <p:spTgt spid="131091"/>
                                        </p:tgtEl>
                                        <p:attrNameLst>
                                          <p:attrName>ppt_x</p:attrName>
                                          <p:attrName>ppt_y</p:attrName>
                                        </p:attrNameLst>
                                      </p:cBhvr>
                                      <p:rCtr x="240" y="-2"/>
                                    </p:animMotion>
                                  </p:childTnLst>
                                </p:cTn>
                              </p:par>
                              <p:par>
                                <p:cTn id="35" presetID="63" presetClass="path" presetSubtype="0" accel="50000" decel="50000" fill="hold" grpId="1" nodeType="withEffect">
                                  <p:stCondLst>
                                    <p:cond delay="0"/>
                                  </p:stCondLst>
                                  <p:childTnLst>
                                    <p:animMotion origin="layout" path="M -5.55556E-7 3.7037E-7 L 0.4059 0.03009 " pathEditMode="relative" rAng="0" ptsTypes="AA">
                                      <p:cBhvr>
                                        <p:cTn id="36" dur="2000" fill="hold"/>
                                        <p:tgtEl>
                                          <p:spTgt spid="131092"/>
                                        </p:tgtEl>
                                        <p:attrNameLst>
                                          <p:attrName>ppt_x</p:attrName>
                                          <p:attrName>ppt_y</p:attrName>
                                        </p:attrNameLst>
                                      </p:cBhvr>
                                      <p:rCtr x="203" y="15"/>
                                    </p:animMotion>
                                  </p:childTnLst>
                                </p:cTn>
                              </p:par>
                              <p:par>
                                <p:cTn id="37" presetID="63" presetClass="path" presetSubtype="0" accel="50000" decel="50000" fill="hold" grpId="0" nodeType="withEffect">
                                  <p:stCondLst>
                                    <p:cond delay="0"/>
                                  </p:stCondLst>
                                  <p:childTnLst>
                                    <p:animMotion origin="layout" path="M -5.55556E-7 -4.70969E-6 L 0.5809 0.01897 " pathEditMode="relative" rAng="0" ptsTypes="AA">
                                      <p:cBhvr>
                                        <p:cTn id="38" dur="2000" fill="hold"/>
                                        <p:tgtEl>
                                          <p:spTgt spid="131093"/>
                                        </p:tgtEl>
                                        <p:attrNameLst>
                                          <p:attrName>ppt_x</p:attrName>
                                          <p:attrName>ppt_y</p:attrName>
                                        </p:attrNameLst>
                                      </p:cBhvr>
                                      <p:rCtr x="290" y="9"/>
                                    </p:animMotion>
                                  </p:childTnLst>
                                </p:cTn>
                              </p:par>
                              <p:par>
                                <p:cTn id="39" presetID="63" presetClass="path" presetSubtype="0" accel="50000" decel="50000" fill="hold" grpId="0" nodeType="withEffect">
                                  <p:stCondLst>
                                    <p:cond delay="0"/>
                                  </p:stCondLst>
                                  <p:childTnLst>
                                    <p:animMotion origin="layout" path="M 1.94444E-6 -1.5244E-6 L 0.56163 0.0044 " pathEditMode="relative" rAng="0" ptsTypes="AA">
                                      <p:cBhvr>
                                        <p:cTn id="40" dur="2000" fill="hold"/>
                                        <p:tgtEl>
                                          <p:spTgt spid="131094"/>
                                        </p:tgtEl>
                                        <p:attrNameLst>
                                          <p:attrName>ppt_x</p:attrName>
                                          <p:attrName>ppt_y</p:attrName>
                                        </p:attrNameLst>
                                      </p:cBhvr>
                                      <p:rCtr x="281" y="2"/>
                                    </p:animMotion>
                                  </p:childTnLst>
                                </p:cTn>
                              </p:par>
                              <p:par>
                                <p:cTn id="41" presetID="63" presetClass="path" presetSubtype="0" accel="50000" decel="50000" fill="hold" grpId="0" nodeType="withEffect">
                                  <p:stCondLst>
                                    <p:cond delay="0"/>
                                  </p:stCondLst>
                                  <p:childTnLst>
                                    <p:animMotion origin="layout" path="M 2.77778E-6 -4.70969E-6 L 0.48923 -0.01434 " pathEditMode="relative" rAng="0" ptsTypes="AA">
                                      <p:cBhvr>
                                        <p:cTn id="42" dur="2000" fill="hold"/>
                                        <p:tgtEl>
                                          <p:spTgt spid="131095"/>
                                        </p:tgtEl>
                                        <p:attrNameLst>
                                          <p:attrName>ppt_x</p:attrName>
                                          <p:attrName>ppt_y</p:attrName>
                                        </p:attrNameLst>
                                      </p:cBhvr>
                                      <p:rCtr x="245" y="-7"/>
                                    </p:animMotion>
                                  </p:childTnLst>
                                </p:cTn>
                              </p:par>
                              <p:par>
                                <p:cTn id="43" presetID="63" presetClass="path" presetSubtype="0" accel="50000" decel="50000" fill="hold" grpId="0" nodeType="withEffect">
                                  <p:stCondLst>
                                    <p:cond delay="0"/>
                                  </p:stCondLst>
                                  <p:childTnLst>
                                    <p:animMotion origin="layout" path="M -5.55556E-7 -1.01781E-7 L 0.52257 -0.01434 " pathEditMode="relative" rAng="0" ptsTypes="AA">
                                      <p:cBhvr>
                                        <p:cTn id="44" dur="2000" fill="hold"/>
                                        <p:tgtEl>
                                          <p:spTgt spid="131096"/>
                                        </p:tgtEl>
                                        <p:attrNameLst>
                                          <p:attrName>ppt_x</p:attrName>
                                          <p:attrName>ppt_y</p:attrName>
                                        </p:attrNameLst>
                                      </p:cBhvr>
                                      <p:rCtr x="261" y="-7"/>
                                    </p:animMotion>
                                  </p:childTnLst>
                                </p:cTn>
                              </p:par>
                              <p:par>
                                <p:cTn id="45" presetID="63" presetClass="path" presetSubtype="0" accel="50000" decel="50000" fill="hold" grpId="0" nodeType="withEffect">
                                  <p:stCondLst>
                                    <p:cond delay="0"/>
                                  </p:stCondLst>
                                  <p:childTnLst>
                                    <p:animMotion origin="layout" path="M 2.77778E-6 2.29239E-6 L 0.5809 -0.00324 " pathEditMode="relative" rAng="0" ptsTypes="AA">
                                      <p:cBhvr>
                                        <p:cTn id="46" dur="2000" fill="hold"/>
                                        <p:tgtEl>
                                          <p:spTgt spid="131097"/>
                                        </p:tgtEl>
                                        <p:attrNameLst>
                                          <p:attrName>ppt_x</p:attrName>
                                          <p:attrName>ppt_y</p:attrName>
                                        </p:attrNameLst>
                                      </p:cBhvr>
                                      <p:rCtr x="290" y="-2"/>
                                    </p:animMotion>
                                  </p:childTnLst>
                                </p:cTn>
                              </p:par>
                              <p:par>
                                <p:cTn id="47" presetID="63" presetClass="path" presetSubtype="0" accel="50000" decel="50000" fill="hold" grpId="0" nodeType="withEffect">
                                  <p:stCondLst>
                                    <p:cond delay="0"/>
                                  </p:stCondLst>
                                  <p:childTnLst>
                                    <p:animMotion origin="layout" path="M 0.01094 -0.02984 L 0.41684 -0.03307 " pathEditMode="relative" rAng="0" ptsTypes="AA">
                                      <p:cBhvr>
                                        <p:cTn id="48" dur="2000" fill="hold"/>
                                        <p:tgtEl>
                                          <p:spTgt spid="131098"/>
                                        </p:tgtEl>
                                        <p:attrNameLst>
                                          <p:attrName>ppt_x</p:attrName>
                                          <p:attrName>ppt_y</p:attrName>
                                        </p:attrNameLst>
                                      </p:cBhvr>
                                      <p:rCtr x="203" y="-2"/>
                                    </p:animMotion>
                                  </p:childTnLst>
                                </p:cTn>
                              </p:par>
                              <p:par>
                                <p:cTn id="49" presetID="63" presetClass="path" presetSubtype="0" accel="50000" decel="50000" fill="hold" grpId="0" nodeType="withEffect">
                                  <p:stCondLst>
                                    <p:cond delay="0"/>
                                  </p:stCondLst>
                                  <p:childTnLst>
                                    <p:animMotion origin="layout" path="M -3.88889E-6 -4.30719E-6 L 0.53924 -0.01434 " pathEditMode="relative" rAng="0" ptsTypes="AA">
                                      <p:cBhvr>
                                        <p:cTn id="50" dur="2000" fill="hold"/>
                                        <p:tgtEl>
                                          <p:spTgt spid="131099"/>
                                        </p:tgtEl>
                                        <p:attrNameLst>
                                          <p:attrName>ppt_x</p:attrName>
                                          <p:attrName>ppt_y</p:attrName>
                                        </p:attrNameLst>
                                      </p:cBhvr>
                                      <p:rCtr x="270" y="-7"/>
                                    </p:animMotion>
                                  </p:childTnLst>
                                </p:cTn>
                              </p:par>
                              <p:par>
                                <p:cTn id="51" presetID="63" presetClass="path" presetSubtype="0" accel="50000" decel="50000" fill="hold" grpId="0" nodeType="withEffect">
                                  <p:stCondLst>
                                    <p:cond delay="0"/>
                                  </p:stCondLst>
                                  <p:childTnLst>
                                    <p:animMotion origin="layout" path="M 2.77778E-6 -3.0303E-7 L 0.53923 0.00787 " pathEditMode="relative" rAng="0" ptsTypes="AA">
                                      <p:cBhvr>
                                        <p:cTn id="52" dur="2000" fill="hold"/>
                                        <p:tgtEl>
                                          <p:spTgt spid="131100"/>
                                        </p:tgtEl>
                                        <p:attrNameLst>
                                          <p:attrName>ppt_x</p:attrName>
                                          <p:attrName>ppt_y</p:attrName>
                                        </p:attrNameLst>
                                      </p:cBhvr>
                                      <p:rCtr x="270" y="4"/>
                                    </p:animMotion>
                                  </p:childTnLst>
                                </p:cTn>
                              </p:par>
                              <p:par>
                                <p:cTn id="53" presetID="63" presetClass="path" presetSubtype="0" accel="50000" decel="50000" fill="hold" grpId="0" nodeType="withEffect">
                                  <p:stCondLst>
                                    <p:cond delay="0"/>
                                  </p:stCondLst>
                                  <p:childTnLst>
                                    <p:animMotion origin="layout" path="M 2.77778E-6 -3.9047E-6 L 0.62257 0.01897 " pathEditMode="relative" rAng="0" ptsTypes="AA">
                                      <p:cBhvr>
                                        <p:cTn id="54" dur="2000" fill="hold"/>
                                        <p:tgtEl>
                                          <p:spTgt spid="131101"/>
                                        </p:tgtEl>
                                        <p:attrNameLst>
                                          <p:attrName>ppt_x</p:attrName>
                                          <p:attrName>ppt_y</p:attrName>
                                        </p:attrNameLst>
                                      </p:cBhvr>
                                      <p:rCtr x="311" y="9"/>
                                    </p:animMotion>
                                  </p:childTnLst>
                                </p:cTn>
                              </p:par>
                              <p:par>
                                <p:cTn id="55" presetID="63" presetClass="path" presetSubtype="0" accel="50000" decel="50000" fill="hold" grpId="0" nodeType="withEffect">
                                  <p:stCondLst>
                                    <p:cond delay="0"/>
                                  </p:stCondLst>
                                  <p:childTnLst>
                                    <p:animMotion origin="layout" path="M -5.55556E-7 3.7037E-7 L 0.6559 0.0412 " pathEditMode="relative" rAng="0" ptsTypes="AA">
                                      <p:cBhvr>
                                        <p:cTn id="56" dur="2000" fill="hold"/>
                                        <p:tgtEl>
                                          <p:spTgt spid="131102"/>
                                        </p:tgtEl>
                                        <p:attrNameLst>
                                          <p:attrName>ppt_x</p:attrName>
                                          <p:attrName>ppt_y</p:attrName>
                                        </p:attrNameLst>
                                      </p:cBhvr>
                                      <p:rCtr x="328" y="21"/>
                                    </p:animMotion>
                                  </p:childTnLst>
                                </p:cTn>
                              </p:par>
                              <p:par>
                                <p:cTn id="57" presetID="63" presetClass="path" presetSubtype="0" accel="50000" decel="50000" fill="hold" grpId="0" nodeType="withEffect">
                                  <p:stCondLst>
                                    <p:cond delay="0"/>
                                  </p:stCondLst>
                                  <p:childTnLst>
                                    <p:animMotion origin="layout" path="M 2.77778E-6 3.7037E-7 L 0.6809 -0.01435 " pathEditMode="relative" rAng="0" ptsTypes="AA">
                                      <p:cBhvr>
                                        <p:cTn id="58" dur="2000" fill="hold"/>
                                        <p:tgtEl>
                                          <p:spTgt spid="131103"/>
                                        </p:tgtEl>
                                        <p:attrNameLst>
                                          <p:attrName>ppt_x</p:attrName>
                                          <p:attrName>ppt_y</p:attrName>
                                        </p:attrNameLst>
                                      </p:cBhvr>
                                      <p:rCtr x="340" y="-7"/>
                                    </p:animMotion>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10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9" grpId="0" build="p"/>
      <p:bldP spid="131080" grpId="0" animBg="1"/>
      <p:bldP spid="131081" grpId="0" animBg="1"/>
      <p:bldP spid="131082" grpId="0" animBg="1"/>
      <p:bldP spid="131083" grpId="0" animBg="1"/>
      <p:bldP spid="131084" grpId="0" animBg="1"/>
      <p:bldP spid="131085" grpId="0" animBg="1"/>
      <p:bldP spid="131086" grpId="0" animBg="1"/>
      <p:bldP spid="131087" grpId="0" animBg="1"/>
      <p:bldP spid="131088" grpId="0" animBg="1"/>
      <p:bldP spid="131089" grpId="0" animBg="1"/>
      <p:bldP spid="131090" grpId="0" animBg="1"/>
      <p:bldP spid="131091" grpId="0" animBg="1"/>
      <p:bldP spid="131092" grpId="0" animBg="1"/>
      <p:bldP spid="131092" grpId="1" animBg="1"/>
      <p:bldP spid="131093" grpId="0" animBg="1"/>
      <p:bldP spid="131094" grpId="0" animBg="1"/>
      <p:bldP spid="131095" grpId="0" animBg="1"/>
      <p:bldP spid="131096" grpId="0" animBg="1"/>
      <p:bldP spid="131097" grpId="0" animBg="1"/>
      <p:bldP spid="131098" grpId="0" animBg="1"/>
      <p:bldP spid="131099" grpId="0" animBg="1"/>
      <p:bldP spid="131100" grpId="0" animBg="1"/>
      <p:bldP spid="131101" grpId="0" animBg="1"/>
      <p:bldP spid="131102" grpId="0" animBg="1"/>
      <p:bldP spid="13110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854075" y="635346"/>
            <a:ext cx="7631233" cy="854075"/>
          </a:xfrm>
        </p:spPr>
        <p:txBody>
          <a:bodyPr>
            <a:noAutofit/>
          </a:bodyPr>
          <a:lstStyle/>
          <a:p>
            <a:pPr>
              <a:defRPr/>
            </a:pPr>
            <a:r>
              <a:rPr lang="en-US" sz="3600" b="1" dirty="0" smtClean="0">
                <a:ea typeface="+mj-ea"/>
                <a:cs typeface="+mj-cs"/>
              </a:rPr>
              <a:t>Transmission electron microscopy is the gold standard and will be used in CPWR’s work</a:t>
            </a:r>
            <a:endParaRPr lang="en-US" sz="3600" b="1" dirty="0" smtClean="0">
              <a:solidFill>
                <a:schemeClr val="accent1"/>
              </a:solidFill>
              <a:ea typeface="+mj-ea"/>
              <a:cs typeface="+mj-cs"/>
            </a:endParaRPr>
          </a:p>
        </p:txBody>
      </p:sp>
      <p:pic>
        <p:nvPicPr>
          <p:cNvPr id="125955" name="Picture 4" descr="Gridholder 2"/>
          <p:cNvPicPr>
            <a:picLocks noChangeAspect="1" noChangeArrowheads="1"/>
          </p:cNvPicPr>
          <p:nvPr/>
        </p:nvPicPr>
        <p:blipFill>
          <a:blip r:embed="rId3" cstate="print"/>
          <a:srcRect/>
          <a:stretch>
            <a:fillRect/>
          </a:stretch>
        </p:blipFill>
        <p:spPr bwMode="auto">
          <a:xfrm>
            <a:off x="770208" y="2590800"/>
            <a:ext cx="5648325" cy="3786188"/>
          </a:xfrm>
          <a:prstGeom prst="rect">
            <a:avLst/>
          </a:prstGeom>
          <a:noFill/>
          <a:ln w="9525">
            <a:noFill/>
            <a:miter lim="800000"/>
            <a:headEnd/>
            <a:tailEnd/>
          </a:ln>
        </p:spPr>
      </p:pic>
      <p:pic>
        <p:nvPicPr>
          <p:cNvPr id="125956" name="Picture 5" descr="TEM analyst"/>
          <p:cNvPicPr>
            <a:picLocks noChangeAspect="1" noChangeArrowheads="1"/>
          </p:cNvPicPr>
          <p:nvPr/>
        </p:nvPicPr>
        <p:blipFill>
          <a:blip r:embed="rId4" cstate="print"/>
          <a:srcRect/>
          <a:stretch>
            <a:fillRect/>
          </a:stretch>
        </p:blipFill>
        <p:spPr bwMode="auto">
          <a:xfrm>
            <a:off x="4752537" y="3698355"/>
            <a:ext cx="4067175" cy="2727325"/>
          </a:xfrm>
          <a:prstGeom prst="rect">
            <a:avLst/>
          </a:prstGeom>
          <a:noFill/>
          <a:ln w="9525">
            <a:noFill/>
            <a:miter lim="800000"/>
            <a:headEnd/>
            <a:tailEnd/>
          </a:ln>
        </p:spPr>
      </p:pic>
      <p:sp>
        <p:nvSpPr>
          <p:cNvPr id="125957" name="Right Arrow 5"/>
          <p:cNvSpPr>
            <a:spLocks noChangeArrowheads="1"/>
          </p:cNvSpPr>
          <p:nvPr/>
        </p:nvSpPr>
        <p:spPr bwMode="auto">
          <a:xfrm rot="-3951759">
            <a:off x="2781184" y="5073836"/>
            <a:ext cx="1066800" cy="609600"/>
          </a:xfrm>
          <a:prstGeom prst="rightArrow">
            <a:avLst>
              <a:gd name="adj1" fmla="val 50000"/>
              <a:gd name="adj2" fmla="val 49997"/>
            </a:avLst>
          </a:prstGeom>
          <a:solidFill>
            <a:schemeClr val="accent1"/>
          </a:solidFill>
          <a:ln w="12700">
            <a:solidFill>
              <a:schemeClr val="tx1"/>
            </a:solidFill>
            <a:round/>
            <a:headEnd/>
            <a:tailEnd/>
          </a:ln>
        </p:spPr>
        <p:txBody>
          <a:bodyPr>
            <a:prstTxWarp prst="textNoShape">
              <a:avLst/>
            </a:prstTxWarp>
          </a:bodyPr>
          <a:lstStyle/>
          <a:p>
            <a:endParaRPr lang="en-US"/>
          </a:p>
        </p:txBody>
      </p:sp>
      <p:sp>
        <p:nvSpPr>
          <p:cNvPr id="125958" name="TextBox 6"/>
          <p:cNvSpPr txBox="1">
            <a:spLocks noChangeArrowheads="1"/>
          </p:cNvSpPr>
          <p:nvPr/>
        </p:nvSpPr>
        <p:spPr bwMode="auto">
          <a:xfrm>
            <a:off x="1220904" y="5845876"/>
            <a:ext cx="2971800" cy="369332"/>
          </a:xfrm>
          <a:prstGeom prst="rect">
            <a:avLst/>
          </a:prstGeom>
          <a:noFill/>
          <a:ln w="9525">
            <a:noFill/>
            <a:miter lim="800000"/>
            <a:headEnd/>
            <a:tailEnd/>
          </a:ln>
        </p:spPr>
        <p:txBody>
          <a:bodyPr>
            <a:prstTxWarp prst="textNoShape">
              <a:avLst/>
            </a:prstTxWarp>
            <a:spAutoFit/>
          </a:bodyPr>
          <a:lstStyle/>
          <a:p>
            <a:r>
              <a:rPr lang="en-US" dirty="0">
                <a:solidFill>
                  <a:srgbClr val="534733"/>
                </a:solidFill>
              </a:rPr>
              <a:t>Grid with sample</a:t>
            </a:r>
          </a:p>
        </p:txBody>
      </p:sp>
      <p:sp>
        <p:nvSpPr>
          <p:cNvPr id="125959" name="Right Arrow 7"/>
          <p:cNvSpPr>
            <a:spLocks noChangeArrowheads="1"/>
          </p:cNvSpPr>
          <p:nvPr/>
        </p:nvSpPr>
        <p:spPr bwMode="auto">
          <a:xfrm rot="-956206">
            <a:off x="1847539" y="2801939"/>
            <a:ext cx="1066800" cy="609600"/>
          </a:xfrm>
          <a:prstGeom prst="rightArrow">
            <a:avLst>
              <a:gd name="adj1" fmla="val 50000"/>
              <a:gd name="adj2" fmla="val 49997"/>
            </a:avLst>
          </a:prstGeom>
          <a:solidFill>
            <a:schemeClr val="accent1"/>
          </a:solidFill>
          <a:ln w="12700">
            <a:solidFill>
              <a:schemeClr val="tx1"/>
            </a:solidFill>
            <a:round/>
            <a:headEnd/>
            <a:tailEnd/>
          </a:ln>
        </p:spPr>
        <p:txBody>
          <a:bodyPr>
            <a:prstTxWarp prst="textNoShape">
              <a:avLst/>
            </a:prstTxWarp>
          </a:bodyPr>
          <a:lstStyle/>
          <a:p>
            <a:endParaRPr lang="en-US"/>
          </a:p>
        </p:txBody>
      </p:sp>
      <p:sp>
        <p:nvSpPr>
          <p:cNvPr id="125960" name="TextBox 8"/>
          <p:cNvSpPr txBox="1">
            <a:spLocks noChangeArrowheads="1"/>
          </p:cNvSpPr>
          <p:nvPr/>
        </p:nvSpPr>
        <p:spPr bwMode="auto">
          <a:xfrm>
            <a:off x="1040160" y="3472048"/>
            <a:ext cx="2971800" cy="369332"/>
          </a:xfrm>
          <a:prstGeom prst="rect">
            <a:avLst/>
          </a:prstGeom>
          <a:noFill/>
          <a:ln w="9525">
            <a:noFill/>
            <a:miter lim="800000"/>
            <a:headEnd/>
            <a:tailEnd/>
          </a:ln>
        </p:spPr>
        <p:txBody>
          <a:bodyPr>
            <a:prstTxWarp prst="textNoShape">
              <a:avLst/>
            </a:prstTxWarp>
            <a:spAutoFit/>
          </a:bodyPr>
          <a:lstStyle/>
          <a:p>
            <a:r>
              <a:rPr lang="en-US" dirty="0">
                <a:solidFill>
                  <a:srgbClr val="534733"/>
                </a:solidFill>
              </a:rPr>
              <a:t>Grid inserted into holder</a:t>
            </a:r>
          </a:p>
        </p:txBody>
      </p:sp>
    </p:spTree>
    <p:extLst>
      <p:ext uri="{BB962C8B-B14F-4D97-AF65-F5344CB8AC3E}">
        <p14:creationId xmlns:p14="http://schemas.microsoft.com/office/powerpoint/2010/main" val="1108510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340" y="304800"/>
            <a:ext cx="8534400" cy="1143000"/>
          </a:xfrm>
        </p:spPr>
        <p:txBody>
          <a:bodyPr/>
          <a:lstStyle/>
          <a:p>
            <a:pPr algn="l">
              <a:defRPr/>
            </a:pPr>
            <a:r>
              <a:rPr lang="en-US" sz="3600" b="1" dirty="0" smtClean="0"/>
              <a:t>TEM allows several measurements</a:t>
            </a:r>
            <a:endParaRPr lang="en-US" sz="3600" b="1" dirty="0"/>
          </a:p>
        </p:txBody>
      </p:sp>
      <p:sp>
        <p:nvSpPr>
          <p:cNvPr id="3" name="Content Placeholder 2"/>
          <p:cNvSpPr>
            <a:spLocks noGrp="1"/>
          </p:cNvSpPr>
          <p:nvPr>
            <p:ph idx="1"/>
          </p:nvPr>
        </p:nvSpPr>
        <p:spPr>
          <a:xfrm>
            <a:off x="588378" y="1798637"/>
            <a:ext cx="4495800" cy="4449763"/>
          </a:xfrm>
        </p:spPr>
        <p:txBody>
          <a:bodyPr/>
          <a:lstStyle/>
          <a:p>
            <a:pPr eaLnBrk="1" hangingPunct="1"/>
            <a:r>
              <a:rPr lang="en-US" dirty="0" smtClean="0"/>
              <a:t>Shape</a:t>
            </a:r>
            <a:endParaRPr lang="en-US" dirty="0"/>
          </a:p>
          <a:p>
            <a:pPr eaLnBrk="1" hangingPunct="1"/>
            <a:r>
              <a:rPr lang="en-US" dirty="0" smtClean="0"/>
              <a:t>Chemical composition</a:t>
            </a:r>
          </a:p>
          <a:p>
            <a:r>
              <a:rPr lang="en-US" dirty="0" smtClean="0"/>
              <a:t>Particle count </a:t>
            </a:r>
          </a:p>
          <a:p>
            <a:r>
              <a:rPr lang="en-US" dirty="0" smtClean="0"/>
              <a:t>Particle length and diameter</a:t>
            </a:r>
          </a:p>
        </p:txBody>
      </p:sp>
      <p:pic>
        <p:nvPicPr>
          <p:cNvPr id="4" name="Picture 2"/>
          <p:cNvPicPr>
            <a:picLocks noChangeAspect="1" noChangeArrowheads="1"/>
          </p:cNvPicPr>
          <p:nvPr/>
        </p:nvPicPr>
        <p:blipFill>
          <a:blip r:embed="rId3" cstate="print"/>
          <a:srcRect l="16644" t="9055" r="16367" b="2402"/>
          <a:stretch>
            <a:fillRect/>
          </a:stretch>
        </p:blipFill>
        <p:spPr bwMode="auto">
          <a:xfrm>
            <a:off x="5105412" y="4088460"/>
            <a:ext cx="3080649" cy="2544733"/>
          </a:xfrm>
          <a:prstGeom prst="rect">
            <a:avLst/>
          </a:prstGeom>
          <a:noFill/>
          <a:ln w="9525">
            <a:noFill/>
            <a:miter lim="800000"/>
            <a:headEnd/>
            <a:tailEnd/>
          </a:ln>
        </p:spPr>
      </p:pic>
      <p:sp>
        <p:nvSpPr>
          <p:cNvPr id="5" name="TextBox 4"/>
          <p:cNvSpPr txBox="1"/>
          <p:nvPr/>
        </p:nvSpPr>
        <p:spPr>
          <a:xfrm>
            <a:off x="2119098" y="6059269"/>
            <a:ext cx="2895600" cy="369332"/>
          </a:xfrm>
          <a:prstGeom prst="rect">
            <a:avLst/>
          </a:prstGeom>
          <a:noFill/>
        </p:spPr>
        <p:txBody>
          <a:bodyPr wrap="square" rtlCol="0">
            <a:spAutoFit/>
          </a:bodyPr>
          <a:lstStyle/>
          <a:p>
            <a:pPr algn="r"/>
            <a:r>
              <a:rPr lang="en-US" sz="1800" dirty="0" smtClean="0">
                <a:solidFill>
                  <a:schemeClr val="accent2">
                    <a:lumMod val="50000"/>
                  </a:schemeClr>
                </a:solidFill>
              </a:rPr>
              <a:t>NIOSH image of MWCNT</a:t>
            </a:r>
            <a:endParaRPr lang="en-US" sz="1800" dirty="0">
              <a:solidFill>
                <a:schemeClr val="accent2">
                  <a:lumMod val="50000"/>
                </a:schemeClr>
              </a:solidFill>
            </a:endParaRPr>
          </a:p>
        </p:txBody>
      </p:sp>
      <p:pic>
        <p:nvPicPr>
          <p:cNvPr id="6" name="Picture 5" descr="AsbestosSpectra"/>
          <p:cNvPicPr>
            <a:picLocks noChangeAspect="1" noChangeArrowheads="1"/>
          </p:cNvPicPr>
          <p:nvPr/>
        </p:nvPicPr>
        <p:blipFill>
          <a:blip r:embed="rId4" cstate="print"/>
          <a:srcRect l="50708" t="34187" r="3432" b="44301"/>
          <a:stretch>
            <a:fillRect/>
          </a:stretch>
        </p:blipFill>
        <p:spPr bwMode="auto">
          <a:xfrm>
            <a:off x="4826382" y="1473912"/>
            <a:ext cx="3941203" cy="235919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669980" y="1828800"/>
            <a:ext cx="2895600" cy="369332"/>
          </a:xfrm>
          <a:prstGeom prst="rect">
            <a:avLst/>
          </a:prstGeom>
          <a:noFill/>
        </p:spPr>
        <p:txBody>
          <a:bodyPr wrap="square" rtlCol="0">
            <a:spAutoFit/>
          </a:bodyPr>
          <a:lstStyle/>
          <a:p>
            <a:pPr algn="r"/>
            <a:r>
              <a:rPr lang="en-US" sz="1800" dirty="0" smtClean="0">
                <a:solidFill>
                  <a:schemeClr val="bg2"/>
                </a:solidFill>
              </a:rPr>
              <a:t>EDS</a:t>
            </a:r>
            <a:endParaRPr lang="en-US" sz="1800" dirty="0">
              <a:solidFill>
                <a:schemeClr val="bg2"/>
              </a:solidFill>
            </a:endParaRPr>
          </a:p>
        </p:txBody>
      </p:sp>
    </p:spTree>
    <p:extLst>
      <p:ext uri="{BB962C8B-B14F-4D97-AF65-F5344CB8AC3E}">
        <p14:creationId xmlns:p14="http://schemas.microsoft.com/office/powerpoint/2010/main" val="1854567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8680" y="457200"/>
            <a:ext cx="8229600" cy="1143000"/>
          </a:xfrm>
        </p:spPr>
        <p:txBody>
          <a:bodyPr>
            <a:noAutofit/>
          </a:bodyPr>
          <a:lstStyle/>
          <a:p>
            <a:pPr algn="l">
              <a:defRPr/>
            </a:pPr>
            <a:r>
              <a:rPr lang="en-US" sz="4400" b="1" dirty="0" smtClean="0">
                <a:solidFill>
                  <a:srgbClr val="D34817"/>
                </a:solidFill>
              </a:rPr>
              <a:t>You do the analysis: </a:t>
            </a:r>
            <a:r>
              <a:rPr lang="en-US" sz="4400" dirty="0" smtClean="0"/>
              <a:t>Do these particles appear similar?</a:t>
            </a:r>
            <a:endParaRPr lang="en-US" sz="4400" dirty="0"/>
          </a:p>
        </p:txBody>
      </p:sp>
      <p:sp>
        <p:nvSpPr>
          <p:cNvPr id="66564" name="TextBox 5"/>
          <p:cNvSpPr txBox="1">
            <a:spLocks noChangeArrowheads="1"/>
          </p:cNvSpPr>
          <p:nvPr/>
        </p:nvSpPr>
        <p:spPr bwMode="auto">
          <a:xfrm>
            <a:off x="5929950" y="5512130"/>
            <a:ext cx="1880793" cy="523220"/>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9E3611"/>
                </a:solidFill>
              </a:rPr>
              <a:t>Air </a:t>
            </a:r>
            <a:r>
              <a:rPr lang="en-US" sz="2800" dirty="0">
                <a:solidFill>
                  <a:srgbClr val="9E3611"/>
                </a:solidFill>
              </a:rPr>
              <a:t>sample</a:t>
            </a:r>
          </a:p>
        </p:txBody>
      </p:sp>
      <p:pic>
        <p:nvPicPr>
          <p:cNvPr id="66565" name="Picture 2"/>
          <p:cNvPicPr>
            <a:picLocks noChangeAspect="1" noChangeArrowheads="1"/>
          </p:cNvPicPr>
          <p:nvPr/>
        </p:nvPicPr>
        <p:blipFill>
          <a:blip r:embed="rId3" cstate="print"/>
          <a:srcRect/>
          <a:stretch>
            <a:fillRect/>
          </a:stretch>
        </p:blipFill>
        <p:spPr bwMode="auto">
          <a:xfrm>
            <a:off x="4953000" y="2205037"/>
            <a:ext cx="3605213" cy="3205163"/>
          </a:xfrm>
          <a:prstGeom prst="rect">
            <a:avLst/>
          </a:prstGeom>
          <a:noFill/>
          <a:ln w="9525">
            <a:noFill/>
            <a:miter lim="800000"/>
            <a:headEnd/>
            <a:tailEnd/>
          </a:ln>
        </p:spPr>
      </p:pic>
      <p:pic>
        <p:nvPicPr>
          <p:cNvPr id="66566" name="Picture 3"/>
          <p:cNvPicPr>
            <a:picLocks noChangeAspect="1" noChangeArrowheads="1"/>
          </p:cNvPicPr>
          <p:nvPr/>
        </p:nvPicPr>
        <p:blipFill>
          <a:blip r:embed="rId4" cstate="print"/>
          <a:srcRect t="5972"/>
          <a:stretch>
            <a:fillRect/>
          </a:stretch>
        </p:blipFill>
        <p:spPr bwMode="auto">
          <a:xfrm>
            <a:off x="823680" y="2209800"/>
            <a:ext cx="3738563" cy="3124200"/>
          </a:xfrm>
          <a:prstGeom prst="rect">
            <a:avLst/>
          </a:prstGeom>
          <a:noFill/>
          <a:ln w="9525">
            <a:noFill/>
            <a:miter lim="800000"/>
            <a:headEnd/>
            <a:tailEnd/>
          </a:ln>
        </p:spPr>
      </p:pic>
      <p:sp>
        <p:nvSpPr>
          <p:cNvPr id="66567" name="TextBox 9"/>
          <p:cNvSpPr txBox="1">
            <a:spLocks noChangeArrowheads="1"/>
          </p:cNvSpPr>
          <p:nvPr/>
        </p:nvSpPr>
        <p:spPr bwMode="auto">
          <a:xfrm>
            <a:off x="427002" y="5467290"/>
            <a:ext cx="4495800" cy="523220"/>
          </a:xfrm>
          <a:prstGeom prst="rect">
            <a:avLst/>
          </a:prstGeom>
          <a:noFill/>
          <a:ln w="9525">
            <a:noFill/>
            <a:miter lim="800000"/>
            <a:headEnd/>
            <a:tailEnd/>
          </a:ln>
        </p:spPr>
        <p:txBody>
          <a:bodyPr wrap="square">
            <a:prstTxWarp prst="textNoShape">
              <a:avLst/>
            </a:prstTxWarp>
            <a:spAutoFit/>
          </a:bodyPr>
          <a:lstStyle/>
          <a:p>
            <a:pPr algn="ctr"/>
            <a:r>
              <a:rPr lang="en-US" sz="2800" dirty="0" smtClean="0">
                <a:solidFill>
                  <a:srgbClr val="9E3611"/>
                </a:solidFill>
              </a:rPr>
              <a:t>Bulk product </a:t>
            </a:r>
            <a:r>
              <a:rPr lang="en-US" sz="2800" dirty="0">
                <a:solidFill>
                  <a:srgbClr val="9E3611"/>
                </a:solidFill>
              </a:rPr>
              <a:t>s</a:t>
            </a:r>
            <a:r>
              <a:rPr lang="en-US" sz="2800" dirty="0" smtClean="0">
                <a:solidFill>
                  <a:srgbClr val="9E3611"/>
                </a:solidFill>
              </a:rPr>
              <a:t>ample</a:t>
            </a:r>
            <a:endParaRPr lang="en-US" sz="2800" dirty="0">
              <a:solidFill>
                <a:srgbClr val="9E3611"/>
              </a:solidFill>
            </a:endParaRPr>
          </a:p>
        </p:txBody>
      </p:sp>
      <p:sp>
        <p:nvSpPr>
          <p:cNvPr id="11" name="Rectangle 10"/>
          <p:cNvSpPr/>
          <p:nvPr/>
        </p:nvSpPr>
        <p:spPr>
          <a:xfrm>
            <a:off x="3262080" y="4495800"/>
            <a:ext cx="914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ectangle 11"/>
          <p:cNvSpPr/>
          <p:nvPr/>
        </p:nvSpPr>
        <p:spPr>
          <a:xfrm>
            <a:off x="7696200" y="4343400"/>
            <a:ext cx="533400"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Donut 2"/>
          <p:cNvSpPr/>
          <p:nvPr/>
        </p:nvSpPr>
        <p:spPr>
          <a:xfrm>
            <a:off x="2606604" y="3425867"/>
            <a:ext cx="300762" cy="267384"/>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3"/>
          <p:cNvSpPr/>
          <p:nvPr/>
        </p:nvSpPr>
        <p:spPr>
          <a:xfrm>
            <a:off x="6533219" y="3726674"/>
            <a:ext cx="386694" cy="384366"/>
          </a:xfrm>
          <a:prstGeom prst="don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6393433" y="1221162"/>
            <a:ext cx="458633" cy="370464"/>
          </a:xfrm>
          <a:prstGeom prst="rect">
            <a:avLst/>
          </a:prstGeom>
          <a:noFill/>
          <a:ln w="47625">
            <a:solidFill>
              <a:schemeClr val="accent1">
                <a:shade val="95000"/>
                <a:satMod val="1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7384694" y="1234881"/>
            <a:ext cx="482630" cy="399376"/>
          </a:xfrm>
          <a:prstGeom prst="rect">
            <a:avLst/>
          </a:prstGeom>
          <a:noFill/>
          <a:ln w="47625">
            <a:solidFill>
              <a:schemeClr val="accent1">
                <a:shade val="95000"/>
                <a:satMod val="1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332665" y="1622989"/>
            <a:ext cx="705589" cy="369332"/>
          </a:xfrm>
          <a:prstGeom prst="rect">
            <a:avLst/>
          </a:prstGeom>
          <a:noFill/>
        </p:spPr>
        <p:txBody>
          <a:bodyPr wrap="square" rtlCol="0">
            <a:spAutoFit/>
          </a:bodyPr>
          <a:lstStyle/>
          <a:p>
            <a:pPr algn="ctr"/>
            <a:r>
              <a:rPr lang="en-US" dirty="0" smtClean="0"/>
              <a:t>Yes</a:t>
            </a:r>
            <a:endParaRPr lang="en-US" dirty="0"/>
          </a:p>
        </p:txBody>
      </p:sp>
      <p:sp>
        <p:nvSpPr>
          <p:cNvPr id="15" name="TextBox 14"/>
          <p:cNvSpPr txBox="1"/>
          <p:nvPr/>
        </p:nvSpPr>
        <p:spPr>
          <a:xfrm>
            <a:off x="7261214" y="1616619"/>
            <a:ext cx="705589" cy="369332"/>
          </a:xfrm>
          <a:prstGeom prst="rect">
            <a:avLst/>
          </a:prstGeom>
          <a:noFill/>
        </p:spPr>
        <p:txBody>
          <a:bodyPr wrap="square" rtlCol="0">
            <a:spAutoFit/>
          </a:bodyPr>
          <a:lstStyle/>
          <a:p>
            <a:pPr algn="ctr"/>
            <a:r>
              <a:rPr lang="en-US" dirty="0" smtClean="0"/>
              <a:t>No</a:t>
            </a:r>
            <a:endParaRPr lang="en-US" dirty="0"/>
          </a:p>
        </p:txBody>
      </p:sp>
      <p:sp>
        <p:nvSpPr>
          <p:cNvPr id="5" name="TextBox 4"/>
          <p:cNvSpPr txBox="1"/>
          <p:nvPr/>
        </p:nvSpPr>
        <p:spPr>
          <a:xfrm>
            <a:off x="6349455" y="815355"/>
            <a:ext cx="531916" cy="861774"/>
          </a:xfrm>
          <a:prstGeom prst="rect">
            <a:avLst/>
          </a:prstGeom>
          <a:noFill/>
        </p:spPr>
        <p:txBody>
          <a:bodyPr wrap="none" rtlCol="0">
            <a:spAutoFit/>
          </a:bodyPr>
          <a:lstStyle/>
          <a:p>
            <a:r>
              <a:rPr lang="en-US" dirty="0"/>
              <a:t>	</a:t>
            </a:r>
            <a:r>
              <a:rPr lang="en-US" sz="3200" dirty="0">
                <a:latin typeface="Zapf Dingbats"/>
                <a:ea typeface="Zapf Dingbats"/>
                <a:cs typeface="Zapf Dingbats"/>
                <a:sym typeface="Zapf Dingbats"/>
              </a:rPr>
              <a:t>✔</a:t>
            </a:r>
            <a:endParaRPr lang="en-US" sz="3200" dirty="0"/>
          </a:p>
        </p:txBody>
      </p:sp>
    </p:spTree>
    <p:extLst>
      <p:ext uri="{BB962C8B-B14F-4D97-AF65-F5344CB8AC3E}">
        <p14:creationId xmlns:p14="http://schemas.microsoft.com/office/powerpoint/2010/main" val="1826273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5336" y="3309938"/>
            <a:ext cx="3939364" cy="1470025"/>
          </a:xfrm>
        </p:spPr>
        <p:txBody>
          <a:bodyPr>
            <a:noAutofit/>
          </a:bodyPr>
          <a:lstStyle/>
          <a:p>
            <a:pPr algn="r">
              <a:defRPr/>
            </a:pPr>
            <a:r>
              <a:rPr lang="en-US" sz="4800" dirty="0" smtClean="0"/>
              <a:t>How are the hazards being communicated to workers?</a:t>
            </a:r>
            <a:br>
              <a:rPr lang="en-US" sz="4800" dirty="0" smtClean="0"/>
            </a:br>
            <a:r>
              <a:rPr lang="en-US" sz="4800" b="1" dirty="0" smtClean="0">
                <a:solidFill>
                  <a:schemeClr val="accent6"/>
                </a:solidFill>
              </a:rPr>
              <a:t/>
            </a:r>
            <a:br>
              <a:rPr lang="en-US" sz="4800" b="1" dirty="0" smtClean="0">
                <a:solidFill>
                  <a:schemeClr val="accent6"/>
                </a:solidFill>
              </a:rPr>
            </a:br>
            <a:endParaRPr lang="en-US" sz="4800" b="1" dirty="0" smtClean="0">
              <a:solidFill>
                <a:schemeClr val="accent6"/>
              </a:solidFill>
            </a:endParaRPr>
          </a:p>
        </p:txBody>
      </p:sp>
      <p:graphicFrame>
        <p:nvGraphicFramePr>
          <p:cNvPr id="6" name="Diagram 5"/>
          <p:cNvGraphicFramePr/>
          <p:nvPr>
            <p:extLst>
              <p:ext uri="{D42A27DB-BD31-4B8C-83A1-F6EECF244321}">
                <p14:modId xmlns:p14="http://schemas.microsoft.com/office/powerpoint/2010/main" val="1452965232"/>
              </p:ext>
            </p:extLst>
          </p:nvPr>
        </p:nvGraphicFramePr>
        <p:xfrm>
          <a:off x="874059" y="351117"/>
          <a:ext cx="39624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706470" y="5931647"/>
            <a:ext cx="3033059" cy="369332"/>
          </a:xfrm>
          <a:prstGeom prst="rect">
            <a:avLst/>
          </a:prstGeom>
          <a:noFill/>
        </p:spPr>
        <p:txBody>
          <a:bodyPr wrap="square" rtlCol="0">
            <a:spAutoFit/>
          </a:bodyPr>
          <a:lstStyle/>
          <a:p>
            <a:r>
              <a:rPr lang="en-US" dirty="0" smtClean="0">
                <a:solidFill>
                  <a:schemeClr val="bg1"/>
                </a:solidFill>
              </a:rPr>
              <a:t>Photo courtesy PNNL/DOE</a:t>
            </a:r>
            <a:endParaRPr lang="en-US" dirty="0">
              <a:solidFill>
                <a:schemeClr val="bg1"/>
              </a:solidFill>
            </a:endParaRPr>
          </a:p>
        </p:txBody>
      </p:sp>
      <p:pic>
        <p:nvPicPr>
          <p:cNvPr id="3" name="Picture 2"/>
          <p:cNvPicPr>
            <a:picLocks noChangeAspect="1"/>
          </p:cNvPicPr>
          <p:nvPr/>
        </p:nvPicPr>
        <p:blipFill>
          <a:blip r:embed="rId8"/>
          <a:stretch>
            <a:fillRect/>
          </a:stretch>
        </p:blipFill>
        <p:spPr>
          <a:xfrm>
            <a:off x="4917776" y="1879858"/>
            <a:ext cx="3760320" cy="3791329"/>
          </a:xfrm>
          <a:prstGeom prst="rect">
            <a:avLst/>
          </a:prstGeom>
        </p:spPr>
      </p:pic>
      <p:sp>
        <p:nvSpPr>
          <p:cNvPr id="4" name="TextBox 3"/>
          <p:cNvSpPr txBox="1"/>
          <p:nvPr/>
        </p:nvSpPr>
        <p:spPr>
          <a:xfrm>
            <a:off x="4954142" y="5785886"/>
            <a:ext cx="2571138" cy="646331"/>
          </a:xfrm>
          <a:prstGeom prst="rect">
            <a:avLst/>
          </a:prstGeom>
          <a:noFill/>
        </p:spPr>
        <p:txBody>
          <a:bodyPr wrap="square" rtlCol="0">
            <a:spAutoFit/>
          </a:bodyPr>
          <a:lstStyle/>
          <a:p>
            <a:r>
              <a:rPr lang="en-US" dirty="0" smtClean="0">
                <a:solidFill>
                  <a:srgbClr val="000090"/>
                </a:solidFill>
              </a:rPr>
              <a:t>Photo courtesy </a:t>
            </a:r>
            <a:r>
              <a:rPr lang="en-US" dirty="0" err="1" smtClean="0">
                <a:solidFill>
                  <a:srgbClr val="000090"/>
                </a:solidFill>
              </a:rPr>
              <a:t>eLCOSH</a:t>
            </a:r>
            <a:endParaRPr lang="en-US" dirty="0">
              <a:solidFill>
                <a:srgbClr val="000090"/>
              </a:solidFill>
            </a:endParaRPr>
          </a:p>
        </p:txBody>
      </p:sp>
    </p:spTree>
    <p:extLst>
      <p:ext uri="{BB962C8B-B14F-4D97-AF65-F5344CB8AC3E}">
        <p14:creationId xmlns:p14="http://schemas.microsoft.com/office/powerpoint/2010/main" val="27433226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1521" y="1734821"/>
            <a:ext cx="7772400" cy="1470025"/>
          </a:xfrm>
        </p:spPr>
        <p:txBody>
          <a:bodyPr>
            <a:normAutofit fontScale="90000"/>
          </a:bodyPr>
          <a:lstStyle/>
          <a:p>
            <a:r>
              <a:rPr lang="en-US" dirty="0" smtClean="0"/>
              <a:t>“80</a:t>
            </a:r>
            <a:r>
              <a:rPr lang="en-US" dirty="0"/>
              <a:t>% of the </a:t>
            </a:r>
            <a:r>
              <a:rPr lang="en-US" dirty="0" smtClean="0"/>
              <a:t>workers’ reps </a:t>
            </a:r>
            <a:r>
              <a:rPr lang="en-US" dirty="0"/>
              <a:t>and 71% of the </a:t>
            </a:r>
            <a:r>
              <a:rPr lang="en-US" dirty="0" smtClean="0"/>
              <a:t>employers’ representatives</a:t>
            </a:r>
            <a:r>
              <a:rPr lang="en-US" dirty="0"/>
              <a:t> </a:t>
            </a:r>
            <a:r>
              <a:rPr lang="en-US" dirty="0" smtClean="0"/>
              <a:t>were </a:t>
            </a:r>
            <a:r>
              <a:rPr lang="en-US" dirty="0"/>
              <a:t>not aware of the availability of </a:t>
            </a:r>
            <a:r>
              <a:rPr lang="en-US" dirty="0" smtClean="0"/>
              <a:t>nanomaterials and </a:t>
            </a:r>
            <a:r>
              <a:rPr lang="en-US" dirty="0"/>
              <a:t>were ignorant as to whether they </a:t>
            </a:r>
            <a:r>
              <a:rPr lang="en-US" dirty="0" smtClean="0"/>
              <a:t>actually use nanomaterials </a:t>
            </a:r>
            <a:r>
              <a:rPr lang="en-US" dirty="0"/>
              <a:t>at their workplace</a:t>
            </a:r>
            <a:r>
              <a:rPr lang="en-US" dirty="0" smtClean="0"/>
              <a:t>.”</a:t>
            </a:r>
            <a:endParaRPr lang="en-US" dirty="0"/>
          </a:p>
        </p:txBody>
      </p:sp>
      <p:sp>
        <p:nvSpPr>
          <p:cNvPr id="3" name="Subtitle 2"/>
          <p:cNvSpPr>
            <a:spLocks noGrp="1"/>
          </p:cNvSpPr>
          <p:nvPr>
            <p:ph type="subTitle" idx="1"/>
          </p:nvPr>
        </p:nvSpPr>
        <p:spPr>
          <a:xfrm>
            <a:off x="621541" y="4700454"/>
            <a:ext cx="7823238" cy="1752600"/>
          </a:xfrm>
        </p:spPr>
        <p:txBody>
          <a:bodyPr/>
          <a:lstStyle/>
          <a:p>
            <a:r>
              <a:rPr lang="en-US" dirty="0" smtClean="0"/>
              <a:t>2009 Survey response from 28 construction workers and employers in Europe (N = 144)</a:t>
            </a:r>
          </a:p>
          <a:p>
            <a:r>
              <a:rPr lang="en-US" dirty="0" err="1" smtClean="0"/>
              <a:t>Broekhuizen</a:t>
            </a:r>
            <a:r>
              <a:rPr lang="en-US" dirty="0" smtClean="0"/>
              <a:t> et al. 2011</a:t>
            </a:r>
            <a:endParaRPr lang="en-US" dirty="0"/>
          </a:p>
        </p:txBody>
      </p:sp>
    </p:spTree>
    <p:extLst>
      <p:ext uri="{BB962C8B-B14F-4D97-AF65-F5344CB8AC3E}">
        <p14:creationId xmlns:p14="http://schemas.microsoft.com/office/powerpoint/2010/main" val="40019891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ctrTitle"/>
          </p:nvPr>
        </p:nvSpPr>
        <p:spPr>
          <a:xfrm>
            <a:off x="991534" y="1371600"/>
            <a:ext cx="7772400" cy="1470025"/>
          </a:xfrm>
        </p:spPr>
        <p:txBody>
          <a:bodyPr>
            <a:normAutofit fontScale="90000"/>
          </a:bodyPr>
          <a:lstStyle/>
          <a:p>
            <a:pPr>
              <a:defRPr/>
            </a:pPr>
            <a:r>
              <a:rPr lang="en-US" sz="4400" b="1" dirty="0" smtClean="0"/>
              <a:t>We haven’t been doing a great job communicating the hazards of </a:t>
            </a:r>
            <a:r>
              <a:rPr lang="en-US" sz="4400" b="1" i="1" dirty="0" smtClean="0">
                <a:solidFill>
                  <a:schemeClr val="accent2"/>
                </a:solidFill>
              </a:rPr>
              <a:t>standard</a:t>
            </a:r>
            <a:r>
              <a:rPr lang="en-US" sz="4400" b="1" dirty="0" smtClean="0"/>
              <a:t> industrial chemicals</a:t>
            </a:r>
          </a:p>
        </p:txBody>
      </p:sp>
      <p:sp>
        <p:nvSpPr>
          <p:cNvPr id="7171" name="Rectangle 3"/>
          <p:cNvSpPr>
            <a:spLocks noGrp="1" noChangeArrowheads="1"/>
          </p:cNvSpPr>
          <p:nvPr>
            <p:ph type="subTitle" idx="1"/>
          </p:nvPr>
        </p:nvSpPr>
        <p:spPr>
          <a:xfrm>
            <a:off x="838200" y="3733800"/>
            <a:ext cx="7162800" cy="1752600"/>
          </a:xfrm>
        </p:spPr>
        <p:txBody>
          <a:bodyPr/>
          <a:lstStyle/>
          <a:p>
            <a:r>
              <a:rPr lang="en-US" dirty="0" smtClean="0"/>
              <a:t>Hazard Communication: A Review of the Science Underpinning the Art of Communication for Health and Safety </a:t>
            </a:r>
          </a:p>
          <a:p>
            <a:r>
              <a:rPr lang="en-US" b="1" dirty="0" smtClean="0"/>
              <a:t>Sattler, Lippy &amp; Jordan, May, 1997</a:t>
            </a:r>
          </a:p>
        </p:txBody>
      </p:sp>
    </p:spTree>
    <p:extLst>
      <p:ext uri="{BB962C8B-B14F-4D97-AF65-F5344CB8AC3E}">
        <p14:creationId xmlns:p14="http://schemas.microsoft.com/office/powerpoint/2010/main" val="366249971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a:xfrm>
            <a:off x="780382" y="555560"/>
            <a:ext cx="8001000" cy="1143000"/>
          </a:xfrm>
        </p:spPr>
        <p:txBody>
          <a:bodyPr>
            <a:normAutofit fontScale="90000"/>
          </a:bodyPr>
          <a:lstStyle/>
          <a:p>
            <a:pPr>
              <a:defRPr/>
            </a:pPr>
            <a:r>
              <a:rPr lang="en-US" sz="3600" b="1" dirty="0" smtClean="0"/>
              <a:t>Sattler, Lippy &amp; Jordan1997 review of </a:t>
            </a:r>
            <a:r>
              <a:rPr lang="en-US" sz="3600" b="1" dirty="0" err="1" smtClean="0"/>
              <a:t>hazcom</a:t>
            </a:r>
            <a:r>
              <a:rPr lang="en-US" sz="3600" b="1" dirty="0" smtClean="0"/>
              <a:t> literature for OSHA was the only one for a decade</a:t>
            </a:r>
            <a:endParaRPr lang="en-US" sz="2400" b="1" dirty="0" smtClean="0"/>
          </a:p>
        </p:txBody>
      </p:sp>
      <p:sp>
        <p:nvSpPr>
          <p:cNvPr id="8195" name="Rectangle 3"/>
          <p:cNvSpPr>
            <a:spLocks noGrp="1" noChangeArrowheads="1"/>
          </p:cNvSpPr>
          <p:nvPr>
            <p:ph type="body" idx="1"/>
          </p:nvPr>
        </p:nvSpPr>
        <p:spPr>
          <a:xfrm>
            <a:off x="914400" y="2062598"/>
            <a:ext cx="7543800" cy="4525962"/>
          </a:xfrm>
        </p:spPr>
        <p:txBody>
          <a:bodyPr/>
          <a:lstStyle/>
          <a:p>
            <a:r>
              <a:rPr lang="en-US" dirty="0" smtClean="0"/>
              <a:t>University of Maryland contract with OSHA. Report at: </a:t>
            </a:r>
            <a:r>
              <a:rPr lang="en-US" dirty="0" smtClean="0">
                <a:hlinkClick r:id="rId3"/>
              </a:rPr>
              <a:t>www.osha.gov</a:t>
            </a:r>
            <a:r>
              <a:rPr lang="en-US" dirty="0" smtClean="0"/>
              <a:t> </a:t>
            </a:r>
          </a:p>
          <a:p>
            <a:r>
              <a:rPr lang="en-US" dirty="0" smtClean="0"/>
              <a:t>Accuracy of technical information was a problem</a:t>
            </a:r>
          </a:p>
          <a:p>
            <a:r>
              <a:rPr lang="en-US" dirty="0" smtClean="0"/>
              <a:t>Most studies were based on reported preferences, not behaviors</a:t>
            </a:r>
          </a:p>
          <a:p>
            <a:r>
              <a:rPr lang="en-US" dirty="0" smtClean="0"/>
              <a:t>Populations studied were students not workers</a:t>
            </a:r>
          </a:p>
          <a:p>
            <a:endParaRPr lang="en-US" dirty="0" smtClean="0"/>
          </a:p>
        </p:txBody>
      </p:sp>
    </p:spTree>
    <p:extLst>
      <p:ext uri="{BB962C8B-B14F-4D97-AF65-F5344CB8AC3E}">
        <p14:creationId xmlns:p14="http://schemas.microsoft.com/office/powerpoint/2010/main" val="3277256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685800" y="685800"/>
            <a:ext cx="7772400" cy="1143000"/>
          </a:xfrm>
        </p:spPr>
        <p:txBody>
          <a:bodyPr>
            <a:normAutofit fontScale="90000"/>
          </a:bodyPr>
          <a:lstStyle/>
          <a:p>
            <a:pPr>
              <a:defRPr/>
            </a:pPr>
            <a:r>
              <a:rPr lang="en-US" b="1" dirty="0" smtClean="0"/>
              <a:t>Comprehensibility of MSDSs was not good</a:t>
            </a:r>
            <a:endParaRPr lang="en-US" sz="2400" b="1" dirty="0" smtClean="0"/>
          </a:p>
        </p:txBody>
      </p:sp>
      <p:sp>
        <p:nvSpPr>
          <p:cNvPr id="286723" name="Rectangle 3"/>
          <p:cNvSpPr>
            <a:spLocks noGrp="1" noChangeArrowheads="1"/>
          </p:cNvSpPr>
          <p:nvPr>
            <p:ph type="body" idx="1"/>
          </p:nvPr>
        </p:nvSpPr>
        <p:spPr>
          <a:xfrm>
            <a:off x="475072" y="2286000"/>
            <a:ext cx="8153400" cy="4114800"/>
          </a:xfrm>
        </p:spPr>
        <p:txBody>
          <a:bodyPr/>
          <a:lstStyle/>
          <a:p>
            <a:pPr>
              <a:buFont typeface="Monotype Sorts" pitchFamily="2" charset="2"/>
              <a:buNone/>
            </a:pPr>
            <a:r>
              <a:rPr lang="en-US" dirty="0" smtClean="0">
                <a:cs typeface="Times New Roman" pitchFamily="18" charset="0"/>
              </a:rPr>
              <a:t>	Literate workers only understood </a:t>
            </a:r>
            <a:r>
              <a:rPr lang="en-US" dirty="0" smtClean="0">
                <a:solidFill>
                  <a:srgbClr val="742217"/>
                </a:solidFill>
                <a:cs typeface="Times New Roman" pitchFamily="18" charset="0"/>
              </a:rPr>
              <a:t>60%</a:t>
            </a:r>
            <a:r>
              <a:rPr lang="en-US" dirty="0" smtClean="0">
                <a:solidFill>
                  <a:srgbClr val="FFC000"/>
                </a:solidFill>
                <a:cs typeface="Times New Roman" pitchFamily="18" charset="0"/>
              </a:rPr>
              <a:t> </a:t>
            </a:r>
            <a:r>
              <a:rPr lang="en-US" dirty="0" smtClean="0">
                <a:cs typeface="Times New Roman" pitchFamily="18" charset="0"/>
              </a:rPr>
              <a:t>of the health and safety information on sample MSDSs in </a:t>
            </a:r>
            <a:r>
              <a:rPr lang="en-US" dirty="0" smtClean="0">
                <a:solidFill>
                  <a:schemeClr val="accent2"/>
                </a:solidFill>
                <a:cs typeface="Times New Roman" pitchFamily="18" charset="0"/>
              </a:rPr>
              <a:t>three different comprehensibility studies:</a:t>
            </a:r>
          </a:p>
          <a:p>
            <a:pPr lvl="1"/>
            <a:r>
              <a:rPr lang="en-US" sz="2400" dirty="0" smtClean="0">
                <a:cs typeface="Times New Roman" pitchFamily="18" charset="0"/>
              </a:rPr>
              <a:t>Printing Industries of America, 1990</a:t>
            </a:r>
          </a:p>
          <a:p>
            <a:pPr lvl="1"/>
            <a:r>
              <a:rPr lang="en-US" sz="2400" dirty="0" err="1" smtClean="0"/>
              <a:t>Kolp</a:t>
            </a:r>
            <a:r>
              <a:rPr lang="en-US" sz="2400" dirty="0" smtClean="0"/>
              <a:t>, Sattler,  </a:t>
            </a:r>
            <a:r>
              <a:rPr lang="en-US" sz="2400" dirty="0" err="1" smtClean="0"/>
              <a:t>Blayney</a:t>
            </a:r>
            <a:r>
              <a:rPr lang="en-US" sz="2400" dirty="0" smtClean="0"/>
              <a:t>, Sherwood,  1993. Am. J. Ind. Med</a:t>
            </a:r>
          </a:p>
          <a:p>
            <a:pPr lvl="1"/>
            <a:r>
              <a:rPr lang="en-US" sz="2400" dirty="0" smtClean="0"/>
              <a:t>Phillips, 1998</a:t>
            </a:r>
            <a:r>
              <a:rPr lang="en-US" dirty="0" smtClean="0"/>
              <a:t/>
            </a:r>
            <a:br>
              <a:rPr lang="en-US" dirty="0" smtClean="0"/>
            </a:br>
            <a:endParaRPr lang="en-US" dirty="0" smtClean="0">
              <a:cs typeface="Times New Roman" pitchFamily="18" charset="0"/>
            </a:endParaRPr>
          </a:p>
          <a:p>
            <a:pPr lvl="1"/>
            <a:endParaRPr lang="en-US" dirty="0" smtClean="0">
              <a:cs typeface="Times New Roman" pitchFamily="18" charset="0"/>
            </a:endParaRPr>
          </a:p>
          <a:p>
            <a:pPr>
              <a:buFont typeface="Monotype Sorts" pitchFamily="2" charset="2"/>
              <a:buNone/>
            </a:pPr>
            <a:endParaRPr lang="en-US" dirty="0" smtClean="0">
              <a:solidFill>
                <a:schemeClr val="accent2"/>
              </a:solidFill>
              <a:cs typeface="Times New Roman" pitchFamily="18" charset="0"/>
            </a:endParaRPr>
          </a:p>
        </p:txBody>
      </p:sp>
    </p:spTree>
    <p:extLst>
      <p:ext uri="{BB962C8B-B14F-4D97-AF65-F5344CB8AC3E}">
        <p14:creationId xmlns:p14="http://schemas.microsoft.com/office/powerpoint/2010/main" val="1492825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6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867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867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86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1622" y="1785696"/>
            <a:ext cx="8382000" cy="1470025"/>
          </a:xfrm>
        </p:spPr>
        <p:txBody>
          <a:bodyPr>
            <a:normAutofit/>
          </a:bodyPr>
          <a:lstStyle/>
          <a:p>
            <a:pPr marL="596900" indent="-514350"/>
            <a:r>
              <a:rPr lang="en-US" dirty="0"/>
              <a:t>What </a:t>
            </a:r>
            <a:r>
              <a:rPr lang="en-US" dirty="0" err="1"/>
              <a:t>nanomaterials</a:t>
            </a:r>
            <a:r>
              <a:rPr lang="en-US" dirty="0"/>
              <a:t> are found in construction?</a:t>
            </a:r>
          </a:p>
        </p:txBody>
      </p:sp>
      <p:graphicFrame>
        <p:nvGraphicFramePr>
          <p:cNvPr id="6" name="Diagram 5"/>
          <p:cNvGraphicFramePr/>
          <p:nvPr>
            <p:extLst>
              <p:ext uri="{D42A27DB-BD31-4B8C-83A1-F6EECF244321}">
                <p14:modId xmlns:p14="http://schemas.microsoft.com/office/powerpoint/2010/main" val="2698946205"/>
              </p:ext>
            </p:extLst>
          </p:nvPr>
        </p:nvGraphicFramePr>
        <p:xfrm>
          <a:off x="874059" y="351117"/>
          <a:ext cx="39624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706470" y="5931647"/>
            <a:ext cx="3033059" cy="369332"/>
          </a:xfrm>
          <a:prstGeom prst="rect">
            <a:avLst/>
          </a:prstGeom>
          <a:noFill/>
        </p:spPr>
        <p:txBody>
          <a:bodyPr wrap="square" rtlCol="0">
            <a:spAutoFit/>
          </a:bodyPr>
          <a:lstStyle/>
          <a:p>
            <a:r>
              <a:rPr lang="en-US" dirty="0" smtClean="0">
                <a:solidFill>
                  <a:schemeClr val="bg1"/>
                </a:solidFill>
              </a:rPr>
              <a:t>Photo courtesy PNNL/DOE</a:t>
            </a:r>
            <a:endParaRPr lang="en-US" dirty="0">
              <a:solidFill>
                <a:schemeClr val="bg1"/>
              </a:solidFill>
            </a:endParaRPr>
          </a:p>
        </p:txBody>
      </p:sp>
      <p:pic>
        <p:nvPicPr>
          <p:cNvPr id="9" name="Picture 8" descr="Kohlenstoffnanoroehre_Animation.gi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1700" y="3034279"/>
            <a:ext cx="3431208" cy="3431208"/>
          </a:xfrm>
          <a:prstGeom prst="rect">
            <a:avLst/>
          </a:prstGeom>
        </p:spPr>
      </p:pic>
    </p:spTree>
    <p:extLst>
      <p:ext uri="{BB962C8B-B14F-4D97-AF65-F5344CB8AC3E}">
        <p14:creationId xmlns:p14="http://schemas.microsoft.com/office/powerpoint/2010/main" val="45411359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885703" y="468504"/>
            <a:ext cx="7772400" cy="1143000"/>
          </a:xfrm>
        </p:spPr>
        <p:txBody>
          <a:bodyPr>
            <a:normAutofit fontScale="90000"/>
          </a:bodyPr>
          <a:lstStyle/>
          <a:p>
            <a:pPr>
              <a:defRPr/>
            </a:pPr>
            <a:r>
              <a:rPr lang="en-US" sz="3600" b="1" dirty="0" smtClean="0"/>
              <a:t>Findings from </a:t>
            </a:r>
            <a:r>
              <a:rPr lang="en-US" sz="3600" b="1" dirty="0"/>
              <a:t>a</a:t>
            </a:r>
            <a:r>
              <a:rPr lang="en-US" sz="3600" b="1" dirty="0" smtClean="0"/>
              <a:t> newer review of the literature did not </a:t>
            </a:r>
            <a:r>
              <a:rPr lang="en-US" sz="3600" b="1" dirty="0" smtClean="0"/>
              <a:t>show improvements</a:t>
            </a:r>
            <a:endParaRPr lang="en-US" sz="2400" b="1" dirty="0" smtClean="0">
              <a:solidFill>
                <a:schemeClr val="tx1"/>
              </a:solidFill>
            </a:endParaRPr>
          </a:p>
        </p:txBody>
      </p:sp>
      <p:graphicFrame>
        <p:nvGraphicFramePr>
          <p:cNvPr id="410677" name="Group 53"/>
          <p:cNvGraphicFramePr>
            <a:graphicFrameLocks noGrp="1"/>
          </p:cNvGraphicFramePr>
          <p:nvPr>
            <p:ph type="tbl" idx="1"/>
            <p:extLst>
              <p:ext uri="{D42A27DB-BD31-4B8C-83A1-F6EECF244321}">
                <p14:modId xmlns:p14="http://schemas.microsoft.com/office/powerpoint/2010/main" val="2975036101"/>
              </p:ext>
            </p:extLst>
          </p:nvPr>
        </p:nvGraphicFramePr>
        <p:xfrm>
          <a:off x="950611" y="1833536"/>
          <a:ext cx="7848600" cy="4038599"/>
        </p:xfrm>
        <a:graphic>
          <a:graphicData uri="http://schemas.openxmlformats.org/drawingml/2006/table">
            <a:tbl>
              <a:tblPr/>
              <a:tblGrid>
                <a:gridCol w="3352800"/>
                <a:gridCol w="4495800"/>
              </a:tblGrid>
              <a:tr h="609600">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b="1" i="0" u="none" strike="noStrike" cap="none" normalizeH="0" baseline="0" dirty="0" smtClean="0">
                          <a:ln>
                            <a:noFill/>
                          </a:ln>
                          <a:solidFill>
                            <a:schemeClr val="accent2"/>
                          </a:solidFill>
                          <a:effectLst/>
                          <a:latin typeface="Arial" charset="0"/>
                        </a:rPr>
                        <a:t>Category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b="1" i="0" u="none" strike="noStrike" cap="none" normalizeH="0" baseline="0" smtClean="0">
                          <a:ln>
                            <a:noFill/>
                          </a:ln>
                          <a:solidFill>
                            <a:schemeClr val="accent2"/>
                          </a:solidFill>
                          <a:effectLst/>
                          <a:latin typeface="Arial" charset="0"/>
                        </a:rPr>
                        <a:t>Findings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b="1" i="0" u="none" strike="noStrike" cap="none" normalizeH="0" baseline="0" dirty="0" smtClean="0">
                          <a:ln>
                            <a:noFill/>
                          </a:ln>
                          <a:solidFill>
                            <a:schemeClr val="tx1"/>
                          </a:solidFill>
                          <a:effectLst/>
                          <a:latin typeface="Arial" charset="0"/>
                        </a:rPr>
                        <a:t>Accuracy and completeness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b="1" i="0" u="none" strike="noStrike" cap="none" normalizeH="0" baseline="0" dirty="0" smtClean="0">
                          <a:ln>
                            <a:noFill/>
                          </a:ln>
                          <a:solidFill>
                            <a:schemeClr val="tx1"/>
                          </a:solidFill>
                          <a:effectLst/>
                          <a:latin typeface="Arial" charset="0"/>
                        </a:rPr>
                        <a:t>“Relatively poor”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b="1" i="0" u="none" strike="noStrike" cap="none" normalizeH="0" baseline="0" smtClean="0">
                          <a:ln>
                            <a:noFill/>
                          </a:ln>
                          <a:solidFill>
                            <a:schemeClr val="tx1"/>
                          </a:solidFill>
                          <a:effectLst/>
                          <a:latin typeface="Arial" charset="0"/>
                        </a:rPr>
                        <a:t>Awareness and use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b="1" i="0" u="none" strike="noStrike" cap="none" normalizeH="0" baseline="0" dirty="0" smtClean="0">
                          <a:ln>
                            <a:noFill/>
                          </a:ln>
                          <a:solidFill>
                            <a:schemeClr val="tx1"/>
                          </a:solidFill>
                          <a:effectLst/>
                          <a:latin typeface="Arial" charset="0"/>
                        </a:rPr>
                        <a:t>“Suboptimal in workplaces studied”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8700">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b="1" i="0" u="none" strike="noStrike" cap="none" normalizeH="0" baseline="0" dirty="0" smtClean="0">
                          <a:ln>
                            <a:noFill/>
                          </a:ln>
                          <a:solidFill>
                            <a:schemeClr val="tx1"/>
                          </a:solidFill>
                          <a:effectLst/>
                          <a:latin typeface="Arial" charset="0"/>
                        </a:rPr>
                        <a:t>Comprehensibility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accent2"/>
                        </a:buClr>
                        <a:buSzPct val="75000"/>
                        <a:buFont typeface="Monotype Sorts" pitchFamily="2" charset="2"/>
                        <a:buNone/>
                        <a:tabLst/>
                      </a:pPr>
                      <a:r>
                        <a:rPr kumimoji="0" lang="en-US" sz="2800" b="1" i="0" u="none" strike="noStrike" cap="none" normalizeH="0" baseline="0" dirty="0" smtClean="0">
                          <a:ln>
                            <a:noFill/>
                          </a:ln>
                          <a:solidFill>
                            <a:schemeClr val="tx1"/>
                          </a:solidFill>
                          <a:effectLst/>
                          <a:latin typeface="Arial" charset="0"/>
                        </a:rPr>
                        <a:t>“Poor presentation and complex language…low comprehensibility”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1046540" y="6173083"/>
            <a:ext cx="7125882" cy="369332"/>
          </a:xfrm>
          <a:prstGeom prst="rect">
            <a:avLst/>
          </a:prstGeom>
          <a:noFill/>
        </p:spPr>
        <p:txBody>
          <a:bodyPr wrap="square" rtlCol="0">
            <a:spAutoFit/>
          </a:bodyPr>
          <a:lstStyle/>
          <a:p>
            <a:pPr algn="ctr"/>
            <a:r>
              <a:rPr lang="en-US" b="1" dirty="0" err="1"/>
              <a:t>Nicol</a:t>
            </a:r>
            <a:r>
              <a:rPr lang="en-US" b="1" dirty="0"/>
              <a:t> et al. 2008, Am. J. </a:t>
            </a:r>
            <a:r>
              <a:rPr lang="en-US" b="1" dirty="0" err="1"/>
              <a:t>Ind</a:t>
            </a:r>
            <a:r>
              <a:rPr lang="en-US" b="1" dirty="0"/>
              <a:t> </a:t>
            </a:r>
            <a:r>
              <a:rPr lang="en-US" b="1" dirty="0" smtClean="0"/>
              <a:t>Medicine</a:t>
            </a:r>
            <a:endParaRPr lang="en-US" dirty="0"/>
          </a:p>
        </p:txBody>
      </p:sp>
    </p:spTree>
    <p:extLst>
      <p:ext uri="{BB962C8B-B14F-4D97-AF65-F5344CB8AC3E}">
        <p14:creationId xmlns:p14="http://schemas.microsoft.com/office/powerpoint/2010/main" val="197613604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868456" y="316281"/>
            <a:ext cx="8275544" cy="1143000"/>
          </a:xfrm>
        </p:spPr>
        <p:txBody>
          <a:bodyPr>
            <a:noAutofit/>
          </a:bodyPr>
          <a:lstStyle/>
          <a:p>
            <a:r>
              <a:rPr lang="en-US" sz="4000" b="1" dirty="0"/>
              <a:t>Lippy Group </a:t>
            </a:r>
            <a:r>
              <a:rPr lang="en-US" sz="4000" b="1" dirty="0" smtClean="0"/>
              <a:t>reviewed NIOSH collection of nano MSDSs</a:t>
            </a:r>
            <a:endParaRPr lang="en-US" sz="4000" b="1" dirty="0"/>
          </a:p>
        </p:txBody>
      </p:sp>
      <p:sp>
        <p:nvSpPr>
          <p:cNvPr id="892931" name="Rectangle 3"/>
          <p:cNvSpPr>
            <a:spLocks noGrp="1" noChangeArrowheads="1"/>
          </p:cNvSpPr>
          <p:nvPr>
            <p:ph type="body" idx="1"/>
          </p:nvPr>
        </p:nvSpPr>
        <p:spPr>
          <a:xfrm>
            <a:off x="685800" y="2133600"/>
            <a:ext cx="7772400" cy="4114800"/>
          </a:xfrm>
        </p:spPr>
        <p:txBody>
          <a:bodyPr/>
          <a:lstStyle/>
          <a:p>
            <a:pPr>
              <a:lnSpc>
                <a:spcPct val="80000"/>
              </a:lnSpc>
            </a:pPr>
            <a:r>
              <a:rPr lang="en-US" sz="3600" b="1" dirty="0"/>
              <a:t>N = 49 </a:t>
            </a:r>
            <a:r>
              <a:rPr lang="en-US" sz="3600" b="1" dirty="0" smtClean="0"/>
              <a:t>MSDSs</a:t>
            </a:r>
            <a:endParaRPr lang="en-US" sz="3600" b="1" dirty="0"/>
          </a:p>
          <a:p>
            <a:pPr>
              <a:lnSpc>
                <a:spcPct val="80000"/>
              </a:lnSpc>
            </a:pPr>
            <a:r>
              <a:rPr lang="en-US" sz="3600" b="1" dirty="0" smtClean="0"/>
              <a:t>Reviewed all of the MSDSs</a:t>
            </a:r>
            <a:endParaRPr lang="en-US" sz="3600" b="1" dirty="0"/>
          </a:p>
          <a:p>
            <a:pPr>
              <a:lnSpc>
                <a:spcPct val="80000"/>
              </a:lnSpc>
            </a:pPr>
            <a:r>
              <a:rPr lang="en-US" sz="3600" b="1" dirty="0"/>
              <a:t>33% did NOT identify the nano component</a:t>
            </a:r>
          </a:p>
          <a:p>
            <a:pPr>
              <a:lnSpc>
                <a:spcPct val="80000"/>
              </a:lnSpc>
            </a:pPr>
            <a:r>
              <a:rPr lang="en-US" sz="3600" b="1" dirty="0" smtClean="0"/>
              <a:t>52% </a:t>
            </a:r>
            <a:r>
              <a:rPr lang="en-US" sz="3600" b="1" dirty="0"/>
              <a:t>did NOT have any cautionary </a:t>
            </a:r>
            <a:r>
              <a:rPr lang="en-US" sz="3600" b="1" dirty="0" smtClean="0"/>
              <a:t>language</a:t>
            </a:r>
          </a:p>
          <a:p>
            <a:pPr lvl="1">
              <a:lnSpc>
                <a:spcPct val="80000"/>
              </a:lnSpc>
            </a:pPr>
            <a:r>
              <a:rPr lang="en-US" dirty="0" smtClean="0"/>
              <a:t>Large surface area in relation to particle size enhance physical and chemical properties (</a:t>
            </a:r>
            <a:r>
              <a:rPr lang="en-US" dirty="0" err="1" smtClean="0"/>
              <a:t>nanosilver</a:t>
            </a:r>
            <a:r>
              <a:rPr lang="en-US" dirty="0" smtClean="0"/>
              <a:t>)</a:t>
            </a:r>
          </a:p>
          <a:p>
            <a:pPr lvl="1">
              <a:lnSpc>
                <a:spcPct val="80000"/>
              </a:lnSpc>
            </a:pPr>
            <a:endParaRPr lang="en-US" b="1" dirty="0"/>
          </a:p>
        </p:txBody>
      </p:sp>
    </p:spTree>
    <p:extLst>
      <p:ext uri="{BB962C8B-B14F-4D97-AF65-F5344CB8AC3E}">
        <p14:creationId xmlns:p14="http://schemas.microsoft.com/office/powerpoint/2010/main" val="6268232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906" y="420386"/>
            <a:ext cx="8275544" cy="1143000"/>
          </a:xfrm>
        </p:spPr>
        <p:txBody>
          <a:bodyPr>
            <a:normAutofit fontScale="90000"/>
          </a:bodyPr>
          <a:lstStyle/>
          <a:p>
            <a:r>
              <a:rPr lang="en-US" b="1" dirty="0" smtClean="0"/>
              <a:t>Most (62%) just referenced PELs and TLVs for the macro size</a:t>
            </a:r>
            <a:endParaRPr lang="en-US" sz="3200" b="1" dirty="0"/>
          </a:p>
        </p:txBody>
      </p:sp>
      <p:sp>
        <p:nvSpPr>
          <p:cNvPr id="3" name="Content Placeholder 2"/>
          <p:cNvSpPr>
            <a:spLocks noGrp="1"/>
          </p:cNvSpPr>
          <p:nvPr>
            <p:ph idx="1"/>
          </p:nvPr>
        </p:nvSpPr>
        <p:spPr>
          <a:xfrm>
            <a:off x="658906" y="2057400"/>
            <a:ext cx="8275544" cy="4800600"/>
          </a:xfrm>
        </p:spPr>
        <p:txBody>
          <a:bodyPr/>
          <a:lstStyle/>
          <a:p>
            <a:r>
              <a:rPr lang="en-US" b="1" dirty="0" smtClean="0">
                <a:solidFill>
                  <a:schemeClr val="tx1"/>
                </a:solidFill>
                <a:latin typeface="+mn-lt"/>
                <a:ea typeface="+mn-ea"/>
                <a:cs typeface="+mn-cs"/>
              </a:rPr>
              <a:t>32% </a:t>
            </a:r>
            <a:r>
              <a:rPr lang="en-US" b="1" dirty="0">
                <a:solidFill>
                  <a:schemeClr val="tx1"/>
                </a:solidFill>
                <a:latin typeface="+mn-lt"/>
                <a:ea typeface="+mn-ea"/>
                <a:cs typeface="+mn-cs"/>
              </a:rPr>
              <a:t>percent indicated nothing</a:t>
            </a:r>
            <a:r>
              <a:rPr lang="en-US" b="1" dirty="0" smtClean="0"/>
              <a:t> </a:t>
            </a:r>
          </a:p>
          <a:p>
            <a:r>
              <a:rPr lang="en-US" b="1" dirty="0" smtClean="0">
                <a:solidFill>
                  <a:schemeClr val="tx1"/>
                </a:solidFill>
                <a:latin typeface="+mn-lt"/>
                <a:ea typeface="+mn-ea"/>
                <a:cs typeface="+mn-cs"/>
              </a:rPr>
              <a:t>Only 6% </a:t>
            </a:r>
            <a:r>
              <a:rPr lang="en-US" b="1" dirty="0">
                <a:solidFill>
                  <a:schemeClr val="tx1"/>
                </a:solidFill>
                <a:latin typeface="+mn-lt"/>
                <a:ea typeface="+mn-ea"/>
                <a:cs typeface="+mn-cs"/>
              </a:rPr>
              <a:t>used </a:t>
            </a:r>
            <a:r>
              <a:rPr lang="en-US" b="1" dirty="0" smtClean="0">
                <a:solidFill>
                  <a:schemeClr val="tx1"/>
                </a:solidFill>
                <a:latin typeface="+mn-lt"/>
                <a:ea typeface="+mn-ea"/>
                <a:cs typeface="+mn-cs"/>
              </a:rPr>
              <a:t>cautionary language </a:t>
            </a:r>
            <a:r>
              <a:rPr lang="en-US" b="1" dirty="0">
                <a:solidFill>
                  <a:schemeClr val="tx1"/>
                </a:solidFill>
                <a:latin typeface="+mn-lt"/>
                <a:ea typeface="+mn-ea"/>
                <a:cs typeface="+mn-cs"/>
              </a:rPr>
              <a:t>about </a:t>
            </a:r>
            <a:r>
              <a:rPr lang="en-US" b="1" dirty="0" smtClean="0">
                <a:solidFill>
                  <a:schemeClr val="tx1"/>
                </a:solidFill>
                <a:latin typeface="+mn-lt"/>
                <a:ea typeface="+mn-ea"/>
                <a:cs typeface="+mn-cs"/>
              </a:rPr>
              <a:t>using PELs/TLVs</a:t>
            </a:r>
            <a:endParaRPr lang="en-US" b="1" dirty="0"/>
          </a:p>
        </p:txBody>
      </p:sp>
    </p:spTree>
    <p:extLst>
      <p:ext uri="{BB962C8B-B14F-4D97-AF65-F5344CB8AC3E}">
        <p14:creationId xmlns:p14="http://schemas.microsoft.com/office/powerpoint/2010/main" val="35099005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9074" name="Picture 2"/>
          <p:cNvPicPr>
            <a:picLocks noChangeAspect="1" noChangeArrowheads="1"/>
          </p:cNvPicPr>
          <p:nvPr/>
        </p:nvPicPr>
        <p:blipFill>
          <a:blip r:embed="rId3"/>
          <a:srcRect t="5963" b="37615"/>
          <a:stretch>
            <a:fillRect/>
          </a:stretch>
        </p:blipFill>
        <p:spPr bwMode="auto">
          <a:xfrm>
            <a:off x="634980" y="1341058"/>
            <a:ext cx="8509020" cy="5105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p:cNvSpPr>
            <a:spLocks noGrp="1"/>
          </p:cNvSpPr>
          <p:nvPr>
            <p:ph type="title"/>
          </p:nvPr>
        </p:nvSpPr>
        <p:spPr>
          <a:xfrm>
            <a:off x="609600" y="152400"/>
            <a:ext cx="7772400" cy="1143000"/>
          </a:xfrm>
        </p:spPr>
        <p:txBody>
          <a:bodyPr/>
          <a:lstStyle/>
          <a:p>
            <a:r>
              <a:rPr lang="en-US" dirty="0" smtClean="0"/>
              <a:t>MSDS for Carbon Nanotube</a:t>
            </a:r>
            <a:endParaRPr lang="en-US" dirty="0"/>
          </a:p>
        </p:txBody>
      </p:sp>
      <p:grpSp>
        <p:nvGrpSpPr>
          <p:cNvPr id="4" name="Group 3"/>
          <p:cNvGrpSpPr/>
          <p:nvPr/>
        </p:nvGrpSpPr>
        <p:grpSpPr>
          <a:xfrm>
            <a:off x="4309182" y="1755308"/>
            <a:ext cx="4612239" cy="4699280"/>
            <a:chOff x="4309182" y="1755308"/>
            <a:chExt cx="4612239" cy="4699280"/>
          </a:xfrm>
        </p:grpSpPr>
        <p:sp>
          <p:nvSpPr>
            <p:cNvPr id="8" name="TextBox 7"/>
            <p:cNvSpPr txBox="1"/>
            <p:nvPr/>
          </p:nvSpPr>
          <p:spPr>
            <a:xfrm>
              <a:off x="4730421" y="1755308"/>
              <a:ext cx="4191000" cy="3108544"/>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dirty="0" smtClean="0"/>
                <a:t>“Nuisance” dust standard for synthetic graphite: </a:t>
              </a:r>
            </a:p>
            <a:p>
              <a:r>
                <a:rPr lang="en-US" sz="4400" dirty="0" smtClean="0"/>
                <a:t>15 mg/m</a:t>
              </a:r>
              <a:r>
                <a:rPr lang="en-US" sz="4400" baseline="30000" dirty="0" smtClean="0"/>
                <a:t>3 </a:t>
              </a:r>
              <a:r>
                <a:rPr lang="en-US" sz="4400" dirty="0" smtClean="0"/>
                <a:t>total</a:t>
              </a:r>
            </a:p>
            <a:p>
              <a:r>
                <a:rPr lang="en-US" sz="4400" dirty="0" smtClean="0"/>
                <a:t>5 </a:t>
              </a:r>
              <a:r>
                <a:rPr lang="en-US" sz="4400" dirty="0"/>
                <a:t>mg/m</a:t>
              </a:r>
              <a:r>
                <a:rPr lang="en-US" sz="4400" baseline="30000" dirty="0"/>
                <a:t>3 </a:t>
              </a:r>
              <a:r>
                <a:rPr lang="en-US" sz="4400" dirty="0" err="1" smtClean="0"/>
                <a:t>resp</a:t>
              </a:r>
              <a:endParaRPr lang="en-US" sz="4400" dirty="0"/>
            </a:p>
          </p:txBody>
        </p:sp>
        <p:sp>
          <p:nvSpPr>
            <p:cNvPr id="3" name="Rounded Rectangle 2"/>
            <p:cNvSpPr/>
            <p:nvPr/>
          </p:nvSpPr>
          <p:spPr>
            <a:xfrm>
              <a:off x="4309182" y="5246956"/>
              <a:ext cx="2935239" cy="1207632"/>
            </a:xfrm>
            <a:prstGeom prst="roundRect">
              <a:avLst/>
            </a:prstGeom>
            <a:noFill/>
            <a:ln w="50800">
              <a:solidFill>
                <a:schemeClr val="accent1">
                  <a:shade val="95000"/>
                  <a:satMod val="1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48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295" y="1152713"/>
            <a:ext cx="8275544" cy="1143000"/>
          </a:xfrm>
        </p:spPr>
        <p:txBody>
          <a:bodyPr>
            <a:normAutofit fontScale="90000"/>
          </a:bodyPr>
          <a:lstStyle/>
          <a:p>
            <a:r>
              <a:rPr lang="en-US" b="1" dirty="0" smtClean="0"/>
              <a:t>The GHS changes will be a big improvement, but OSHA can do </a:t>
            </a:r>
            <a:r>
              <a:rPr lang="en-US" b="1" dirty="0" smtClean="0"/>
              <a:t>more using the existing SDS format</a:t>
            </a:r>
            <a:r>
              <a:rPr lang="en-US" b="1" dirty="0" smtClean="0"/>
              <a:t/>
            </a:r>
            <a:br>
              <a:rPr lang="en-US" b="1" dirty="0" smtClean="0"/>
            </a:br>
            <a:endParaRPr lang="en-US" b="1" dirty="0"/>
          </a:p>
        </p:txBody>
      </p:sp>
      <p:sp>
        <p:nvSpPr>
          <p:cNvPr id="3" name="Subtitle 2"/>
          <p:cNvSpPr>
            <a:spLocks noGrp="1"/>
          </p:cNvSpPr>
          <p:nvPr>
            <p:ph idx="1"/>
          </p:nvPr>
        </p:nvSpPr>
        <p:spPr>
          <a:xfrm>
            <a:off x="658906" y="3107954"/>
            <a:ext cx="8275544" cy="4800600"/>
          </a:xfrm>
        </p:spPr>
        <p:txBody>
          <a:bodyPr/>
          <a:lstStyle/>
          <a:p>
            <a:pPr algn="l"/>
            <a:r>
              <a:rPr lang="en-US" sz="2800" b="1" dirty="0" smtClean="0">
                <a:solidFill>
                  <a:schemeClr val="accent2"/>
                </a:solidFill>
              </a:rPr>
              <a:t>ANSI Section 16 </a:t>
            </a:r>
            <a:r>
              <a:rPr lang="en-US" sz="2800" b="1" dirty="0" smtClean="0">
                <a:solidFill>
                  <a:schemeClr val="accent2"/>
                </a:solidFill>
              </a:rPr>
              <a:t>“</a:t>
            </a:r>
            <a:r>
              <a:rPr lang="en-US" sz="2800" b="1" i="1" dirty="0" smtClean="0">
                <a:solidFill>
                  <a:schemeClr val="accent2"/>
                </a:solidFill>
              </a:rPr>
              <a:t>Other Information”</a:t>
            </a:r>
            <a:r>
              <a:rPr lang="en-US" sz="2800" b="1" dirty="0" smtClean="0">
                <a:solidFill>
                  <a:schemeClr val="accent2"/>
                </a:solidFill>
              </a:rPr>
              <a:t> is </a:t>
            </a:r>
            <a:r>
              <a:rPr lang="en-US" sz="2800" b="1" dirty="0" smtClean="0">
                <a:solidFill>
                  <a:schemeClr val="accent2"/>
                </a:solidFill>
              </a:rPr>
              <a:t>the </a:t>
            </a:r>
            <a:r>
              <a:rPr lang="en-US" sz="2800" b="1" dirty="0" smtClean="0">
                <a:solidFill>
                  <a:schemeClr val="accent2"/>
                </a:solidFill>
              </a:rPr>
              <a:t>key.</a:t>
            </a:r>
          </a:p>
          <a:p>
            <a:pPr algn="l"/>
            <a:r>
              <a:rPr lang="en-US" sz="2800" b="1" dirty="0" smtClean="0">
                <a:solidFill>
                  <a:schemeClr val="accent2"/>
                </a:solidFill>
              </a:rPr>
              <a:t>Useful risk information about nanoparticles can be included in Section 16.</a:t>
            </a:r>
          </a:p>
          <a:p>
            <a:pPr algn="l"/>
            <a:r>
              <a:rPr lang="en-US" sz="2800" b="1" dirty="0" smtClean="0">
                <a:solidFill>
                  <a:schemeClr val="accent2"/>
                </a:solidFill>
              </a:rPr>
              <a:t>OSHA could create an </a:t>
            </a:r>
            <a:r>
              <a:rPr lang="en-US" sz="2800" b="1" dirty="0" err="1" smtClean="0">
                <a:solidFill>
                  <a:schemeClr val="accent2"/>
                </a:solidFill>
              </a:rPr>
              <a:t>eTool</a:t>
            </a:r>
            <a:r>
              <a:rPr lang="en-US" sz="2800" b="1" dirty="0" smtClean="0">
                <a:solidFill>
                  <a:schemeClr val="accent2"/>
                </a:solidFill>
              </a:rPr>
              <a:t> helping SDS developers with the appropriate language</a:t>
            </a:r>
            <a:endParaRPr lang="en-US" sz="2800" b="1" dirty="0" smtClean="0">
              <a:solidFill>
                <a:schemeClr val="accent2"/>
              </a:solidFill>
            </a:endParaRPr>
          </a:p>
          <a:p>
            <a:pPr algn="l"/>
            <a:endParaRPr lang="en-US" sz="2800" b="1" dirty="0">
              <a:solidFill>
                <a:schemeClr val="accent2"/>
              </a:solidFill>
            </a:endParaRPr>
          </a:p>
        </p:txBody>
      </p:sp>
    </p:spTree>
    <p:extLst>
      <p:ext uri="{BB962C8B-B14F-4D97-AF65-F5344CB8AC3E}">
        <p14:creationId xmlns:p14="http://schemas.microsoft.com/office/powerpoint/2010/main" val="19284567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530" y="2594701"/>
            <a:ext cx="8024312" cy="1470025"/>
          </a:xfrm>
        </p:spPr>
        <p:txBody>
          <a:bodyPr>
            <a:normAutofit fontScale="90000"/>
          </a:bodyPr>
          <a:lstStyle/>
          <a:p>
            <a:pPr marL="596900" indent="-514350"/>
            <a:r>
              <a:rPr lang="en-US" dirty="0" smtClean="0"/>
              <a:t>	What </a:t>
            </a:r>
            <a:r>
              <a:rPr lang="en-US" dirty="0"/>
              <a:t>is CPWR planning to do about nanomaterials as the NIOSH-funded National Construction Center?</a:t>
            </a:r>
          </a:p>
        </p:txBody>
      </p:sp>
      <p:graphicFrame>
        <p:nvGraphicFramePr>
          <p:cNvPr id="6" name="Diagram 5"/>
          <p:cNvGraphicFramePr/>
          <p:nvPr>
            <p:extLst>
              <p:ext uri="{D42A27DB-BD31-4B8C-83A1-F6EECF244321}">
                <p14:modId xmlns:p14="http://schemas.microsoft.com/office/powerpoint/2010/main" val="1946848177"/>
              </p:ext>
            </p:extLst>
          </p:nvPr>
        </p:nvGraphicFramePr>
        <p:xfrm>
          <a:off x="874059" y="351117"/>
          <a:ext cx="3962400" cy="91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706470" y="5931647"/>
            <a:ext cx="3033059" cy="369332"/>
          </a:xfrm>
          <a:prstGeom prst="rect">
            <a:avLst/>
          </a:prstGeom>
          <a:noFill/>
        </p:spPr>
        <p:txBody>
          <a:bodyPr wrap="square" rtlCol="0">
            <a:spAutoFit/>
          </a:bodyPr>
          <a:lstStyle/>
          <a:p>
            <a:r>
              <a:rPr lang="en-US" dirty="0" smtClean="0">
                <a:solidFill>
                  <a:schemeClr val="bg1"/>
                </a:solidFill>
              </a:rPr>
              <a:t>Photo courtesy PNNL/DOE</a:t>
            </a:r>
            <a:endParaRPr lang="en-US" dirty="0">
              <a:solidFill>
                <a:schemeClr val="bg1"/>
              </a:solidFill>
            </a:endParaRPr>
          </a:p>
        </p:txBody>
      </p:sp>
      <p:pic>
        <p:nvPicPr>
          <p:cNvPr id="7" name="Picture 12" descr="Vertical2-cmyk"/>
          <p:cNvPicPr>
            <a:picLocks noChangeAspect="1" noChangeArrowheads="1"/>
          </p:cNvPicPr>
          <p:nvPr/>
        </p:nvPicPr>
        <p:blipFill>
          <a:blip r:embed="rId8" cstate="print"/>
          <a:srcRect/>
          <a:stretch>
            <a:fillRect/>
          </a:stretch>
        </p:blipFill>
        <p:spPr bwMode="auto">
          <a:xfrm>
            <a:off x="2541827" y="4633993"/>
            <a:ext cx="4572000" cy="1882775"/>
          </a:xfrm>
          <a:prstGeom prst="rect">
            <a:avLst/>
          </a:prstGeom>
          <a:noFill/>
          <a:ln w="9525">
            <a:noFill/>
            <a:miter lim="800000"/>
            <a:headEnd/>
            <a:tailEnd/>
          </a:ln>
        </p:spPr>
      </p:pic>
    </p:spTree>
    <p:extLst>
      <p:ext uri="{BB962C8B-B14F-4D97-AF65-F5344CB8AC3E}">
        <p14:creationId xmlns:p14="http://schemas.microsoft.com/office/powerpoint/2010/main" val="37263820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8904" y="104588"/>
            <a:ext cx="8275544" cy="1143000"/>
          </a:xfrm>
        </p:spPr>
        <p:txBody>
          <a:bodyPr/>
          <a:lstStyle/>
          <a:p>
            <a:r>
              <a:rPr lang="en-US" dirty="0" smtClean="0"/>
              <a:t>Two CPWR Initiatives</a:t>
            </a:r>
            <a:endParaRPr lang="en-US" dirty="0"/>
          </a:p>
        </p:txBody>
      </p:sp>
      <p:sp>
        <p:nvSpPr>
          <p:cNvPr id="6" name="Content Placeholder 5"/>
          <p:cNvSpPr>
            <a:spLocks noGrp="1"/>
          </p:cNvSpPr>
          <p:nvPr>
            <p:ph idx="1"/>
          </p:nvPr>
        </p:nvSpPr>
        <p:spPr>
          <a:xfrm>
            <a:off x="643964" y="1460853"/>
            <a:ext cx="8275544" cy="4800600"/>
          </a:xfrm>
        </p:spPr>
        <p:txBody>
          <a:bodyPr/>
          <a:lstStyle/>
          <a:p>
            <a:pPr marL="596900" lvl="0" indent="-514350">
              <a:buFont typeface="+mj-lt"/>
              <a:buAutoNum type="arabicPeriod"/>
            </a:pPr>
            <a:r>
              <a:rPr lang="en-US" sz="4000" dirty="0">
                <a:solidFill>
                  <a:srgbClr val="742217"/>
                </a:solidFill>
              </a:rPr>
              <a:t>I</a:t>
            </a:r>
            <a:r>
              <a:rPr lang="en-US" sz="4000" dirty="0" smtClean="0">
                <a:solidFill>
                  <a:srgbClr val="742217"/>
                </a:solidFill>
              </a:rPr>
              <a:t>dentify </a:t>
            </a:r>
            <a:r>
              <a:rPr lang="en-US" sz="4000" dirty="0">
                <a:solidFill>
                  <a:srgbClr val="742217"/>
                </a:solidFill>
              </a:rPr>
              <a:t>specific construction-related products </a:t>
            </a:r>
            <a:r>
              <a:rPr lang="en-US" sz="4000" dirty="0" smtClean="0">
                <a:solidFill>
                  <a:srgbClr val="742217"/>
                </a:solidFill>
              </a:rPr>
              <a:t>and create an inventory</a:t>
            </a:r>
          </a:p>
        </p:txBody>
      </p:sp>
      <p:pic>
        <p:nvPicPr>
          <p:cNvPr id="2" name="Picture 1"/>
          <p:cNvPicPr>
            <a:picLocks noChangeAspect="1"/>
          </p:cNvPicPr>
          <p:nvPr/>
        </p:nvPicPr>
        <p:blipFill>
          <a:blip r:embed="rId2" cstate="print"/>
          <a:stretch>
            <a:fillRect/>
          </a:stretch>
        </p:blipFill>
        <p:spPr>
          <a:xfrm>
            <a:off x="3014382" y="2987488"/>
            <a:ext cx="2977030" cy="2946127"/>
          </a:xfrm>
          <a:prstGeom prst="rect">
            <a:avLst/>
          </a:prstGeom>
        </p:spPr>
      </p:pic>
      <p:sp>
        <p:nvSpPr>
          <p:cNvPr id="3" name="Rectangle 2"/>
          <p:cNvSpPr/>
          <p:nvPr/>
        </p:nvSpPr>
        <p:spPr>
          <a:xfrm>
            <a:off x="2315883" y="5989482"/>
            <a:ext cx="4572000" cy="646331"/>
          </a:xfrm>
          <a:prstGeom prst="rect">
            <a:avLst/>
          </a:prstGeom>
        </p:spPr>
        <p:txBody>
          <a:bodyPr>
            <a:spAutoFit/>
          </a:bodyPr>
          <a:lstStyle/>
          <a:p>
            <a:r>
              <a:rPr lang="en-US" dirty="0"/>
              <a:t>Nano-phase silica-filled epoxy adhesive SEM image (scale bar = 100 nm)</a:t>
            </a:r>
          </a:p>
        </p:txBody>
      </p:sp>
    </p:spTree>
    <p:extLst>
      <p:ext uri="{BB962C8B-B14F-4D97-AF65-F5344CB8AC3E}">
        <p14:creationId xmlns:p14="http://schemas.microsoft.com/office/powerpoint/2010/main" val="185129509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1026" descr="complete-group"/>
          <p:cNvPicPr>
            <a:picLocks noChangeAspect="1" noChangeArrowheads="1"/>
          </p:cNvPicPr>
          <p:nvPr/>
        </p:nvPicPr>
        <p:blipFill>
          <a:blip r:embed="rId3" cstate="print"/>
          <a:srcRect l="8603" r="8517" b="3955"/>
          <a:stretch>
            <a:fillRect/>
          </a:stretch>
        </p:blipFill>
        <p:spPr bwMode="auto">
          <a:xfrm>
            <a:off x="0" y="0"/>
            <a:ext cx="9144000" cy="6858000"/>
          </a:xfrm>
          <a:prstGeom prst="rect">
            <a:avLst/>
          </a:prstGeom>
          <a:noFill/>
        </p:spPr>
      </p:pic>
      <p:sp>
        <p:nvSpPr>
          <p:cNvPr id="379907" name="Text Box 1027"/>
          <p:cNvSpPr txBox="1">
            <a:spLocks noChangeArrowheads="1"/>
          </p:cNvSpPr>
          <p:nvPr/>
        </p:nvSpPr>
        <p:spPr bwMode="auto">
          <a:xfrm>
            <a:off x="0" y="0"/>
            <a:ext cx="6093748" cy="3908762"/>
          </a:xfrm>
          <a:prstGeom prst="rect">
            <a:avLst/>
          </a:prstGeom>
          <a:gradFill rotWithShape="0">
            <a:gsLst>
              <a:gs pos="0">
                <a:srgbClr val="FFFFFF"/>
              </a:gs>
              <a:gs pos="100000">
                <a:schemeClr val="bg1">
                  <a:alpha val="0"/>
                </a:schemeClr>
              </a:gs>
            </a:gsLst>
            <a:lin ang="5400000" scaled="1"/>
          </a:gradFill>
          <a:ln w="9525">
            <a:noFill/>
            <a:miter lim="800000"/>
            <a:headEnd/>
            <a:tailEnd/>
          </a:ln>
        </p:spPr>
        <p:txBody>
          <a:bodyPr wrap="square">
            <a:spAutoFit/>
          </a:bodyPr>
          <a:lstStyle/>
          <a:p>
            <a:pPr algn="l"/>
            <a:r>
              <a:rPr lang="en-US" sz="4000" dirty="0" smtClean="0">
                <a:latin typeface="+mj-lt"/>
              </a:rPr>
              <a:t>Wilson Center has 1317 products, produced by 587 companies located in 30 countries (03-10-11)</a:t>
            </a:r>
            <a:endParaRPr lang="en-US" sz="4000" dirty="0" smtClean="0">
              <a:solidFill>
                <a:schemeClr val="accent2"/>
              </a:solidFill>
              <a:effectLst>
                <a:outerShdw blurRad="38100" dist="38100" dir="2700000" algn="tl">
                  <a:srgbClr val="000000"/>
                </a:outerShdw>
              </a:effectLst>
              <a:latin typeface="+mj-lt"/>
              <a:ea typeface="ＭＳ Ｐゴシック" charset="-128"/>
            </a:endParaRPr>
          </a:p>
          <a:p>
            <a:pPr algn="l"/>
            <a:endParaRPr lang="en-US" sz="4000" dirty="0">
              <a:solidFill>
                <a:schemeClr val="accent2"/>
              </a:solidFill>
              <a:effectLst>
                <a:outerShdw blurRad="38100" dist="38100" dir="2700000" algn="tl">
                  <a:srgbClr val="000000"/>
                </a:outerShdw>
              </a:effectLst>
              <a:latin typeface="Arial" charset="0"/>
              <a:ea typeface="ＭＳ Ｐゴシック" charset="-128"/>
            </a:endParaRPr>
          </a:p>
          <a:p>
            <a:pPr algn="r"/>
            <a:r>
              <a:rPr lang="en-US" sz="4800" dirty="0">
                <a:solidFill>
                  <a:schemeClr val="tx1"/>
                </a:solidFill>
                <a:effectLst>
                  <a:outerShdw blurRad="38100" dist="38100" dir="2700000" algn="tl">
                    <a:srgbClr val="000000"/>
                  </a:outerShdw>
                </a:effectLst>
                <a:latin typeface="Arial" charset="0"/>
                <a:ea typeface="ＭＳ Ｐゴシック" charset="-128"/>
              </a:rPr>
              <a:t> </a:t>
            </a:r>
          </a:p>
        </p:txBody>
      </p:sp>
      <p:pic>
        <p:nvPicPr>
          <p:cNvPr id="379909" name="Picture 1029" descr="PEN"/>
          <p:cNvPicPr>
            <a:picLocks noChangeAspect="1" noChangeArrowheads="1"/>
          </p:cNvPicPr>
          <p:nvPr/>
        </p:nvPicPr>
        <p:blipFill>
          <a:blip r:embed="rId4" cstate="print"/>
          <a:srcRect/>
          <a:stretch>
            <a:fillRect/>
          </a:stretch>
        </p:blipFill>
        <p:spPr bwMode="auto">
          <a:xfrm>
            <a:off x="6248400" y="5638800"/>
            <a:ext cx="2731008" cy="10668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stretch>
            <a:fillRect/>
          </a:stretch>
        </p:blipFill>
        <p:spPr>
          <a:xfrm>
            <a:off x="1793681" y="2781300"/>
            <a:ext cx="4872252" cy="3933155"/>
          </a:xfrm>
          <a:prstGeom prst="rect">
            <a:avLst/>
          </a:prstGeom>
          <a:ln>
            <a:noFill/>
          </a:ln>
          <a:effectLst>
            <a:softEdge rad="112500"/>
          </a:effectLst>
        </p:spPr>
      </p:pic>
    </p:spTree>
    <p:extLst>
      <p:ext uri="{BB962C8B-B14F-4D97-AF65-F5344CB8AC3E}">
        <p14:creationId xmlns:p14="http://schemas.microsoft.com/office/powerpoint/2010/main" val="4149671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3808" y="378743"/>
            <a:ext cx="8275544" cy="1143000"/>
          </a:xfrm>
        </p:spPr>
        <p:txBody>
          <a:bodyPr>
            <a:normAutofit fontScale="90000"/>
          </a:bodyPr>
          <a:lstStyle/>
          <a:p>
            <a:r>
              <a:rPr lang="en-US" dirty="0" smtClean="0"/>
              <a:t>The Europeans have created an inventory of construction products</a:t>
            </a:r>
            <a:endParaRPr lang="en-US" dirty="0"/>
          </a:p>
        </p:txBody>
      </p:sp>
      <p:sp>
        <p:nvSpPr>
          <p:cNvPr id="6" name="Content Placeholder 5"/>
          <p:cNvSpPr>
            <a:spLocks noGrp="1"/>
          </p:cNvSpPr>
          <p:nvPr>
            <p:ph idx="1"/>
          </p:nvPr>
        </p:nvSpPr>
        <p:spPr>
          <a:xfrm>
            <a:off x="679723" y="2057400"/>
            <a:ext cx="8275544" cy="4800600"/>
          </a:xfrm>
        </p:spPr>
        <p:txBody>
          <a:bodyPr/>
          <a:lstStyle/>
          <a:p>
            <a:r>
              <a:rPr lang="en-US" dirty="0" smtClean="0"/>
              <a:t>FIEC </a:t>
            </a:r>
            <a:r>
              <a:rPr lang="en-US" dirty="0"/>
              <a:t>represents </a:t>
            </a:r>
            <a:r>
              <a:rPr lang="en-US" dirty="0" smtClean="0"/>
              <a:t>construction employer organizations in 29 countries</a:t>
            </a:r>
          </a:p>
          <a:p>
            <a:r>
              <a:rPr lang="en-US" dirty="0" smtClean="0"/>
              <a:t>EFBWW represents 75 </a:t>
            </a:r>
            <a:r>
              <a:rPr lang="en-US" dirty="0"/>
              <a:t>affiliated </a:t>
            </a:r>
            <a:r>
              <a:rPr lang="en-US" dirty="0" smtClean="0"/>
              <a:t>construction unions </a:t>
            </a:r>
            <a:r>
              <a:rPr lang="en-US" dirty="0"/>
              <a:t>in 31 countries and represents </a:t>
            </a:r>
            <a:r>
              <a:rPr lang="en-US" dirty="0" smtClean="0"/>
              <a:t>a total </a:t>
            </a:r>
            <a:r>
              <a:rPr lang="en-US" dirty="0"/>
              <a:t>of 2,350,000 </a:t>
            </a:r>
            <a:r>
              <a:rPr lang="en-US" dirty="0" smtClean="0"/>
              <a:t>members</a:t>
            </a:r>
            <a:endParaRPr lang="en-US" dirty="0"/>
          </a:p>
        </p:txBody>
      </p:sp>
      <p:sp>
        <p:nvSpPr>
          <p:cNvPr id="2" name="TextBox 1"/>
          <p:cNvSpPr txBox="1"/>
          <p:nvPr/>
        </p:nvSpPr>
        <p:spPr>
          <a:xfrm>
            <a:off x="4787980" y="6183912"/>
            <a:ext cx="3767931" cy="461665"/>
          </a:xfrm>
          <a:prstGeom prst="rect">
            <a:avLst/>
          </a:prstGeom>
          <a:noFill/>
        </p:spPr>
        <p:txBody>
          <a:bodyPr wrap="square" rtlCol="0">
            <a:spAutoFit/>
          </a:bodyPr>
          <a:lstStyle/>
          <a:p>
            <a:r>
              <a:rPr lang="en-US" sz="2400" dirty="0" err="1" smtClean="0">
                <a:solidFill>
                  <a:schemeClr val="accent2"/>
                </a:solidFill>
              </a:rPr>
              <a:t>Broekhuizen</a:t>
            </a:r>
            <a:r>
              <a:rPr lang="en-US" sz="2400" dirty="0" smtClean="0">
                <a:solidFill>
                  <a:schemeClr val="accent2"/>
                </a:solidFill>
              </a:rPr>
              <a:t> et all. 2011</a:t>
            </a:r>
            <a:endParaRPr lang="en-US" sz="2400" dirty="0">
              <a:solidFill>
                <a:schemeClr val="accent2"/>
              </a:solidFill>
            </a:endParaRPr>
          </a:p>
        </p:txBody>
      </p:sp>
    </p:spTree>
    <p:extLst>
      <p:ext uri="{BB962C8B-B14F-4D97-AF65-F5344CB8AC3E}">
        <p14:creationId xmlns:p14="http://schemas.microsoft.com/office/powerpoint/2010/main" val="3277271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l="2151" t="8299" r="3226" b="12033"/>
          <a:stretch>
            <a:fillRect/>
          </a:stretch>
        </p:blipFill>
        <p:spPr bwMode="auto">
          <a:xfrm>
            <a:off x="-285749" y="0"/>
            <a:ext cx="9429749" cy="6858000"/>
          </a:xfrm>
          <a:prstGeom prst="rect">
            <a:avLst/>
          </a:prstGeom>
          <a:noFill/>
          <a:ln w="9525">
            <a:noFill/>
            <a:miter lim="800000"/>
            <a:headEnd/>
            <a:tailEnd/>
          </a:ln>
        </p:spPr>
      </p:pic>
      <p:sp>
        <p:nvSpPr>
          <p:cNvPr id="2" name="TextBox 1"/>
          <p:cNvSpPr txBox="1"/>
          <p:nvPr/>
        </p:nvSpPr>
        <p:spPr>
          <a:xfrm rot="21258713">
            <a:off x="1303688" y="4709767"/>
            <a:ext cx="7384479" cy="1754327"/>
          </a:xfrm>
          <a:prstGeom prst="rect">
            <a:avLst/>
          </a:prstGeom>
          <a:noFill/>
        </p:spPr>
        <p:txBody>
          <a:bodyPr wrap="square" rtlCol="0">
            <a:spAutoFit/>
          </a:bodyPr>
          <a:lstStyle/>
          <a:p>
            <a:r>
              <a:rPr lang="en-US" sz="5400" b="1" dirty="0" smtClean="0">
                <a:effectLst>
                  <a:outerShdw blurRad="63500" sx="102000" sy="102000" algn="ctr" rotWithShape="0">
                    <a:prstClr val="black">
                      <a:alpha val="40000"/>
                    </a:prstClr>
                  </a:outerShdw>
                </a:effectLst>
                <a:latin typeface="Tahoma"/>
                <a:cs typeface="Tahoma"/>
              </a:rPr>
              <a:t>Newly revised site for </a:t>
            </a:r>
            <a:r>
              <a:rPr lang="en-US" sz="5400" b="1" dirty="0" err="1" smtClean="0">
                <a:effectLst>
                  <a:outerShdw blurRad="63500" sx="102000" sy="102000" algn="ctr" rotWithShape="0">
                    <a:prstClr val="black">
                      <a:alpha val="40000"/>
                    </a:prstClr>
                  </a:outerShdw>
                </a:effectLst>
                <a:latin typeface="Tahoma"/>
                <a:cs typeface="Tahoma"/>
              </a:rPr>
              <a:t>nano</a:t>
            </a:r>
            <a:r>
              <a:rPr lang="en-US" sz="5400" b="1" dirty="0" smtClean="0">
                <a:effectLst>
                  <a:outerShdw blurRad="63500" sx="102000" sy="102000" algn="ctr" rotWithShape="0">
                    <a:prstClr val="black">
                      <a:alpha val="40000"/>
                    </a:prstClr>
                  </a:outerShdw>
                </a:effectLst>
                <a:latin typeface="Tahoma"/>
                <a:cs typeface="Tahoma"/>
              </a:rPr>
              <a:t>!</a:t>
            </a:r>
            <a:endParaRPr lang="en-US" sz="5400" b="1" dirty="0">
              <a:effectLst>
                <a:outerShdw blurRad="63500" sx="102000" sy="102000" algn="ctr" rotWithShape="0">
                  <a:prstClr val="black">
                    <a:alpha val="40000"/>
                  </a:prstClr>
                </a:outerShdw>
              </a:effectLst>
              <a:latin typeface="Tahoma"/>
              <a:cs typeface="Tahoma"/>
            </a:endParaRPr>
          </a:p>
        </p:txBody>
      </p:sp>
    </p:spTree>
    <p:extLst>
      <p:ext uri="{BB962C8B-B14F-4D97-AF65-F5344CB8AC3E}">
        <p14:creationId xmlns:p14="http://schemas.microsoft.com/office/powerpoint/2010/main" val="6155676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3" descr="E:\WTC Pictures\NYWTC 9-22-01\DSCN0218.JPG"/>
          <p:cNvPicPr>
            <a:picLocks noChangeAspect="1" noChangeArrowheads="1"/>
          </p:cNvPicPr>
          <p:nvPr/>
        </p:nvPicPr>
        <p:blipFill>
          <a:blip r:embed="rId3" cstate="print">
            <a:extLst>
              <a:ext uri="{28A0092B-C50C-407E-A947-70E740481C1C}">
                <a14:useLocalDpi xmlns:a14="http://schemas.microsoft.com/office/drawing/2010/main" val="0"/>
              </a:ext>
            </a:extLst>
          </a:blip>
          <a:srcRect b="7813"/>
          <a:stretch>
            <a:fillRect/>
          </a:stretch>
        </p:blipFill>
        <p:spPr bwMode="auto">
          <a:xfrm>
            <a:off x="3852863" y="381000"/>
            <a:ext cx="50196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93425" y="2051085"/>
            <a:ext cx="2995530" cy="1143000"/>
          </a:xfrm>
        </p:spPr>
        <p:txBody>
          <a:bodyPr>
            <a:noAutofit/>
          </a:bodyPr>
          <a:lstStyle/>
          <a:p>
            <a:pPr algn="r"/>
            <a:r>
              <a:rPr lang="en-US" sz="3200" dirty="0" smtClean="0"/>
              <a:t>A recent study found carbon nanotubes in the airborne particles at  Ground Zero</a:t>
            </a:r>
            <a:br>
              <a:rPr lang="en-US" sz="3200" dirty="0" smtClean="0"/>
            </a:br>
            <a:r>
              <a:rPr lang="en-US" sz="3200" dirty="0"/>
              <a:t/>
            </a:r>
            <a:br>
              <a:rPr lang="en-US" sz="3200" dirty="0"/>
            </a:br>
            <a:endParaRPr lang="en-US" sz="3200" dirty="0">
              <a:solidFill>
                <a:srgbClr val="DF6C5D"/>
              </a:solidFill>
            </a:endParaRPr>
          </a:p>
        </p:txBody>
      </p:sp>
      <p:sp>
        <p:nvSpPr>
          <p:cNvPr id="3" name="TextBox 2"/>
          <p:cNvSpPr txBox="1"/>
          <p:nvPr/>
        </p:nvSpPr>
        <p:spPr>
          <a:xfrm>
            <a:off x="1240649" y="4312318"/>
            <a:ext cx="2416645" cy="2246769"/>
          </a:xfrm>
          <a:prstGeom prst="rect">
            <a:avLst/>
          </a:prstGeom>
          <a:noFill/>
        </p:spPr>
        <p:txBody>
          <a:bodyPr wrap="square" rtlCol="0">
            <a:spAutoFit/>
          </a:bodyPr>
          <a:lstStyle/>
          <a:p>
            <a:pPr algn="r"/>
            <a:r>
              <a:rPr lang="en-US" sz="2800" dirty="0" smtClean="0">
                <a:solidFill>
                  <a:srgbClr val="800000"/>
                </a:solidFill>
              </a:rPr>
              <a:t>This presentation is focused </a:t>
            </a:r>
            <a:r>
              <a:rPr lang="en-US" sz="2800" dirty="0" smtClean="0">
                <a:solidFill>
                  <a:srgbClr val="800000"/>
                </a:solidFill>
              </a:rPr>
              <a:t>on </a:t>
            </a:r>
            <a:r>
              <a:rPr lang="en-US" sz="2800" dirty="0" smtClean="0">
                <a:solidFill>
                  <a:srgbClr val="800000"/>
                </a:solidFill>
                <a:effectLst>
                  <a:glow rad="101600">
                    <a:schemeClr val="accent2">
                      <a:satMod val="175000"/>
                      <a:alpha val="40000"/>
                    </a:schemeClr>
                  </a:glow>
                </a:effectLst>
              </a:rPr>
              <a:t>engineered </a:t>
            </a:r>
            <a:r>
              <a:rPr lang="en-US" sz="2800" dirty="0" smtClean="0">
                <a:solidFill>
                  <a:srgbClr val="800000"/>
                </a:solidFill>
              </a:rPr>
              <a:t>nanoparticles</a:t>
            </a:r>
            <a:endParaRPr lang="en-US" sz="2800" dirty="0">
              <a:solidFill>
                <a:srgbClr val="800000"/>
              </a:solidFill>
            </a:endParaRPr>
          </a:p>
        </p:txBody>
      </p:sp>
    </p:spTree>
    <p:extLst>
      <p:ext uri="{BB962C8B-B14F-4D97-AF65-F5344CB8AC3E}">
        <p14:creationId xmlns:p14="http://schemas.microsoft.com/office/powerpoint/2010/main" val="3761718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8906" y="0"/>
            <a:ext cx="8275544" cy="1143000"/>
          </a:xfrm>
        </p:spPr>
        <p:txBody>
          <a:bodyPr/>
          <a:lstStyle/>
          <a:p>
            <a:r>
              <a:rPr lang="en-US" dirty="0" smtClean="0"/>
              <a:t>Second CPWR Initiative</a:t>
            </a:r>
            <a:endParaRPr lang="en-US" dirty="0"/>
          </a:p>
        </p:txBody>
      </p:sp>
      <p:sp>
        <p:nvSpPr>
          <p:cNvPr id="6" name="Content Placeholder 5"/>
          <p:cNvSpPr>
            <a:spLocks noGrp="1"/>
          </p:cNvSpPr>
          <p:nvPr>
            <p:ph idx="1"/>
          </p:nvPr>
        </p:nvSpPr>
        <p:spPr>
          <a:xfrm>
            <a:off x="658906" y="1042500"/>
            <a:ext cx="8275544" cy="4800600"/>
          </a:xfrm>
        </p:spPr>
        <p:txBody>
          <a:bodyPr/>
          <a:lstStyle/>
          <a:p>
            <a:pPr marL="596900" lvl="0" indent="-514350">
              <a:buFont typeface="+mj-lt"/>
              <a:buAutoNum type="arabicPeriod"/>
            </a:pPr>
            <a:r>
              <a:rPr lang="en-US" sz="2400" dirty="0"/>
              <a:t>I</a:t>
            </a:r>
            <a:r>
              <a:rPr lang="en-US" sz="2400" dirty="0" smtClean="0"/>
              <a:t>dentify </a:t>
            </a:r>
            <a:r>
              <a:rPr lang="en-US" sz="2400" dirty="0"/>
              <a:t>specific construction-related products </a:t>
            </a:r>
            <a:r>
              <a:rPr lang="en-US" sz="2400" dirty="0" smtClean="0"/>
              <a:t>and create </a:t>
            </a:r>
            <a:r>
              <a:rPr lang="en-US" sz="2400" dirty="0"/>
              <a:t>a registry </a:t>
            </a:r>
            <a:endParaRPr lang="en-US" sz="2400" dirty="0" smtClean="0"/>
          </a:p>
          <a:p>
            <a:pPr marL="596900" lvl="0" indent="-514350">
              <a:buFont typeface="+mj-lt"/>
              <a:buAutoNum type="arabicPeriod"/>
            </a:pPr>
            <a:r>
              <a:rPr lang="en-US" sz="3600" dirty="0" smtClean="0">
                <a:solidFill>
                  <a:srgbClr val="742217"/>
                </a:solidFill>
              </a:rPr>
              <a:t>Identify applicable </a:t>
            </a:r>
            <a:r>
              <a:rPr lang="en-US" sz="3600" dirty="0">
                <a:solidFill>
                  <a:srgbClr val="742217"/>
                </a:solidFill>
              </a:rPr>
              <a:t>control technologies currently in the CPWR Construction Solutions </a:t>
            </a:r>
            <a:r>
              <a:rPr lang="en-US" sz="3600" dirty="0" smtClean="0">
                <a:solidFill>
                  <a:srgbClr val="742217"/>
                </a:solidFill>
              </a:rPr>
              <a:t>database and measure their effectiveness with nanoparticles</a:t>
            </a:r>
          </a:p>
        </p:txBody>
      </p:sp>
    </p:spTree>
    <p:extLst>
      <p:ext uri="{BB962C8B-B14F-4D97-AF65-F5344CB8AC3E}">
        <p14:creationId xmlns:p14="http://schemas.microsoft.com/office/powerpoint/2010/main" val="130005780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Will these control nanoparticles in construction?</a:t>
            </a:r>
            <a:endParaRPr lang="en-US" dirty="0"/>
          </a:p>
        </p:txBody>
      </p:sp>
      <p:pic>
        <p:nvPicPr>
          <p:cNvPr id="5" name="Picture 4"/>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09359" y="1684338"/>
            <a:ext cx="3076575" cy="4362450"/>
          </a:xfrm>
          <a:prstGeom prst="rect">
            <a:avLst/>
          </a:prstGeom>
          <a:noFill/>
          <a:ln>
            <a:noFill/>
          </a:ln>
        </p:spPr>
      </p:pic>
      <p:sp>
        <p:nvSpPr>
          <p:cNvPr id="7" name="Rectangle 6"/>
          <p:cNvSpPr/>
          <p:nvPr/>
        </p:nvSpPr>
        <p:spPr>
          <a:xfrm>
            <a:off x="4213413" y="6094070"/>
            <a:ext cx="4572000" cy="646331"/>
          </a:xfrm>
          <a:prstGeom prst="rect">
            <a:avLst/>
          </a:prstGeom>
        </p:spPr>
        <p:txBody>
          <a:bodyPr>
            <a:spAutoFit/>
          </a:bodyPr>
          <a:lstStyle/>
          <a:p>
            <a:pPr algn="r"/>
            <a:r>
              <a:rPr lang="en-US" b="1" dirty="0" err="1"/>
              <a:t>Pentek</a:t>
            </a:r>
            <a:r>
              <a:rPr lang="en-US" b="1" dirty="0"/>
              <a:t> Air-Powered COMPACT-VAC High Performance </a:t>
            </a:r>
            <a:r>
              <a:rPr lang="en-US" b="1" dirty="0">
                <a:solidFill>
                  <a:srgbClr val="800000"/>
                </a:solidFill>
              </a:rPr>
              <a:t>HEPA</a:t>
            </a:r>
            <a:r>
              <a:rPr lang="en-US" b="1" dirty="0"/>
              <a:t> Vacuum </a:t>
            </a:r>
            <a:endParaRPr lang="en-US" dirty="0"/>
          </a:p>
        </p:txBody>
      </p:sp>
      <p:pic>
        <p:nvPicPr>
          <p:cNvPr id="8" name="Picture 7" descr="http://www.airtec.ch/local/cache-vignettes/L380xH292/airtec_jr-100_jet-rotary-da7aa.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24486" y="1873997"/>
            <a:ext cx="3619500" cy="2781300"/>
          </a:xfrm>
          <a:prstGeom prst="rect">
            <a:avLst/>
          </a:prstGeom>
          <a:noFill/>
          <a:ln>
            <a:noFill/>
          </a:ln>
        </p:spPr>
      </p:pic>
      <p:sp>
        <p:nvSpPr>
          <p:cNvPr id="9" name="Rectangle 8"/>
          <p:cNvSpPr/>
          <p:nvPr/>
        </p:nvSpPr>
        <p:spPr>
          <a:xfrm>
            <a:off x="846248" y="4833611"/>
            <a:ext cx="4572000" cy="646331"/>
          </a:xfrm>
          <a:prstGeom prst="rect">
            <a:avLst/>
          </a:prstGeom>
        </p:spPr>
        <p:txBody>
          <a:bodyPr>
            <a:spAutoFit/>
          </a:bodyPr>
          <a:lstStyle/>
          <a:p>
            <a:r>
              <a:rPr lang="en-US" b="1" dirty="0" err="1"/>
              <a:t>Airtec</a:t>
            </a:r>
            <a:r>
              <a:rPr lang="en-US" b="1" dirty="0"/>
              <a:t> Jet-Rotary Hand-Held Concrete Milling Machines</a:t>
            </a:r>
            <a:endParaRPr lang="en-US" dirty="0"/>
          </a:p>
        </p:txBody>
      </p:sp>
    </p:spTree>
    <p:extLst>
      <p:ext uri="{BB962C8B-B14F-4D97-AF65-F5344CB8AC3E}">
        <p14:creationId xmlns:p14="http://schemas.microsoft.com/office/powerpoint/2010/main" val="132879017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687379" y="240605"/>
            <a:ext cx="7848600" cy="715963"/>
          </a:xfrm>
        </p:spPr>
        <p:txBody>
          <a:bodyPr>
            <a:normAutofit fontScale="90000"/>
          </a:bodyPr>
          <a:lstStyle/>
          <a:p>
            <a:pPr algn="ctr"/>
            <a:r>
              <a:rPr lang="en-US" sz="3500" dirty="0">
                <a:effectLst>
                  <a:outerShdw blurRad="38100" dist="38100" dir="2700000" algn="tl">
                    <a:srgbClr val="C0C0C0"/>
                  </a:outerShdw>
                </a:effectLst>
              </a:rPr>
              <a:t>Conventional </a:t>
            </a:r>
            <a:r>
              <a:rPr lang="en-US" sz="3500" dirty="0" smtClean="0">
                <a:effectLst>
                  <a:outerShdw blurRad="38100" dist="38100" dir="2700000" algn="tl">
                    <a:srgbClr val="C0C0C0"/>
                  </a:outerShdw>
                </a:effectLst>
              </a:rPr>
              <a:t>controls </a:t>
            </a:r>
            <a:r>
              <a:rPr lang="en-US" sz="3500" dirty="0">
                <a:effectLst>
                  <a:outerShdw blurRad="38100" dist="38100" dir="2700000" algn="tl">
                    <a:srgbClr val="C0C0C0"/>
                  </a:outerShdw>
                </a:effectLst>
              </a:rPr>
              <a:t>s</a:t>
            </a:r>
            <a:r>
              <a:rPr lang="en-US" sz="3500" dirty="0" smtClean="0">
                <a:effectLst>
                  <a:outerShdw blurRad="38100" dist="38100" dir="2700000" algn="tl">
                    <a:srgbClr val="C0C0C0"/>
                  </a:outerShdw>
                </a:effectLst>
              </a:rPr>
              <a:t>hould work with </a:t>
            </a:r>
            <a:r>
              <a:rPr lang="en-US" sz="3500" dirty="0" err="1" smtClean="0">
                <a:effectLst>
                  <a:outerShdw blurRad="38100" dist="38100" dir="2700000" algn="tl">
                    <a:srgbClr val="C0C0C0"/>
                  </a:outerShdw>
                </a:effectLst>
              </a:rPr>
              <a:t>nano</a:t>
            </a:r>
            <a:endParaRPr lang="en-US" sz="3500" dirty="0">
              <a:effectLst>
                <a:outerShdw blurRad="38100" dist="38100" dir="2700000" algn="tl">
                  <a:srgbClr val="C0C0C0"/>
                </a:outerShdw>
              </a:effectLst>
            </a:endParaRPr>
          </a:p>
        </p:txBody>
      </p:sp>
      <p:pic>
        <p:nvPicPr>
          <p:cNvPr id="166915" name="Picture 3"/>
          <p:cNvPicPr>
            <a:picLocks noChangeAspect="1" noChangeArrowheads="1"/>
          </p:cNvPicPr>
          <p:nvPr/>
        </p:nvPicPr>
        <p:blipFill>
          <a:blip r:embed="rId3" cstate="print"/>
          <a:srcRect/>
          <a:stretch>
            <a:fillRect/>
          </a:stretch>
        </p:blipFill>
        <p:spPr bwMode="auto">
          <a:xfrm>
            <a:off x="1617304" y="1024809"/>
            <a:ext cx="6602412" cy="4945062"/>
          </a:xfrm>
          <a:prstGeom prst="rect">
            <a:avLst/>
          </a:prstGeom>
          <a:noFill/>
          <a:ln w="9525">
            <a:noFill/>
            <a:miter lim="800000"/>
            <a:headEnd/>
            <a:tailEnd/>
          </a:ln>
        </p:spPr>
      </p:pic>
      <p:sp>
        <p:nvSpPr>
          <p:cNvPr id="4" name="TextBox 3"/>
          <p:cNvSpPr txBox="1"/>
          <p:nvPr/>
        </p:nvSpPr>
        <p:spPr>
          <a:xfrm>
            <a:off x="329243" y="6318250"/>
            <a:ext cx="2892685" cy="307777"/>
          </a:xfrm>
          <a:prstGeom prst="rect">
            <a:avLst/>
          </a:prstGeom>
          <a:noFill/>
        </p:spPr>
        <p:txBody>
          <a:bodyPr wrap="square" rtlCol="0">
            <a:spAutoFit/>
          </a:bodyPr>
          <a:lstStyle/>
          <a:p>
            <a:pPr algn="ctr"/>
            <a:r>
              <a:rPr lang="en-US" sz="1400" b="1" dirty="0" smtClean="0">
                <a:solidFill>
                  <a:srgbClr val="855D5D"/>
                </a:solidFill>
              </a:rPr>
              <a:t>Courtesy NIOSH</a:t>
            </a:r>
            <a:endParaRPr lang="en-US" sz="1400" b="1" dirty="0">
              <a:solidFill>
                <a:srgbClr val="855D5D"/>
              </a:solidFill>
            </a:endParaRPr>
          </a:p>
        </p:txBody>
      </p:sp>
    </p:spTree>
    <p:extLst>
      <p:ext uri="{BB962C8B-B14F-4D97-AF65-F5344CB8AC3E}">
        <p14:creationId xmlns:p14="http://schemas.microsoft.com/office/powerpoint/2010/main" val="192082210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0737" y="587918"/>
            <a:ext cx="8301676" cy="1143000"/>
          </a:xfrm>
        </p:spPr>
        <p:txBody>
          <a:bodyPr>
            <a:normAutofit fontScale="90000"/>
          </a:bodyPr>
          <a:lstStyle/>
          <a:p>
            <a:r>
              <a:rPr lang="en-US" dirty="0" smtClean="0"/>
              <a:t>CPWR will </a:t>
            </a:r>
            <a:r>
              <a:rPr lang="en-US" dirty="0" smtClean="0"/>
              <a:t>be working with a firm called EPI Services that has a test chamber</a:t>
            </a:r>
            <a:endParaRPr lang="en-US" dirty="0"/>
          </a:p>
        </p:txBody>
      </p:sp>
      <p:sp>
        <p:nvSpPr>
          <p:cNvPr id="5" name="TextBox 4"/>
          <p:cNvSpPr txBox="1"/>
          <p:nvPr/>
        </p:nvSpPr>
        <p:spPr>
          <a:xfrm>
            <a:off x="1563931" y="5973196"/>
            <a:ext cx="6255724" cy="646331"/>
          </a:xfrm>
          <a:prstGeom prst="rect">
            <a:avLst/>
          </a:prstGeom>
          <a:noFill/>
        </p:spPr>
        <p:txBody>
          <a:bodyPr wrap="square" rtlCol="0">
            <a:spAutoFit/>
          </a:bodyPr>
          <a:lstStyle/>
          <a:p>
            <a:r>
              <a:rPr lang="en-US" dirty="0" smtClean="0"/>
              <a:t>Controlled area where construction products will be tested. Photo courtesy EPI Services, Inc.</a:t>
            </a:r>
            <a:endParaRPr lang="en-US" dirty="0"/>
          </a:p>
        </p:txBody>
      </p:sp>
      <p:pic>
        <p:nvPicPr>
          <p:cNvPr id="2" name="Picture 1"/>
          <p:cNvPicPr>
            <a:picLocks noChangeAspect="1"/>
          </p:cNvPicPr>
          <p:nvPr/>
        </p:nvPicPr>
        <p:blipFill>
          <a:blip r:embed="rId3" cstate="print"/>
          <a:stretch>
            <a:fillRect/>
          </a:stretch>
        </p:blipFill>
        <p:spPr>
          <a:xfrm>
            <a:off x="2179190" y="2162215"/>
            <a:ext cx="4733797" cy="3702072"/>
          </a:xfrm>
          <a:prstGeom prst="rect">
            <a:avLst/>
          </a:prstGeom>
        </p:spPr>
      </p:pic>
    </p:spTree>
    <p:extLst>
      <p:ext uri="{BB962C8B-B14F-4D97-AF65-F5344CB8AC3E}">
        <p14:creationId xmlns:p14="http://schemas.microsoft.com/office/powerpoint/2010/main" val="32265782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34"/>
          <p:cNvSpPr>
            <a:spLocks noGrp="1" noChangeArrowheads="1"/>
          </p:cNvSpPr>
          <p:nvPr>
            <p:ph type="title" idx="4294967295"/>
          </p:nvPr>
        </p:nvSpPr>
        <p:spPr>
          <a:xfrm>
            <a:off x="599745" y="2403692"/>
            <a:ext cx="2945835" cy="1143000"/>
          </a:xfrm>
        </p:spPr>
        <p:txBody>
          <a:bodyPr>
            <a:noAutofit/>
          </a:bodyPr>
          <a:lstStyle/>
          <a:p>
            <a:pPr algn="r" eaLnBrk="1" hangingPunct="1">
              <a:defRPr/>
            </a:pPr>
            <a:r>
              <a:rPr lang="en-US" sz="3200" dirty="0" smtClean="0"/>
              <a:t>Along with its own website and distribution system, CPWR will work with other organizations </a:t>
            </a:r>
            <a:r>
              <a:rPr lang="en-US" sz="3200" dirty="0" smtClean="0">
                <a:solidFill>
                  <a:srgbClr val="800000"/>
                </a:solidFill>
              </a:rPr>
              <a:t>including yours</a:t>
            </a:r>
          </a:p>
        </p:txBody>
      </p:sp>
      <p:pic>
        <p:nvPicPr>
          <p:cNvPr id="93189" name="Picture 3"/>
          <p:cNvPicPr>
            <a:picLocks noChangeAspect="1" noChangeArrowheads="1"/>
          </p:cNvPicPr>
          <p:nvPr/>
        </p:nvPicPr>
        <p:blipFill>
          <a:blip r:embed="rId3" cstate="print"/>
          <a:srcRect l="7576" t="18939" r="58333" b="11617"/>
          <a:stretch>
            <a:fillRect/>
          </a:stretch>
        </p:blipFill>
        <p:spPr bwMode="auto">
          <a:xfrm>
            <a:off x="3651425" y="1450715"/>
            <a:ext cx="5269439" cy="4024654"/>
          </a:xfrm>
          <a:prstGeom prst="rect">
            <a:avLst/>
          </a:prstGeom>
          <a:noFill/>
          <a:ln w="9525">
            <a:noFill/>
            <a:miter lim="800000"/>
            <a:headEnd/>
            <a:tailEnd/>
          </a:ln>
        </p:spPr>
      </p:pic>
      <p:sp>
        <p:nvSpPr>
          <p:cNvPr id="8" name="AutoShape 4"/>
          <p:cNvSpPr>
            <a:spLocks noChangeArrowheads="1"/>
          </p:cNvSpPr>
          <p:nvPr/>
        </p:nvSpPr>
        <p:spPr bwMode="auto">
          <a:xfrm>
            <a:off x="1933575" y="5943600"/>
            <a:ext cx="5457825" cy="442674"/>
          </a:xfrm>
          <a:prstGeom prst="roundRect">
            <a:avLst>
              <a:gd name="adj" fmla="val 16667"/>
            </a:avLst>
          </a:prstGeom>
          <a:solidFill>
            <a:srgbClr val="BBE0E3"/>
          </a:solidFill>
          <a:ln w="9525">
            <a:solidFill>
              <a:schemeClr val="accent2"/>
            </a:solidFill>
            <a:round/>
            <a:headEnd/>
            <a:tailEnd/>
          </a:ln>
          <a:effectLst>
            <a:outerShdw blurRad="63500" dist="38100" dir="2700000" algn="tl" rotWithShape="0">
              <a:srgbClr val="000000">
                <a:alpha val="39999"/>
              </a:srgbClr>
            </a:outerShdw>
          </a:effectLst>
        </p:spPr>
        <p:txBody>
          <a:bodyPr wrap="square" anchor="ctr">
            <a:prstTxWarp prst="textNoShape">
              <a:avLst/>
            </a:prstTxWarp>
            <a:spAutoFit/>
          </a:bodyPr>
          <a:lstStyle/>
          <a:p>
            <a:pPr algn="ctr">
              <a:lnSpc>
                <a:spcPct val="80000"/>
              </a:lnSpc>
              <a:spcBef>
                <a:spcPct val="20000"/>
              </a:spcBef>
              <a:defRPr/>
            </a:pPr>
            <a:r>
              <a:rPr lang="en-US" sz="2400" b="1" dirty="0">
                <a:solidFill>
                  <a:srgbClr val="000066"/>
                </a:solidFill>
              </a:rPr>
              <a:t>http://GoodNanoGuide.org</a:t>
            </a:r>
          </a:p>
        </p:txBody>
      </p:sp>
      <p:grpSp>
        <p:nvGrpSpPr>
          <p:cNvPr id="2" name="Group 4"/>
          <p:cNvGrpSpPr>
            <a:grpSpLocks/>
          </p:cNvGrpSpPr>
          <p:nvPr/>
        </p:nvGrpSpPr>
        <p:grpSpPr bwMode="auto">
          <a:xfrm>
            <a:off x="7924800" y="6019800"/>
            <a:ext cx="685800" cy="250825"/>
            <a:chOff x="4033" y="3793"/>
            <a:chExt cx="928" cy="247"/>
          </a:xfrm>
        </p:grpSpPr>
        <p:sp>
          <p:nvSpPr>
            <p:cNvPr id="17" name="Freeform 5"/>
            <p:cNvSpPr>
              <a:spLocks noEditPoints="1"/>
            </p:cNvSpPr>
            <p:nvPr/>
          </p:nvSpPr>
          <p:spPr bwMode="auto">
            <a:xfrm>
              <a:off x="4033" y="3793"/>
              <a:ext cx="290" cy="247"/>
            </a:xfrm>
            <a:custGeom>
              <a:avLst/>
              <a:gdLst>
                <a:gd name="T0" fmla="*/ 1 w 868"/>
                <a:gd name="T1" fmla="*/ 0 h 743"/>
                <a:gd name="T2" fmla="*/ 4 w 868"/>
                <a:gd name="T3" fmla="*/ 0 h 743"/>
                <a:gd name="T4" fmla="*/ 3 w 868"/>
                <a:gd name="T5" fmla="*/ 3 h 743"/>
                <a:gd name="T6" fmla="*/ 0 w 868"/>
                <a:gd name="T7" fmla="*/ 3 h 743"/>
                <a:gd name="T8" fmla="*/ 1 w 868"/>
                <a:gd name="T9" fmla="*/ 0 h 743"/>
                <a:gd name="T10" fmla="*/ 1 w 868"/>
                <a:gd name="T11" fmla="*/ 0 h 743"/>
                <a:gd name="T12" fmla="*/ 0 w 868"/>
                <a:gd name="T13" fmla="*/ 3 h 743"/>
                <a:gd name="T14" fmla="*/ 1 w 868"/>
                <a:gd name="T15" fmla="*/ 1 h 743"/>
                <a:gd name="T16" fmla="*/ 2 w 868"/>
                <a:gd name="T17" fmla="*/ 1 h 743"/>
                <a:gd name="T18" fmla="*/ 2 w 868"/>
                <a:gd name="T19" fmla="*/ 2 h 743"/>
                <a:gd name="T20" fmla="*/ 2 w 868"/>
                <a:gd name="T21" fmla="*/ 1 h 743"/>
                <a:gd name="T22" fmla="*/ 3 w 868"/>
                <a:gd name="T23" fmla="*/ 1 h 743"/>
                <a:gd name="T24" fmla="*/ 2 w 868"/>
                <a:gd name="T25" fmla="*/ 3 h 743"/>
                <a:gd name="T26" fmla="*/ 2 w 868"/>
                <a:gd name="T27" fmla="*/ 3 h 743"/>
                <a:gd name="T28" fmla="*/ 1 w 868"/>
                <a:gd name="T29" fmla="*/ 2 h 743"/>
                <a:gd name="T30" fmla="*/ 1 w 868"/>
                <a:gd name="T31" fmla="*/ 3 h 743"/>
                <a:gd name="T32" fmla="*/ 0 w 868"/>
                <a:gd name="T33" fmla="*/ 3 h 743"/>
                <a:gd name="T34" fmla="*/ 0 w 868"/>
                <a:gd name="T35" fmla="*/ 3 h 7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8"/>
                <a:gd name="T55" fmla="*/ 0 h 743"/>
                <a:gd name="T56" fmla="*/ 868 w 868"/>
                <a:gd name="T57" fmla="*/ 743 h 7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8" h="743">
                  <a:moveTo>
                    <a:pt x="242" y="0"/>
                  </a:moveTo>
                  <a:lnTo>
                    <a:pt x="868" y="0"/>
                  </a:lnTo>
                  <a:lnTo>
                    <a:pt x="627" y="743"/>
                  </a:lnTo>
                  <a:lnTo>
                    <a:pt x="0" y="743"/>
                  </a:lnTo>
                  <a:lnTo>
                    <a:pt x="242" y="0"/>
                  </a:lnTo>
                  <a:close/>
                  <a:moveTo>
                    <a:pt x="41" y="712"/>
                  </a:moveTo>
                  <a:lnTo>
                    <a:pt x="193" y="245"/>
                  </a:lnTo>
                  <a:lnTo>
                    <a:pt x="406" y="245"/>
                  </a:lnTo>
                  <a:lnTo>
                    <a:pt x="497" y="514"/>
                  </a:lnTo>
                  <a:lnTo>
                    <a:pt x="586" y="245"/>
                  </a:lnTo>
                  <a:lnTo>
                    <a:pt x="759" y="245"/>
                  </a:lnTo>
                  <a:lnTo>
                    <a:pt x="608" y="712"/>
                  </a:lnTo>
                  <a:lnTo>
                    <a:pt x="406" y="712"/>
                  </a:lnTo>
                  <a:lnTo>
                    <a:pt x="299" y="439"/>
                  </a:lnTo>
                  <a:lnTo>
                    <a:pt x="211" y="712"/>
                  </a:lnTo>
                  <a:lnTo>
                    <a:pt x="41" y="712"/>
                  </a:lnTo>
                  <a:close/>
                </a:path>
              </a:pathLst>
            </a:custGeom>
            <a:solidFill>
              <a:srgbClr val="000000"/>
            </a:solidFill>
            <a:ln w="9525">
              <a:noFill/>
              <a:round/>
              <a:headEnd/>
              <a:tailEnd/>
            </a:ln>
          </p:spPr>
          <p:txBody>
            <a:bodyPr/>
            <a:lstStyle/>
            <a:p>
              <a:pPr eaLnBrk="0" fontAlgn="auto" hangingPunct="0">
                <a:spcBef>
                  <a:spcPts val="0"/>
                </a:spcBef>
                <a:spcAft>
                  <a:spcPts val="0"/>
                </a:spcAft>
                <a:defRPr/>
              </a:pPr>
              <a:endParaRPr lang="en-US" i="1" kern="0" dirty="0">
                <a:solidFill>
                  <a:srgbClr val="FFFFFF"/>
                </a:solidFill>
                <a:latin typeface="Garamond" pitchFamily="18" charset="0"/>
              </a:endParaRPr>
            </a:p>
          </p:txBody>
        </p:sp>
        <p:sp>
          <p:nvSpPr>
            <p:cNvPr id="18" name="Freeform 6"/>
            <p:cNvSpPr>
              <a:spLocks noEditPoints="1"/>
            </p:cNvSpPr>
            <p:nvPr/>
          </p:nvSpPr>
          <p:spPr bwMode="auto">
            <a:xfrm>
              <a:off x="4252" y="3871"/>
              <a:ext cx="709" cy="164"/>
            </a:xfrm>
            <a:custGeom>
              <a:avLst/>
              <a:gdLst>
                <a:gd name="T0" fmla="*/ 0 w 2124"/>
                <a:gd name="T1" fmla="*/ 2 h 494"/>
                <a:gd name="T2" fmla="*/ 2 w 2124"/>
                <a:gd name="T3" fmla="*/ 1 h 494"/>
                <a:gd name="T4" fmla="*/ 2 w 2124"/>
                <a:gd name="T5" fmla="*/ 1 h 494"/>
                <a:gd name="T6" fmla="*/ 2 w 2124"/>
                <a:gd name="T7" fmla="*/ 2 h 494"/>
                <a:gd name="T8" fmla="*/ 2 w 2124"/>
                <a:gd name="T9" fmla="*/ 2 h 494"/>
                <a:gd name="T10" fmla="*/ 3 w 2124"/>
                <a:gd name="T11" fmla="*/ 1 h 494"/>
                <a:gd name="T12" fmla="*/ 3 w 2124"/>
                <a:gd name="T13" fmla="*/ 1 h 494"/>
                <a:gd name="T14" fmla="*/ 3 w 2124"/>
                <a:gd name="T15" fmla="*/ 1 h 494"/>
                <a:gd name="T16" fmla="*/ 3 w 2124"/>
                <a:gd name="T17" fmla="*/ 1 h 494"/>
                <a:gd name="T18" fmla="*/ 3 w 2124"/>
                <a:gd name="T19" fmla="*/ 0 h 494"/>
                <a:gd name="T20" fmla="*/ 2 w 2124"/>
                <a:gd name="T21" fmla="*/ 1 h 494"/>
                <a:gd name="T22" fmla="*/ 2 w 2124"/>
                <a:gd name="T23" fmla="*/ 1 h 494"/>
                <a:gd name="T24" fmla="*/ 2 w 2124"/>
                <a:gd name="T25" fmla="*/ 1 h 494"/>
                <a:gd name="T26" fmla="*/ 1 w 2124"/>
                <a:gd name="T27" fmla="*/ 1 h 494"/>
                <a:gd name="T28" fmla="*/ 2 w 2124"/>
                <a:gd name="T29" fmla="*/ 0 h 494"/>
                <a:gd name="T30" fmla="*/ 2 w 2124"/>
                <a:gd name="T31" fmla="*/ 0 h 494"/>
                <a:gd name="T32" fmla="*/ 3 w 2124"/>
                <a:gd name="T33" fmla="*/ 0 h 494"/>
                <a:gd name="T34" fmla="*/ 3 w 2124"/>
                <a:gd name="T35" fmla="*/ 0 h 494"/>
                <a:gd name="T36" fmla="*/ 4 w 2124"/>
                <a:gd name="T37" fmla="*/ 0 h 494"/>
                <a:gd name="T38" fmla="*/ 4 w 2124"/>
                <a:gd name="T39" fmla="*/ 1 h 494"/>
                <a:gd name="T40" fmla="*/ 4 w 2124"/>
                <a:gd name="T41" fmla="*/ 1 h 494"/>
                <a:gd name="T42" fmla="*/ 3 w 2124"/>
                <a:gd name="T43" fmla="*/ 2 h 494"/>
                <a:gd name="T44" fmla="*/ 3 w 2124"/>
                <a:gd name="T45" fmla="*/ 2 h 494"/>
                <a:gd name="T46" fmla="*/ 2 w 2124"/>
                <a:gd name="T47" fmla="*/ 2 h 494"/>
                <a:gd name="T48" fmla="*/ 1 w 2124"/>
                <a:gd name="T49" fmla="*/ 2 h 494"/>
                <a:gd name="T50" fmla="*/ 1 w 2124"/>
                <a:gd name="T51" fmla="*/ 2 h 494"/>
                <a:gd name="T52" fmla="*/ 1 w 2124"/>
                <a:gd name="T53" fmla="*/ 2 h 494"/>
                <a:gd name="T54" fmla="*/ 1 w 2124"/>
                <a:gd name="T55" fmla="*/ 1 h 494"/>
                <a:gd name="T56" fmla="*/ 4 w 2124"/>
                <a:gd name="T57" fmla="*/ 1 h 494"/>
                <a:gd name="T58" fmla="*/ 5 w 2124"/>
                <a:gd name="T59" fmla="*/ 2 h 494"/>
                <a:gd name="T60" fmla="*/ 5 w 2124"/>
                <a:gd name="T61" fmla="*/ 2 h 494"/>
                <a:gd name="T62" fmla="*/ 5 w 2124"/>
                <a:gd name="T63" fmla="*/ 1 h 494"/>
                <a:gd name="T64" fmla="*/ 5 w 2124"/>
                <a:gd name="T65" fmla="*/ 1 h 494"/>
                <a:gd name="T66" fmla="*/ 4 w 2124"/>
                <a:gd name="T67" fmla="*/ 1 h 494"/>
                <a:gd name="T68" fmla="*/ 4 w 2124"/>
                <a:gd name="T69" fmla="*/ 1 h 494"/>
                <a:gd name="T70" fmla="*/ 4 w 2124"/>
                <a:gd name="T71" fmla="*/ 1 h 494"/>
                <a:gd name="T72" fmla="*/ 4 w 2124"/>
                <a:gd name="T73" fmla="*/ 1 h 494"/>
                <a:gd name="T74" fmla="*/ 4 w 2124"/>
                <a:gd name="T75" fmla="*/ 0 h 494"/>
                <a:gd name="T76" fmla="*/ 4 w 2124"/>
                <a:gd name="T77" fmla="*/ 0 h 494"/>
                <a:gd name="T78" fmla="*/ 5 w 2124"/>
                <a:gd name="T79" fmla="*/ 0 h 494"/>
                <a:gd name="T80" fmla="*/ 6 w 2124"/>
                <a:gd name="T81" fmla="*/ 0 h 494"/>
                <a:gd name="T82" fmla="*/ 6 w 2124"/>
                <a:gd name="T83" fmla="*/ 0 h 494"/>
                <a:gd name="T84" fmla="*/ 5 w 2124"/>
                <a:gd name="T85" fmla="*/ 1 h 494"/>
                <a:gd name="T86" fmla="*/ 5 w 2124"/>
                <a:gd name="T87" fmla="*/ 1 h 494"/>
                <a:gd name="T88" fmla="*/ 5 w 2124"/>
                <a:gd name="T89" fmla="*/ 0 h 494"/>
                <a:gd name="T90" fmla="*/ 5 w 2124"/>
                <a:gd name="T91" fmla="*/ 0 h 494"/>
                <a:gd name="T92" fmla="*/ 5 w 2124"/>
                <a:gd name="T93" fmla="*/ 1 h 494"/>
                <a:gd name="T94" fmla="*/ 5 w 2124"/>
                <a:gd name="T95" fmla="*/ 1 h 494"/>
                <a:gd name="T96" fmla="*/ 6 w 2124"/>
                <a:gd name="T97" fmla="*/ 1 h 494"/>
                <a:gd name="T98" fmla="*/ 6 w 2124"/>
                <a:gd name="T99" fmla="*/ 1 h 494"/>
                <a:gd name="T100" fmla="*/ 6 w 2124"/>
                <a:gd name="T101" fmla="*/ 1 h 494"/>
                <a:gd name="T102" fmla="*/ 6 w 2124"/>
                <a:gd name="T103" fmla="*/ 2 h 494"/>
                <a:gd name="T104" fmla="*/ 5 w 2124"/>
                <a:gd name="T105" fmla="*/ 2 h 494"/>
                <a:gd name="T106" fmla="*/ 5 w 2124"/>
                <a:gd name="T107" fmla="*/ 2 h 494"/>
                <a:gd name="T108" fmla="*/ 4 w 2124"/>
                <a:gd name="T109" fmla="*/ 2 h 494"/>
                <a:gd name="T110" fmla="*/ 4 w 2124"/>
                <a:gd name="T111" fmla="*/ 2 h 494"/>
                <a:gd name="T112" fmla="*/ 4 w 2124"/>
                <a:gd name="T113" fmla="*/ 2 h 494"/>
                <a:gd name="T114" fmla="*/ 6 w 2124"/>
                <a:gd name="T115" fmla="*/ 0 h 494"/>
                <a:gd name="T116" fmla="*/ 8 w 2124"/>
                <a:gd name="T117" fmla="*/ 2 h 494"/>
                <a:gd name="T118" fmla="*/ 6 w 2124"/>
                <a:gd name="T119" fmla="*/ 2 h 4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24"/>
                <a:gd name="T181" fmla="*/ 0 h 494"/>
                <a:gd name="T182" fmla="*/ 2124 w 2124"/>
                <a:gd name="T183" fmla="*/ 494 h 4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24" h="494">
                  <a:moveTo>
                    <a:pt x="0" y="486"/>
                  </a:moveTo>
                  <a:lnTo>
                    <a:pt x="151" y="19"/>
                  </a:lnTo>
                  <a:lnTo>
                    <a:pt x="331" y="19"/>
                  </a:lnTo>
                  <a:lnTo>
                    <a:pt x="179" y="486"/>
                  </a:lnTo>
                  <a:lnTo>
                    <a:pt x="0" y="486"/>
                  </a:lnTo>
                  <a:close/>
                  <a:moveTo>
                    <a:pt x="459" y="246"/>
                  </a:moveTo>
                  <a:lnTo>
                    <a:pt x="459" y="246"/>
                  </a:lnTo>
                  <a:lnTo>
                    <a:pt x="454" y="261"/>
                  </a:lnTo>
                  <a:lnTo>
                    <a:pt x="451" y="276"/>
                  </a:lnTo>
                  <a:lnTo>
                    <a:pt x="449" y="288"/>
                  </a:lnTo>
                  <a:lnTo>
                    <a:pt x="449" y="300"/>
                  </a:lnTo>
                  <a:lnTo>
                    <a:pt x="449" y="311"/>
                  </a:lnTo>
                  <a:lnTo>
                    <a:pt x="451" y="321"/>
                  </a:lnTo>
                  <a:lnTo>
                    <a:pt x="455" y="331"/>
                  </a:lnTo>
                  <a:lnTo>
                    <a:pt x="459" y="339"/>
                  </a:lnTo>
                  <a:lnTo>
                    <a:pt x="465" y="347"/>
                  </a:lnTo>
                  <a:lnTo>
                    <a:pt x="471" y="353"/>
                  </a:lnTo>
                  <a:lnTo>
                    <a:pt x="479" y="359"/>
                  </a:lnTo>
                  <a:lnTo>
                    <a:pt x="488" y="364"/>
                  </a:lnTo>
                  <a:lnTo>
                    <a:pt x="499" y="368"/>
                  </a:lnTo>
                  <a:lnTo>
                    <a:pt x="510" y="370"/>
                  </a:lnTo>
                  <a:lnTo>
                    <a:pt x="523" y="371"/>
                  </a:lnTo>
                  <a:lnTo>
                    <a:pt x="537" y="371"/>
                  </a:lnTo>
                  <a:lnTo>
                    <a:pt x="552" y="371"/>
                  </a:lnTo>
                  <a:lnTo>
                    <a:pt x="565" y="370"/>
                  </a:lnTo>
                  <a:lnTo>
                    <a:pt x="579" y="368"/>
                  </a:lnTo>
                  <a:lnTo>
                    <a:pt x="591" y="364"/>
                  </a:lnTo>
                  <a:lnTo>
                    <a:pt x="603" y="359"/>
                  </a:lnTo>
                  <a:lnTo>
                    <a:pt x="614" y="353"/>
                  </a:lnTo>
                  <a:lnTo>
                    <a:pt x="625" y="347"/>
                  </a:lnTo>
                  <a:lnTo>
                    <a:pt x="636" y="339"/>
                  </a:lnTo>
                  <a:lnTo>
                    <a:pt x="646" y="331"/>
                  </a:lnTo>
                  <a:lnTo>
                    <a:pt x="656" y="321"/>
                  </a:lnTo>
                  <a:lnTo>
                    <a:pt x="664" y="311"/>
                  </a:lnTo>
                  <a:lnTo>
                    <a:pt x="672" y="300"/>
                  </a:lnTo>
                  <a:lnTo>
                    <a:pt x="679" y="288"/>
                  </a:lnTo>
                  <a:lnTo>
                    <a:pt x="686" y="276"/>
                  </a:lnTo>
                  <a:lnTo>
                    <a:pt x="691" y="261"/>
                  </a:lnTo>
                  <a:lnTo>
                    <a:pt x="697" y="246"/>
                  </a:lnTo>
                  <a:lnTo>
                    <a:pt x="701" y="231"/>
                  </a:lnTo>
                  <a:lnTo>
                    <a:pt x="705" y="218"/>
                  </a:lnTo>
                  <a:lnTo>
                    <a:pt x="706" y="204"/>
                  </a:lnTo>
                  <a:lnTo>
                    <a:pt x="707" y="192"/>
                  </a:lnTo>
                  <a:lnTo>
                    <a:pt x="706" y="181"/>
                  </a:lnTo>
                  <a:lnTo>
                    <a:pt x="705" y="171"/>
                  </a:lnTo>
                  <a:lnTo>
                    <a:pt x="701" y="161"/>
                  </a:lnTo>
                  <a:lnTo>
                    <a:pt x="696" y="153"/>
                  </a:lnTo>
                  <a:lnTo>
                    <a:pt x="691" y="145"/>
                  </a:lnTo>
                  <a:lnTo>
                    <a:pt x="684" y="138"/>
                  </a:lnTo>
                  <a:lnTo>
                    <a:pt x="677" y="133"/>
                  </a:lnTo>
                  <a:lnTo>
                    <a:pt x="667" y="128"/>
                  </a:lnTo>
                  <a:lnTo>
                    <a:pt x="657" y="124"/>
                  </a:lnTo>
                  <a:lnTo>
                    <a:pt x="646" y="122"/>
                  </a:lnTo>
                  <a:lnTo>
                    <a:pt x="632" y="121"/>
                  </a:lnTo>
                  <a:lnTo>
                    <a:pt x="619" y="120"/>
                  </a:lnTo>
                  <a:lnTo>
                    <a:pt x="604" y="121"/>
                  </a:lnTo>
                  <a:lnTo>
                    <a:pt x="591" y="122"/>
                  </a:lnTo>
                  <a:lnTo>
                    <a:pt x="577" y="124"/>
                  </a:lnTo>
                  <a:lnTo>
                    <a:pt x="565" y="128"/>
                  </a:lnTo>
                  <a:lnTo>
                    <a:pt x="553" y="133"/>
                  </a:lnTo>
                  <a:lnTo>
                    <a:pt x="542" y="138"/>
                  </a:lnTo>
                  <a:lnTo>
                    <a:pt x="530" y="145"/>
                  </a:lnTo>
                  <a:lnTo>
                    <a:pt x="520" y="153"/>
                  </a:lnTo>
                  <a:lnTo>
                    <a:pt x="510" y="161"/>
                  </a:lnTo>
                  <a:lnTo>
                    <a:pt x="500" y="171"/>
                  </a:lnTo>
                  <a:lnTo>
                    <a:pt x="492" y="181"/>
                  </a:lnTo>
                  <a:lnTo>
                    <a:pt x="483" y="192"/>
                  </a:lnTo>
                  <a:lnTo>
                    <a:pt x="477" y="204"/>
                  </a:lnTo>
                  <a:lnTo>
                    <a:pt x="470" y="218"/>
                  </a:lnTo>
                  <a:lnTo>
                    <a:pt x="464" y="231"/>
                  </a:lnTo>
                  <a:lnTo>
                    <a:pt x="459" y="246"/>
                  </a:lnTo>
                  <a:close/>
                  <a:moveTo>
                    <a:pt x="265" y="246"/>
                  </a:moveTo>
                  <a:lnTo>
                    <a:pt x="265" y="246"/>
                  </a:lnTo>
                  <a:lnTo>
                    <a:pt x="275" y="217"/>
                  </a:lnTo>
                  <a:lnTo>
                    <a:pt x="288" y="190"/>
                  </a:lnTo>
                  <a:lnTo>
                    <a:pt x="303" y="164"/>
                  </a:lnTo>
                  <a:lnTo>
                    <a:pt x="319" y="139"/>
                  </a:lnTo>
                  <a:lnTo>
                    <a:pt x="337" y="117"/>
                  </a:lnTo>
                  <a:lnTo>
                    <a:pt x="357" y="97"/>
                  </a:lnTo>
                  <a:lnTo>
                    <a:pt x="379" y="79"/>
                  </a:lnTo>
                  <a:lnTo>
                    <a:pt x="404" y="63"/>
                  </a:lnTo>
                  <a:lnTo>
                    <a:pt x="429" y="48"/>
                  </a:lnTo>
                  <a:lnTo>
                    <a:pt x="456" y="35"/>
                  </a:lnTo>
                  <a:lnTo>
                    <a:pt x="486" y="25"/>
                  </a:lnTo>
                  <a:lnTo>
                    <a:pt x="516" y="16"/>
                  </a:lnTo>
                  <a:lnTo>
                    <a:pt x="549" y="9"/>
                  </a:lnTo>
                  <a:lnTo>
                    <a:pt x="583" y="4"/>
                  </a:lnTo>
                  <a:lnTo>
                    <a:pt x="620" y="2"/>
                  </a:lnTo>
                  <a:lnTo>
                    <a:pt x="658" y="0"/>
                  </a:lnTo>
                  <a:lnTo>
                    <a:pt x="695" y="2"/>
                  </a:lnTo>
                  <a:lnTo>
                    <a:pt x="729" y="4"/>
                  </a:lnTo>
                  <a:lnTo>
                    <a:pt x="760" y="9"/>
                  </a:lnTo>
                  <a:lnTo>
                    <a:pt x="789" y="16"/>
                  </a:lnTo>
                  <a:lnTo>
                    <a:pt x="814" y="25"/>
                  </a:lnTo>
                  <a:lnTo>
                    <a:pt x="826" y="30"/>
                  </a:lnTo>
                  <a:lnTo>
                    <a:pt x="836" y="35"/>
                  </a:lnTo>
                  <a:lnTo>
                    <a:pt x="845" y="41"/>
                  </a:lnTo>
                  <a:lnTo>
                    <a:pt x="855" y="48"/>
                  </a:lnTo>
                  <a:lnTo>
                    <a:pt x="864" y="54"/>
                  </a:lnTo>
                  <a:lnTo>
                    <a:pt x="871" y="63"/>
                  </a:lnTo>
                  <a:lnTo>
                    <a:pt x="879" y="70"/>
                  </a:lnTo>
                  <a:lnTo>
                    <a:pt x="885" y="79"/>
                  </a:lnTo>
                  <a:lnTo>
                    <a:pt x="890" y="88"/>
                  </a:lnTo>
                  <a:lnTo>
                    <a:pt x="894" y="97"/>
                  </a:lnTo>
                  <a:lnTo>
                    <a:pt x="898" y="107"/>
                  </a:lnTo>
                  <a:lnTo>
                    <a:pt x="902" y="117"/>
                  </a:lnTo>
                  <a:lnTo>
                    <a:pt x="904" y="128"/>
                  </a:lnTo>
                  <a:lnTo>
                    <a:pt x="905" y="139"/>
                  </a:lnTo>
                  <a:lnTo>
                    <a:pt x="907" y="151"/>
                  </a:lnTo>
                  <a:lnTo>
                    <a:pt x="907" y="164"/>
                  </a:lnTo>
                  <a:lnTo>
                    <a:pt x="904" y="190"/>
                  </a:lnTo>
                  <a:lnTo>
                    <a:pt x="899" y="217"/>
                  </a:lnTo>
                  <a:lnTo>
                    <a:pt x="891" y="246"/>
                  </a:lnTo>
                  <a:lnTo>
                    <a:pt x="880" y="276"/>
                  </a:lnTo>
                  <a:lnTo>
                    <a:pt x="868" y="304"/>
                  </a:lnTo>
                  <a:lnTo>
                    <a:pt x="853" y="330"/>
                  </a:lnTo>
                  <a:lnTo>
                    <a:pt x="837" y="353"/>
                  </a:lnTo>
                  <a:lnTo>
                    <a:pt x="819" y="375"/>
                  </a:lnTo>
                  <a:lnTo>
                    <a:pt x="798" y="395"/>
                  </a:lnTo>
                  <a:lnTo>
                    <a:pt x="776" y="413"/>
                  </a:lnTo>
                  <a:lnTo>
                    <a:pt x="752" y="430"/>
                  </a:lnTo>
                  <a:lnTo>
                    <a:pt x="727" y="444"/>
                  </a:lnTo>
                  <a:lnTo>
                    <a:pt x="699" y="457"/>
                  </a:lnTo>
                  <a:lnTo>
                    <a:pt x="670" y="467"/>
                  </a:lnTo>
                  <a:lnTo>
                    <a:pt x="639" y="476"/>
                  </a:lnTo>
                  <a:lnTo>
                    <a:pt x="607" y="483"/>
                  </a:lnTo>
                  <a:lnTo>
                    <a:pt x="572" y="488"/>
                  </a:lnTo>
                  <a:lnTo>
                    <a:pt x="536" y="491"/>
                  </a:lnTo>
                  <a:lnTo>
                    <a:pt x="498" y="492"/>
                  </a:lnTo>
                  <a:lnTo>
                    <a:pt x="461" y="491"/>
                  </a:lnTo>
                  <a:lnTo>
                    <a:pt x="427" y="488"/>
                  </a:lnTo>
                  <a:lnTo>
                    <a:pt x="395" y="483"/>
                  </a:lnTo>
                  <a:lnTo>
                    <a:pt x="367" y="476"/>
                  </a:lnTo>
                  <a:lnTo>
                    <a:pt x="342" y="467"/>
                  </a:lnTo>
                  <a:lnTo>
                    <a:pt x="330" y="462"/>
                  </a:lnTo>
                  <a:lnTo>
                    <a:pt x="319" y="457"/>
                  </a:lnTo>
                  <a:lnTo>
                    <a:pt x="309" y="451"/>
                  </a:lnTo>
                  <a:lnTo>
                    <a:pt x="301" y="444"/>
                  </a:lnTo>
                  <a:lnTo>
                    <a:pt x="292" y="438"/>
                  </a:lnTo>
                  <a:lnTo>
                    <a:pt x="284" y="430"/>
                  </a:lnTo>
                  <a:lnTo>
                    <a:pt x="277" y="422"/>
                  </a:lnTo>
                  <a:lnTo>
                    <a:pt x="271" y="413"/>
                  </a:lnTo>
                  <a:lnTo>
                    <a:pt x="265" y="405"/>
                  </a:lnTo>
                  <a:lnTo>
                    <a:pt x="260" y="395"/>
                  </a:lnTo>
                  <a:lnTo>
                    <a:pt x="257" y="385"/>
                  </a:lnTo>
                  <a:lnTo>
                    <a:pt x="254" y="375"/>
                  </a:lnTo>
                  <a:lnTo>
                    <a:pt x="252" y="364"/>
                  </a:lnTo>
                  <a:lnTo>
                    <a:pt x="249" y="353"/>
                  </a:lnTo>
                  <a:lnTo>
                    <a:pt x="249" y="342"/>
                  </a:lnTo>
                  <a:lnTo>
                    <a:pt x="249" y="330"/>
                  </a:lnTo>
                  <a:lnTo>
                    <a:pt x="252" y="304"/>
                  </a:lnTo>
                  <a:lnTo>
                    <a:pt x="257" y="276"/>
                  </a:lnTo>
                  <a:lnTo>
                    <a:pt x="265" y="246"/>
                  </a:lnTo>
                  <a:close/>
                  <a:moveTo>
                    <a:pt x="859" y="338"/>
                  </a:moveTo>
                  <a:lnTo>
                    <a:pt x="1078" y="337"/>
                  </a:lnTo>
                  <a:lnTo>
                    <a:pt x="1077" y="347"/>
                  </a:lnTo>
                  <a:lnTo>
                    <a:pt x="1079" y="354"/>
                  </a:lnTo>
                  <a:lnTo>
                    <a:pt x="1084" y="360"/>
                  </a:lnTo>
                  <a:lnTo>
                    <a:pt x="1092" y="366"/>
                  </a:lnTo>
                  <a:lnTo>
                    <a:pt x="1101" y="371"/>
                  </a:lnTo>
                  <a:lnTo>
                    <a:pt x="1114" y="374"/>
                  </a:lnTo>
                  <a:lnTo>
                    <a:pt x="1128" y="376"/>
                  </a:lnTo>
                  <a:lnTo>
                    <a:pt x="1145" y="376"/>
                  </a:lnTo>
                  <a:lnTo>
                    <a:pt x="1163" y="376"/>
                  </a:lnTo>
                  <a:lnTo>
                    <a:pt x="1178" y="375"/>
                  </a:lnTo>
                  <a:lnTo>
                    <a:pt x="1192" y="373"/>
                  </a:lnTo>
                  <a:lnTo>
                    <a:pt x="1203" y="369"/>
                  </a:lnTo>
                  <a:lnTo>
                    <a:pt x="1213" y="364"/>
                  </a:lnTo>
                  <a:lnTo>
                    <a:pt x="1220" y="358"/>
                  </a:lnTo>
                  <a:lnTo>
                    <a:pt x="1226" y="352"/>
                  </a:lnTo>
                  <a:lnTo>
                    <a:pt x="1230" y="343"/>
                  </a:lnTo>
                  <a:lnTo>
                    <a:pt x="1231" y="336"/>
                  </a:lnTo>
                  <a:lnTo>
                    <a:pt x="1230" y="330"/>
                  </a:lnTo>
                  <a:lnTo>
                    <a:pt x="1226" y="325"/>
                  </a:lnTo>
                  <a:lnTo>
                    <a:pt x="1221" y="320"/>
                  </a:lnTo>
                  <a:lnTo>
                    <a:pt x="1214" y="315"/>
                  </a:lnTo>
                  <a:lnTo>
                    <a:pt x="1204" y="311"/>
                  </a:lnTo>
                  <a:lnTo>
                    <a:pt x="1192" y="309"/>
                  </a:lnTo>
                  <a:lnTo>
                    <a:pt x="1177" y="306"/>
                  </a:lnTo>
                  <a:lnTo>
                    <a:pt x="1047" y="289"/>
                  </a:lnTo>
                  <a:lnTo>
                    <a:pt x="1029" y="287"/>
                  </a:lnTo>
                  <a:lnTo>
                    <a:pt x="1011" y="283"/>
                  </a:lnTo>
                  <a:lnTo>
                    <a:pt x="995" y="278"/>
                  </a:lnTo>
                  <a:lnTo>
                    <a:pt x="980" y="273"/>
                  </a:lnTo>
                  <a:lnTo>
                    <a:pt x="967" y="267"/>
                  </a:lnTo>
                  <a:lnTo>
                    <a:pt x="956" y="261"/>
                  </a:lnTo>
                  <a:lnTo>
                    <a:pt x="945" y="253"/>
                  </a:lnTo>
                  <a:lnTo>
                    <a:pt x="936" y="245"/>
                  </a:lnTo>
                  <a:lnTo>
                    <a:pt x="930" y="235"/>
                  </a:lnTo>
                  <a:lnTo>
                    <a:pt x="924" y="225"/>
                  </a:lnTo>
                  <a:lnTo>
                    <a:pt x="920" y="215"/>
                  </a:lnTo>
                  <a:lnTo>
                    <a:pt x="918" y="203"/>
                  </a:lnTo>
                  <a:lnTo>
                    <a:pt x="918" y="191"/>
                  </a:lnTo>
                  <a:lnTo>
                    <a:pt x="919" y="179"/>
                  </a:lnTo>
                  <a:lnTo>
                    <a:pt x="920" y="165"/>
                  </a:lnTo>
                  <a:lnTo>
                    <a:pt x="925" y="150"/>
                  </a:lnTo>
                  <a:lnTo>
                    <a:pt x="932" y="132"/>
                  </a:lnTo>
                  <a:lnTo>
                    <a:pt x="941" y="115"/>
                  </a:lnTo>
                  <a:lnTo>
                    <a:pt x="951" y="97"/>
                  </a:lnTo>
                  <a:lnTo>
                    <a:pt x="963" y="83"/>
                  </a:lnTo>
                  <a:lnTo>
                    <a:pt x="976" y="69"/>
                  </a:lnTo>
                  <a:lnTo>
                    <a:pt x="991" y="57"/>
                  </a:lnTo>
                  <a:lnTo>
                    <a:pt x="1008" y="46"/>
                  </a:lnTo>
                  <a:lnTo>
                    <a:pt x="1025" y="36"/>
                  </a:lnTo>
                  <a:lnTo>
                    <a:pt x="1046" y="27"/>
                  </a:lnTo>
                  <a:lnTo>
                    <a:pt x="1068" y="20"/>
                  </a:lnTo>
                  <a:lnTo>
                    <a:pt x="1092" y="14"/>
                  </a:lnTo>
                  <a:lnTo>
                    <a:pt x="1117" y="9"/>
                  </a:lnTo>
                  <a:lnTo>
                    <a:pt x="1145" y="5"/>
                  </a:lnTo>
                  <a:lnTo>
                    <a:pt x="1176" y="3"/>
                  </a:lnTo>
                  <a:lnTo>
                    <a:pt x="1208" y="0"/>
                  </a:lnTo>
                  <a:lnTo>
                    <a:pt x="1242" y="0"/>
                  </a:lnTo>
                  <a:lnTo>
                    <a:pt x="1276" y="0"/>
                  </a:lnTo>
                  <a:lnTo>
                    <a:pt x="1308" y="3"/>
                  </a:lnTo>
                  <a:lnTo>
                    <a:pt x="1339" y="5"/>
                  </a:lnTo>
                  <a:lnTo>
                    <a:pt x="1366" y="9"/>
                  </a:lnTo>
                  <a:lnTo>
                    <a:pt x="1389" y="14"/>
                  </a:lnTo>
                  <a:lnTo>
                    <a:pt x="1411" y="20"/>
                  </a:lnTo>
                  <a:lnTo>
                    <a:pt x="1429" y="27"/>
                  </a:lnTo>
                  <a:lnTo>
                    <a:pt x="1447" y="36"/>
                  </a:lnTo>
                  <a:lnTo>
                    <a:pt x="1460" y="46"/>
                  </a:lnTo>
                  <a:lnTo>
                    <a:pt x="1471" y="57"/>
                  </a:lnTo>
                  <a:lnTo>
                    <a:pt x="1480" y="69"/>
                  </a:lnTo>
                  <a:lnTo>
                    <a:pt x="1486" y="83"/>
                  </a:lnTo>
                  <a:lnTo>
                    <a:pt x="1489" y="97"/>
                  </a:lnTo>
                  <a:lnTo>
                    <a:pt x="1491" y="113"/>
                  </a:lnTo>
                  <a:lnTo>
                    <a:pt x="1489" y="131"/>
                  </a:lnTo>
                  <a:lnTo>
                    <a:pt x="1486" y="149"/>
                  </a:lnTo>
                  <a:lnTo>
                    <a:pt x="1276" y="149"/>
                  </a:lnTo>
                  <a:lnTo>
                    <a:pt x="1276" y="138"/>
                  </a:lnTo>
                  <a:lnTo>
                    <a:pt x="1276" y="133"/>
                  </a:lnTo>
                  <a:lnTo>
                    <a:pt x="1274" y="129"/>
                  </a:lnTo>
                  <a:lnTo>
                    <a:pt x="1273" y="126"/>
                  </a:lnTo>
                  <a:lnTo>
                    <a:pt x="1269" y="122"/>
                  </a:lnTo>
                  <a:lnTo>
                    <a:pt x="1260" y="115"/>
                  </a:lnTo>
                  <a:lnTo>
                    <a:pt x="1249" y="110"/>
                  </a:lnTo>
                  <a:lnTo>
                    <a:pt x="1236" y="107"/>
                  </a:lnTo>
                  <a:lnTo>
                    <a:pt x="1220" y="105"/>
                  </a:lnTo>
                  <a:lnTo>
                    <a:pt x="1200" y="104"/>
                  </a:lnTo>
                  <a:lnTo>
                    <a:pt x="1186" y="105"/>
                  </a:lnTo>
                  <a:lnTo>
                    <a:pt x="1172" y="106"/>
                  </a:lnTo>
                  <a:lnTo>
                    <a:pt x="1160" y="108"/>
                  </a:lnTo>
                  <a:lnTo>
                    <a:pt x="1150" y="112"/>
                  </a:lnTo>
                  <a:lnTo>
                    <a:pt x="1141" y="117"/>
                  </a:lnTo>
                  <a:lnTo>
                    <a:pt x="1133" y="122"/>
                  </a:lnTo>
                  <a:lnTo>
                    <a:pt x="1128" y="128"/>
                  </a:lnTo>
                  <a:lnTo>
                    <a:pt x="1126" y="134"/>
                  </a:lnTo>
                  <a:lnTo>
                    <a:pt x="1125" y="142"/>
                  </a:lnTo>
                  <a:lnTo>
                    <a:pt x="1125" y="147"/>
                  </a:lnTo>
                  <a:lnTo>
                    <a:pt x="1127" y="151"/>
                  </a:lnTo>
                  <a:lnTo>
                    <a:pt x="1132" y="155"/>
                  </a:lnTo>
                  <a:lnTo>
                    <a:pt x="1139" y="159"/>
                  </a:lnTo>
                  <a:lnTo>
                    <a:pt x="1150" y="161"/>
                  </a:lnTo>
                  <a:lnTo>
                    <a:pt x="1165" y="165"/>
                  </a:lnTo>
                  <a:lnTo>
                    <a:pt x="1183" y="167"/>
                  </a:lnTo>
                  <a:lnTo>
                    <a:pt x="1340" y="192"/>
                  </a:lnTo>
                  <a:lnTo>
                    <a:pt x="1357" y="194"/>
                  </a:lnTo>
                  <a:lnTo>
                    <a:pt x="1374" y="198"/>
                  </a:lnTo>
                  <a:lnTo>
                    <a:pt x="1389" y="203"/>
                  </a:lnTo>
                  <a:lnTo>
                    <a:pt x="1402" y="208"/>
                  </a:lnTo>
                  <a:lnTo>
                    <a:pt x="1414" y="214"/>
                  </a:lnTo>
                  <a:lnTo>
                    <a:pt x="1425" y="220"/>
                  </a:lnTo>
                  <a:lnTo>
                    <a:pt x="1433" y="228"/>
                  </a:lnTo>
                  <a:lnTo>
                    <a:pt x="1440" y="236"/>
                  </a:lnTo>
                  <a:lnTo>
                    <a:pt x="1447" y="245"/>
                  </a:lnTo>
                  <a:lnTo>
                    <a:pt x="1451" y="255"/>
                  </a:lnTo>
                  <a:lnTo>
                    <a:pt x="1454" y="266"/>
                  </a:lnTo>
                  <a:lnTo>
                    <a:pt x="1456" y="277"/>
                  </a:lnTo>
                  <a:lnTo>
                    <a:pt x="1456" y="288"/>
                  </a:lnTo>
                  <a:lnTo>
                    <a:pt x="1455" y="300"/>
                  </a:lnTo>
                  <a:lnTo>
                    <a:pt x="1453" y="314"/>
                  </a:lnTo>
                  <a:lnTo>
                    <a:pt x="1449" y="328"/>
                  </a:lnTo>
                  <a:lnTo>
                    <a:pt x="1440" y="348"/>
                  </a:lnTo>
                  <a:lnTo>
                    <a:pt x="1431" y="368"/>
                  </a:lnTo>
                  <a:lnTo>
                    <a:pt x="1420" y="386"/>
                  </a:lnTo>
                  <a:lnTo>
                    <a:pt x="1406" y="402"/>
                  </a:lnTo>
                  <a:lnTo>
                    <a:pt x="1390" y="417"/>
                  </a:lnTo>
                  <a:lnTo>
                    <a:pt x="1373" y="430"/>
                  </a:lnTo>
                  <a:lnTo>
                    <a:pt x="1354" y="443"/>
                  </a:lnTo>
                  <a:lnTo>
                    <a:pt x="1331" y="454"/>
                  </a:lnTo>
                  <a:lnTo>
                    <a:pt x="1308" y="464"/>
                  </a:lnTo>
                  <a:lnTo>
                    <a:pt x="1283" y="471"/>
                  </a:lnTo>
                  <a:lnTo>
                    <a:pt x="1254" y="478"/>
                  </a:lnTo>
                  <a:lnTo>
                    <a:pt x="1224" y="484"/>
                  </a:lnTo>
                  <a:lnTo>
                    <a:pt x="1191" y="488"/>
                  </a:lnTo>
                  <a:lnTo>
                    <a:pt x="1156" y="492"/>
                  </a:lnTo>
                  <a:lnTo>
                    <a:pt x="1118" y="493"/>
                  </a:lnTo>
                  <a:lnTo>
                    <a:pt x="1079" y="494"/>
                  </a:lnTo>
                  <a:lnTo>
                    <a:pt x="1047" y="493"/>
                  </a:lnTo>
                  <a:lnTo>
                    <a:pt x="1018" y="492"/>
                  </a:lnTo>
                  <a:lnTo>
                    <a:pt x="991" y="488"/>
                  </a:lnTo>
                  <a:lnTo>
                    <a:pt x="967" y="483"/>
                  </a:lnTo>
                  <a:lnTo>
                    <a:pt x="945" y="478"/>
                  </a:lnTo>
                  <a:lnTo>
                    <a:pt x="925" y="471"/>
                  </a:lnTo>
                  <a:lnTo>
                    <a:pt x="908" y="464"/>
                  </a:lnTo>
                  <a:lnTo>
                    <a:pt x="892" y="454"/>
                  </a:lnTo>
                  <a:lnTo>
                    <a:pt x="880" y="443"/>
                  </a:lnTo>
                  <a:lnTo>
                    <a:pt x="869" y="432"/>
                  </a:lnTo>
                  <a:lnTo>
                    <a:pt x="861" y="418"/>
                  </a:lnTo>
                  <a:lnTo>
                    <a:pt x="855" y="405"/>
                  </a:lnTo>
                  <a:lnTo>
                    <a:pt x="853" y="390"/>
                  </a:lnTo>
                  <a:lnTo>
                    <a:pt x="853" y="373"/>
                  </a:lnTo>
                  <a:lnTo>
                    <a:pt x="854" y="355"/>
                  </a:lnTo>
                  <a:lnTo>
                    <a:pt x="859" y="338"/>
                  </a:lnTo>
                  <a:close/>
                  <a:moveTo>
                    <a:pt x="1405" y="480"/>
                  </a:moveTo>
                  <a:lnTo>
                    <a:pt x="1557" y="13"/>
                  </a:lnTo>
                  <a:lnTo>
                    <a:pt x="1737" y="13"/>
                  </a:lnTo>
                  <a:lnTo>
                    <a:pt x="1684" y="175"/>
                  </a:lnTo>
                  <a:lnTo>
                    <a:pt x="1891" y="175"/>
                  </a:lnTo>
                  <a:lnTo>
                    <a:pt x="1942" y="13"/>
                  </a:lnTo>
                  <a:lnTo>
                    <a:pt x="2124" y="13"/>
                  </a:lnTo>
                  <a:lnTo>
                    <a:pt x="1972" y="480"/>
                  </a:lnTo>
                  <a:lnTo>
                    <a:pt x="1792" y="480"/>
                  </a:lnTo>
                  <a:lnTo>
                    <a:pt x="1853" y="290"/>
                  </a:lnTo>
                  <a:lnTo>
                    <a:pt x="1647" y="290"/>
                  </a:lnTo>
                  <a:lnTo>
                    <a:pt x="1586" y="480"/>
                  </a:lnTo>
                  <a:lnTo>
                    <a:pt x="1405" y="480"/>
                  </a:lnTo>
                  <a:close/>
                </a:path>
              </a:pathLst>
            </a:custGeom>
            <a:solidFill>
              <a:srgbClr val="000000"/>
            </a:solidFill>
            <a:ln w="9525">
              <a:noFill/>
              <a:round/>
              <a:headEnd/>
              <a:tailEnd/>
            </a:ln>
          </p:spPr>
          <p:txBody>
            <a:bodyPr/>
            <a:lstStyle/>
            <a:p>
              <a:pPr eaLnBrk="0" fontAlgn="auto" hangingPunct="0">
                <a:spcBef>
                  <a:spcPts val="0"/>
                </a:spcBef>
                <a:spcAft>
                  <a:spcPts val="0"/>
                </a:spcAft>
                <a:defRPr/>
              </a:pPr>
              <a:endParaRPr lang="en-US" i="1" kern="0" dirty="0">
                <a:solidFill>
                  <a:srgbClr val="FFFFFF"/>
                </a:solidFill>
                <a:latin typeface="Garamond" pitchFamily="18" charset="0"/>
              </a:endParaRPr>
            </a:p>
          </p:txBody>
        </p:sp>
      </p:grpSp>
    </p:spTree>
    <p:extLst>
      <p:ext uri="{BB962C8B-B14F-4D97-AF65-F5344CB8AC3E}">
        <p14:creationId xmlns:p14="http://schemas.microsoft.com/office/powerpoint/2010/main" val="20218557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a:xfrm>
            <a:off x="912813" y="2600053"/>
            <a:ext cx="8229600" cy="1143000"/>
          </a:xfrm>
        </p:spPr>
        <p:txBody>
          <a:bodyPr>
            <a:normAutofit fontScale="90000"/>
          </a:bodyPr>
          <a:lstStyle/>
          <a:p>
            <a:r>
              <a:rPr lang="en-US" sz="6000" b="1" dirty="0" smtClean="0">
                <a:solidFill>
                  <a:srgbClr val="800000"/>
                </a:solidFill>
                <a:latin typeface="Tahoma"/>
                <a:cs typeface="Tahoma"/>
              </a:rPr>
              <a:t>Questions?</a:t>
            </a:r>
            <a:br>
              <a:rPr lang="en-US" sz="6000" b="1" dirty="0" smtClean="0">
                <a:solidFill>
                  <a:srgbClr val="800000"/>
                </a:solidFill>
                <a:latin typeface="Tahoma"/>
                <a:cs typeface="Tahoma"/>
              </a:rPr>
            </a:br>
            <a:r>
              <a:rPr lang="en-US" sz="6000" b="1" dirty="0" smtClean="0">
                <a:solidFill>
                  <a:srgbClr val="800000"/>
                </a:solidFill>
                <a:latin typeface="Tahoma"/>
                <a:cs typeface="Tahoma"/>
              </a:rPr>
              <a:t/>
            </a:r>
            <a:br>
              <a:rPr lang="en-US" sz="6000" b="1" dirty="0" smtClean="0">
                <a:solidFill>
                  <a:srgbClr val="800000"/>
                </a:solidFill>
                <a:latin typeface="Tahoma"/>
                <a:cs typeface="Tahoma"/>
              </a:rPr>
            </a:br>
            <a:r>
              <a:rPr lang="en-US" sz="3600" b="1" dirty="0" smtClean="0">
                <a:solidFill>
                  <a:srgbClr val="800000"/>
                </a:solidFill>
                <a:latin typeface="Tahoma"/>
                <a:cs typeface="Tahoma"/>
              </a:rPr>
              <a:t>for </a:t>
            </a:r>
            <a:r>
              <a:rPr lang="en-US" sz="3600" b="1" dirty="0" smtClean="0">
                <a:solidFill>
                  <a:srgbClr val="800000"/>
                </a:solidFill>
                <a:latin typeface="Tahoma"/>
                <a:cs typeface="Tahoma"/>
              </a:rPr>
              <a:t>more info contact:</a:t>
            </a:r>
            <a:br>
              <a:rPr lang="en-US" sz="3600" b="1" dirty="0" smtClean="0">
                <a:solidFill>
                  <a:srgbClr val="800000"/>
                </a:solidFill>
                <a:latin typeface="Tahoma"/>
                <a:cs typeface="Tahoma"/>
              </a:rPr>
            </a:br>
            <a:r>
              <a:rPr lang="en-US" sz="3200" b="1" dirty="0" smtClean="0">
                <a:solidFill>
                  <a:srgbClr val="4C4C4C"/>
                </a:solidFill>
                <a:latin typeface="Tahoma"/>
                <a:cs typeface="Tahoma"/>
              </a:rPr>
              <a:t>Bruce Lippy, </a:t>
            </a:r>
            <a:r>
              <a:rPr lang="en-US" sz="3200" b="1" dirty="0" smtClean="0">
                <a:solidFill>
                  <a:srgbClr val="4C4C4C"/>
                </a:solidFill>
                <a:latin typeface="Tahoma"/>
                <a:cs typeface="Tahoma"/>
              </a:rPr>
              <a:t>Ph.D., CIH, CSP</a:t>
            </a:r>
            <a:br>
              <a:rPr lang="en-US" sz="3200" b="1" dirty="0" smtClean="0">
                <a:solidFill>
                  <a:srgbClr val="4C4C4C"/>
                </a:solidFill>
                <a:latin typeface="Tahoma"/>
                <a:cs typeface="Tahoma"/>
              </a:rPr>
            </a:br>
            <a:r>
              <a:rPr lang="en-US" sz="3200" b="1" dirty="0" smtClean="0">
                <a:solidFill>
                  <a:srgbClr val="4C4C4C"/>
                </a:solidFill>
                <a:latin typeface="Tahoma"/>
                <a:cs typeface="Tahoma"/>
              </a:rPr>
              <a:t>Director of Safety Research</a:t>
            </a:r>
            <a:br>
              <a:rPr lang="en-US" sz="3200" b="1" dirty="0" smtClean="0">
                <a:solidFill>
                  <a:srgbClr val="4C4C4C"/>
                </a:solidFill>
                <a:latin typeface="Tahoma"/>
                <a:cs typeface="Tahoma"/>
              </a:rPr>
            </a:br>
            <a:r>
              <a:rPr lang="en-US" sz="3200" b="1" dirty="0" err="1" smtClean="0">
                <a:solidFill>
                  <a:srgbClr val="4C4C4C"/>
                </a:solidFill>
                <a:latin typeface="Tahoma"/>
                <a:cs typeface="Tahoma"/>
              </a:rPr>
              <a:t>blippy</a:t>
            </a:r>
            <a:r>
              <a:rPr lang="en-US" sz="3200" b="1" dirty="0" err="1" smtClean="0">
                <a:solidFill>
                  <a:srgbClr val="4C4C4C"/>
                </a:solidFill>
                <a:latin typeface="Tahoma"/>
                <a:cs typeface="Tahoma"/>
              </a:rPr>
              <a:t>@cpwr.com</a:t>
            </a:r>
            <a:r>
              <a:rPr lang="en-US" sz="3200" b="1" dirty="0" smtClean="0">
                <a:solidFill>
                  <a:srgbClr val="4C4C4C"/>
                </a:solidFill>
                <a:latin typeface="Tahoma"/>
                <a:cs typeface="Tahoma"/>
              </a:rPr>
              <a:t> </a:t>
            </a:r>
            <a:br>
              <a:rPr lang="en-US" sz="3200" b="1" dirty="0" smtClean="0">
                <a:solidFill>
                  <a:srgbClr val="4C4C4C"/>
                </a:solidFill>
                <a:latin typeface="Tahoma"/>
                <a:cs typeface="Tahoma"/>
              </a:rPr>
            </a:br>
            <a:r>
              <a:rPr lang="en-US" sz="3200" b="1" dirty="0" smtClean="0">
                <a:solidFill>
                  <a:srgbClr val="4C4C4C"/>
                </a:solidFill>
                <a:latin typeface="Tahoma"/>
                <a:cs typeface="Tahoma"/>
              </a:rPr>
              <a:t>301-578-8500</a:t>
            </a:r>
            <a:br>
              <a:rPr lang="en-US" sz="3200" b="1" dirty="0" smtClean="0">
                <a:solidFill>
                  <a:srgbClr val="4C4C4C"/>
                </a:solidFill>
                <a:latin typeface="Tahoma"/>
                <a:cs typeface="Tahoma"/>
              </a:rPr>
            </a:br>
            <a:r>
              <a:rPr lang="en-US" sz="3200" b="1" dirty="0" smtClean="0">
                <a:solidFill>
                  <a:srgbClr val="4C4C4C"/>
                </a:solidFill>
                <a:latin typeface="Tahoma"/>
                <a:cs typeface="Tahoma"/>
              </a:rPr>
              <a:t>410-916-0359 </a:t>
            </a:r>
            <a:r>
              <a:rPr lang="en-US" sz="3200" b="1" dirty="0" smtClean="0">
                <a:solidFill>
                  <a:srgbClr val="4C4C4C"/>
                </a:solidFill>
                <a:latin typeface="Tahoma"/>
                <a:cs typeface="Tahoma"/>
              </a:rPr>
              <a:t>cell</a:t>
            </a:r>
            <a:br>
              <a:rPr lang="en-US" sz="3200" b="1" dirty="0" smtClean="0">
                <a:solidFill>
                  <a:srgbClr val="4C4C4C"/>
                </a:solidFill>
                <a:latin typeface="Tahoma"/>
                <a:cs typeface="Tahoma"/>
              </a:rPr>
            </a:br>
            <a:r>
              <a:rPr lang="en-US" sz="3200" b="1" dirty="0" err="1" smtClean="0">
                <a:solidFill>
                  <a:srgbClr val="4C4C4C"/>
                </a:solidFill>
                <a:latin typeface="Tahoma"/>
                <a:cs typeface="Tahoma"/>
              </a:rPr>
              <a:t>www.cpwr.com</a:t>
            </a:r>
            <a:r>
              <a:rPr lang="en-US" sz="3200" b="1" dirty="0" smtClean="0">
                <a:solidFill>
                  <a:srgbClr val="4C4C4C"/>
                </a:solidFill>
                <a:latin typeface="Tahoma"/>
                <a:cs typeface="Tahoma"/>
              </a:rPr>
              <a:t/>
            </a:r>
            <a:br>
              <a:rPr lang="en-US" sz="3200" b="1" dirty="0" smtClean="0">
                <a:solidFill>
                  <a:srgbClr val="4C4C4C"/>
                </a:solidFill>
                <a:latin typeface="Tahoma"/>
                <a:cs typeface="Tahoma"/>
              </a:rPr>
            </a:br>
            <a:r>
              <a:rPr lang="en-US" sz="3200" b="1" dirty="0" err="1" smtClean="0">
                <a:solidFill>
                  <a:srgbClr val="4C4C4C"/>
                </a:solidFill>
                <a:latin typeface="Tahoma"/>
                <a:cs typeface="Tahoma"/>
              </a:rPr>
              <a:t>www.elcosh.org</a:t>
            </a:r>
            <a:r>
              <a:rPr lang="en-US" sz="3200" b="1" dirty="0" smtClean="0">
                <a:solidFill>
                  <a:srgbClr val="4C4C4C"/>
                </a:solidFill>
                <a:latin typeface="Tahoma"/>
                <a:cs typeface="Tahoma"/>
              </a:rPr>
              <a:t/>
            </a:r>
            <a:br>
              <a:rPr lang="en-US" sz="3200" b="1" dirty="0" smtClean="0">
                <a:solidFill>
                  <a:srgbClr val="4C4C4C"/>
                </a:solidFill>
                <a:latin typeface="Tahoma"/>
                <a:cs typeface="Tahoma"/>
              </a:rPr>
            </a:br>
            <a:endParaRPr lang="en-US" sz="3200" b="1" dirty="0">
              <a:solidFill>
                <a:srgbClr val="4C4C4C"/>
              </a:solidFill>
              <a:latin typeface="Tahoma"/>
              <a:cs typeface="Tahoma"/>
            </a:endParaRPr>
          </a:p>
        </p:txBody>
      </p:sp>
    </p:spTree>
    <p:extLst>
      <p:ext uri="{BB962C8B-B14F-4D97-AF65-F5344CB8AC3E}">
        <p14:creationId xmlns:p14="http://schemas.microsoft.com/office/powerpoint/2010/main" val="3680382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8671" y="541338"/>
            <a:ext cx="8275544" cy="1143000"/>
          </a:xfrm>
        </p:spPr>
        <p:txBody>
          <a:bodyPr>
            <a:normAutofit fontScale="90000"/>
          </a:bodyPr>
          <a:lstStyle/>
          <a:p>
            <a:r>
              <a:rPr lang="en-US" dirty="0" smtClean="0"/>
              <a:t>There are many promising applications in construction, but limited commercialization at this point</a:t>
            </a:r>
            <a:endParaRPr lang="en-US" sz="2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161592382"/>
              </p:ext>
            </p:extLst>
          </p:nvPr>
        </p:nvGraphicFramePr>
        <p:xfrm>
          <a:off x="1144593" y="2261279"/>
          <a:ext cx="7022354" cy="4032917"/>
        </p:xfrm>
        <a:graphic>
          <a:graphicData uri="http://schemas.openxmlformats.org/drawingml/2006/table">
            <a:tbl>
              <a:tblPr firstRow="1" bandRow="1">
                <a:tableStyleId>{5C22544A-7EE6-4342-B048-85BDC9FD1C3A}</a:tableStyleId>
              </a:tblPr>
              <a:tblGrid>
                <a:gridCol w="1672366"/>
                <a:gridCol w="1988222"/>
                <a:gridCol w="3361766"/>
              </a:tblGrid>
              <a:tr h="718666">
                <a:tc>
                  <a:txBody>
                    <a:bodyPr/>
                    <a:lstStyle/>
                    <a:p>
                      <a:pPr marL="0" marR="0" algn="ctr">
                        <a:spcBef>
                          <a:spcPts val="0"/>
                        </a:spcBef>
                        <a:spcAft>
                          <a:spcPts val="0"/>
                        </a:spcAft>
                      </a:pPr>
                      <a:r>
                        <a:rPr lang="en-US" sz="1800" b="1" dirty="0">
                          <a:effectLst/>
                          <a:latin typeface="+mj-lt"/>
                          <a:ea typeface="Cambria"/>
                          <a:cs typeface="Times New Roman"/>
                        </a:rPr>
                        <a:t>ENP</a:t>
                      </a:r>
                      <a:endParaRPr lang="en-US" sz="1800" dirty="0">
                        <a:effectLst/>
                        <a:latin typeface="+mj-lt"/>
                        <a:ea typeface="Cambria"/>
                        <a:cs typeface="Times New Roman"/>
                      </a:endParaRPr>
                    </a:p>
                  </a:txBody>
                  <a:tcPr marL="68580" marR="68580" marT="0" marB="0"/>
                </a:tc>
                <a:tc>
                  <a:txBody>
                    <a:bodyPr/>
                    <a:lstStyle/>
                    <a:p>
                      <a:pPr marL="0" marR="0" algn="ctr">
                        <a:spcBef>
                          <a:spcPts val="0"/>
                        </a:spcBef>
                        <a:spcAft>
                          <a:spcPts val="0"/>
                        </a:spcAft>
                      </a:pPr>
                      <a:r>
                        <a:rPr lang="en-US" sz="1800" b="1">
                          <a:effectLst/>
                          <a:latin typeface="+mj-lt"/>
                          <a:ea typeface="Cambria"/>
                          <a:cs typeface="Times New Roman"/>
                        </a:rPr>
                        <a:t>Construction materials</a:t>
                      </a:r>
                      <a:endParaRPr lang="en-US" sz="1800">
                        <a:effectLst/>
                        <a:latin typeface="+mj-lt"/>
                        <a:ea typeface="Cambria"/>
                        <a:cs typeface="Times New Roman"/>
                      </a:endParaRPr>
                    </a:p>
                  </a:txBody>
                  <a:tcPr marL="68580" marR="68580" marT="0" marB="0"/>
                </a:tc>
                <a:tc>
                  <a:txBody>
                    <a:bodyPr/>
                    <a:lstStyle/>
                    <a:p>
                      <a:pPr marL="0" marR="0" algn="ctr">
                        <a:spcBef>
                          <a:spcPts val="0"/>
                        </a:spcBef>
                        <a:spcAft>
                          <a:spcPts val="0"/>
                        </a:spcAft>
                      </a:pPr>
                      <a:r>
                        <a:rPr lang="en-US" sz="1800" b="1">
                          <a:effectLst/>
                          <a:latin typeface="+mj-lt"/>
                          <a:ea typeface="Cambria"/>
                          <a:cs typeface="Times New Roman"/>
                        </a:rPr>
                        <a:t>Benefits</a:t>
                      </a:r>
                      <a:endParaRPr lang="en-US" sz="1800">
                        <a:effectLst/>
                        <a:latin typeface="+mj-lt"/>
                        <a:ea typeface="Cambria"/>
                        <a:cs typeface="Times New Roman"/>
                      </a:endParaRPr>
                    </a:p>
                  </a:txBody>
                  <a:tcPr marL="68580" marR="68580" marT="0" marB="0"/>
                </a:tc>
              </a:tr>
              <a:tr h="687294">
                <a:tc>
                  <a:txBody>
                    <a:bodyPr/>
                    <a:lstStyle/>
                    <a:p>
                      <a:pPr marL="0" marR="0" algn="ctr">
                        <a:spcBef>
                          <a:spcPts val="0"/>
                        </a:spcBef>
                        <a:spcAft>
                          <a:spcPts val="0"/>
                        </a:spcAft>
                      </a:pPr>
                      <a:r>
                        <a:rPr lang="en-US" sz="1800" b="1" dirty="0">
                          <a:effectLst/>
                          <a:latin typeface="+mj-lt"/>
                          <a:ea typeface="Cambria"/>
                          <a:cs typeface="Times New Roman"/>
                        </a:rPr>
                        <a:t>Carbon nanotubes </a:t>
                      </a:r>
                    </a:p>
                  </a:txBody>
                  <a:tcPr marL="68580" marR="68580" marT="0" marB="0"/>
                </a:tc>
                <a:tc>
                  <a:txBody>
                    <a:bodyPr/>
                    <a:lstStyle/>
                    <a:p>
                      <a:pPr marL="0" marR="0">
                        <a:spcBef>
                          <a:spcPts val="0"/>
                        </a:spcBef>
                        <a:spcAft>
                          <a:spcPts val="0"/>
                        </a:spcAft>
                      </a:pPr>
                      <a:r>
                        <a:rPr lang="en-US" sz="1800" b="1" dirty="0">
                          <a:effectLst/>
                          <a:latin typeface="+mj-lt"/>
                          <a:ea typeface="Cambria"/>
                          <a:cs typeface="Times New Roman"/>
                        </a:rPr>
                        <a:t>Concrete</a:t>
                      </a:r>
                    </a:p>
                  </a:txBody>
                  <a:tcPr marL="68580" marR="68580" marT="0" marB="0"/>
                </a:tc>
                <a:tc>
                  <a:txBody>
                    <a:bodyPr/>
                    <a:lstStyle/>
                    <a:p>
                      <a:pPr marL="0" marR="0">
                        <a:spcBef>
                          <a:spcPts val="0"/>
                        </a:spcBef>
                        <a:spcAft>
                          <a:spcPts val="0"/>
                        </a:spcAft>
                      </a:pPr>
                      <a:r>
                        <a:rPr lang="en-US" sz="1800" b="1">
                          <a:effectLst/>
                          <a:latin typeface="+mj-lt"/>
                          <a:ea typeface="Cambria"/>
                          <a:cs typeface="Times New Roman"/>
                        </a:rPr>
                        <a:t>Mechanical durability; crack prevention</a:t>
                      </a:r>
                    </a:p>
                  </a:txBody>
                  <a:tcPr marL="68580" marR="68580" marT="0" marB="0"/>
                </a:tc>
              </a:tr>
              <a:tr h="701040">
                <a:tc>
                  <a:txBody>
                    <a:bodyPr/>
                    <a:lstStyle/>
                    <a:p>
                      <a:pPr marL="0" marR="0" algn="ctr">
                        <a:spcBef>
                          <a:spcPts val="0"/>
                        </a:spcBef>
                        <a:spcAft>
                          <a:spcPts val="0"/>
                        </a:spcAft>
                      </a:pPr>
                      <a:r>
                        <a:rPr lang="en-US" sz="1800" b="1" dirty="0">
                          <a:effectLst/>
                          <a:latin typeface="+mj-lt"/>
                          <a:ea typeface="Cambria"/>
                          <a:cs typeface="Times New Roman"/>
                        </a:rPr>
                        <a:t>SiO</a:t>
                      </a:r>
                      <a:r>
                        <a:rPr lang="en-US" sz="1800" b="1" baseline="-25000" dirty="0">
                          <a:effectLst/>
                          <a:latin typeface="+mj-lt"/>
                          <a:ea typeface="Cambria"/>
                          <a:cs typeface="Times New Roman"/>
                        </a:rPr>
                        <a:t>2</a:t>
                      </a:r>
                      <a:endParaRPr lang="en-US" sz="1800" b="1" dirty="0">
                        <a:effectLst/>
                        <a:latin typeface="+mj-lt"/>
                        <a:ea typeface="Cambria"/>
                        <a:cs typeface="Times New Roman"/>
                      </a:endParaRPr>
                    </a:p>
                  </a:txBody>
                  <a:tcPr marL="68580" marR="68580" marT="0" marB="0"/>
                </a:tc>
                <a:tc>
                  <a:txBody>
                    <a:bodyPr/>
                    <a:lstStyle/>
                    <a:p>
                      <a:pPr marL="0" marR="0">
                        <a:spcBef>
                          <a:spcPts val="0"/>
                        </a:spcBef>
                        <a:spcAft>
                          <a:spcPts val="0"/>
                        </a:spcAft>
                      </a:pPr>
                      <a:r>
                        <a:rPr lang="en-US" sz="1800" b="1" dirty="0">
                          <a:effectLst/>
                          <a:latin typeface="+mj-lt"/>
                          <a:ea typeface="Cambria"/>
                          <a:cs typeface="Times New Roman"/>
                        </a:rPr>
                        <a:t>Concrete</a:t>
                      </a:r>
                    </a:p>
                  </a:txBody>
                  <a:tcPr marL="68580" marR="68580" marT="0" marB="0"/>
                </a:tc>
                <a:tc>
                  <a:txBody>
                    <a:bodyPr/>
                    <a:lstStyle/>
                    <a:p>
                      <a:pPr marL="0" marR="0">
                        <a:spcBef>
                          <a:spcPts val="0"/>
                        </a:spcBef>
                        <a:spcAft>
                          <a:spcPts val="0"/>
                        </a:spcAft>
                      </a:pPr>
                      <a:r>
                        <a:rPr lang="en-US" sz="1800" b="1" dirty="0">
                          <a:effectLst/>
                          <a:latin typeface="+mj-lt"/>
                          <a:ea typeface="Cambria"/>
                          <a:cs typeface="Times New Roman"/>
                        </a:rPr>
                        <a:t>Reinforcement in mechanical strength</a:t>
                      </a:r>
                    </a:p>
                  </a:txBody>
                  <a:tcPr marL="68580" marR="68580" marT="0" marB="0"/>
                </a:tc>
              </a:tr>
              <a:tr h="732118">
                <a:tc>
                  <a:txBody>
                    <a:bodyPr/>
                    <a:lstStyle/>
                    <a:p>
                      <a:pPr marL="0" marR="0" algn="ctr">
                        <a:spcBef>
                          <a:spcPts val="0"/>
                        </a:spcBef>
                        <a:spcAft>
                          <a:spcPts val="0"/>
                        </a:spcAft>
                      </a:pPr>
                      <a:r>
                        <a:rPr lang="en-US" sz="1800" b="1">
                          <a:effectLst/>
                          <a:latin typeface="+mj-lt"/>
                          <a:ea typeface="Cambria"/>
                          <a:cs typeface="Times New Roman"/>
                        </a:rPr>
                        <a:t>TiO</a:t>
                      </a:r>
                      <a:r>
                        <a:rPr lang="en-US" sz="1800" b="1" baseline="-25000">
                          <a:effectLst/>
                          <a:latin typeface="+mj-lt"/>
                          <a:ea typeface="Cambria"/>
                          <a:cs typeface="Times New Roman"/>
                        </a:rPr>
                        <a:t>2</a:t>
                      </a:r>
                      <a:endParaRPr lang="en-US" sz="1800" b="1">
                        <a:effectLst/>
                        <a:latin typeface="+mj-lt"/>
                        <a:ea typeface="Cambria"/>
                        <a:cs typeface="Times New Roman"/>
                      </a:endParaRPr>
                    </a:p>
                  </a:txBody>
                  <a:tcPr marL="68580" marR="68580" marT="0" marB="0"/>
                </a:tc>
                <a:tc>
                  <a:txBody>
                    <a:bodyPr/>
                    <a:lstStyle/>
                    <a:p>
                      <a:pPr marL="0" marR="0">
                        <a:spcBef>
                          <a:spcPts val="0"/>
                        </a:spcBef>
                        <a:spcAft>
                          <a:spcPts val="0"/>
                        </a:spcAft>
                      </a:pPr>
                      <a:r>
                        <a:rPr lang="en-US" sz="1800" b="1" dirty="0">
                          <a:effectLst/>
                          <a:latin typeface="+mj-lt"/>
                          <a:ea typeface="Cambria"/>
                          <a:cs typeface="Times New Roman"/>
                        </a:rPr>
                        <a:t>Cement</a:t>
                      </a:r>
                    </a:p>
                  </a:txBody>
                  <a:tcPr marL="68580" marR="68580" marT="0" marB="0"/>
                </a:tc>
                <a:tc>
                  <a:txBody>
                    <a:bodyPr/>
                    <a:lstStyle/>
                    <a:p>
                      <a:pPr marL="0" marR="0">
                        <a:spcBef>
                          <a:spcPts val="0"/>
                        </a:spcBef>
                        <a:spcAft>
                          <a:spcPts val="0"/>
                        </a:spcAft>
                      </a:pPr>
                      <a:r>
                        <a:rPr lang="en-US" sz="1800" b="1">
                          <a:effectLst/>
                          <a:latin typeface="+mj-lt"/>
                          <a:ea typeface="Cambria"/>
                          <a:cs typeface="Times New Roman"/>
                        </a:rPr>
                        <a:t>Rapid hydration; self-cleaning; pollution reduction</a:t>
                      </a:r>
                    </a:p>
                  </a:txBody>
                  <a:tcPr marL="68580" marR="68580" marT="0" marB="0"/>
                </a:tc>
              </a:tr>
              <a:tr h="732118">
                <a:tc>
                  <a:txBody>
                    <a:bodyPr/>
                    <a:lstStyle/>
                    <a:p>
                      <a:pPr marL="0" marR="0" algn="ctr">
                        <a:spcBef>
                          <a:spcPts val="0"/>
                        </a:spcBef>
                        <a:spcAft>
                          <a:spcPts val="0"/>
                        </a:spcAft>
                      </a:pPr>
                      <a:r>
                        <a:rPr lang="en-US" sz="1800" b="1" dirty="0">
                          <a:effectLst/>
                          <a:latin typeface="+mj-lt"/>
                          <a:ea typeface="Cambria"/>
                          <a:cs typeface="Times New Roman"/>
                        </a:rPr>
                        <a:t>Fe</a:t>
                      </a:r>
                      <a:r>
                        <a:rPr lang="en-US" sz="1800" b="1" baseline="-25000" dirty="0">
                          <a:effectLst/>
                          <a:latin typeface="+mj-lt"/>
                          <a:ea typeface="Cambria"/>
                          <a:cs typeface="Times New Roman"/>
                        </a:rPr>
                        <a:t>2</a:t>
                      </a:r>
                      <a:r>
                        <a:rPr lang="en-US" sz="1800" b="1" dirty="0">
                          <a:effectLst/>
                          <a:latin typeface="+mj-lt"/>
                          <a:ea typeface="Cambria"/>
                          <a:cs typeface="Times New Roman"/>
                        </a:rPr>
                        <a:t>O</a:t>
                      </a:r>
                      <a:r>
                        <a:rPr lang="en-US" sz="1800" b="1" baseline="-25000" dirty="0">
                          <a:effectLst/>
                          <a:latin typeface="+mj-lt"/>
                          <a:ea typeface="Cambria"/>
                          <a:cs typeface="Times New Roman"/>
                        </a:rPr>
                        <a:t>3</a:t>
                      </a:r>
                      <a:endParaRPr lang="en-US" sz="1800" b="1" dirty="0">
                        <a:effectLst/>
                        <a:latin typeface="+mj-lt"/>
                        <a:ea typeface="Cambria"/>
                        <a:cs typeface="Times New Roman"/>
                      </a:endParaRPr>
                    </a:p>
                  </a:txBody>
                  <a:tcPr marL="68580" marR="68580" marT="0" marB="0"/>
                </a:tc>
                <a:tc>
                  <a:txBody>
                    <a:bodyPr/>
                    <a:lstStyle/>
                    <a:p>
                      <a:pPr marL="0" marR="0">
                        <a:spcBef>
                          <a:spcPts val="0"/>
                        </a:spcBef>
                        <a:spcAft>
                          <a:spcPts val="0"/>
                        </a:spcAft>
                      </a:pPr>
                      <a:r>
                        <a:rPr lang="en-US" sz="1800" b="1">
                          <a:effectLst/>
                          <a:latin typeface="+mj-lt"/>
                          <a:ea typeface="Cambria"/>
                          <a:cs typeface="Times New Roman"/>
                        </a:rPr>
                        <a:t>Concrete</a:t>
                      </a:r>
                    </a:p>
                  </a:txBody>
                  <a:tcPr marL="68580" marR="68580" marT="0" marB="0"/>
                </a:tc>
                <a:tc>
                  <a:txBody>
                    <a:bodyPr/>
                    <a:lstStyle/>
                    <a:p>
                      <a:pPr marL="0" marR="0">
                        <a:spcBef>
                          <a:spcPts val="0"/>
                        </a:spcBef>
                        <a:spcAft>
                          <a:spcPts val="0"/>
                        </a:spcAft>
                      </a:pPr>
                      <a:r>
                        <a:rPr lang="en-US" sz="1800" b="1" dirty="0">
                          <a:effectLst/>
                          <a:latin typeface="+mj-lt"/>
                          <a:ea typeface="Cambria"/>
                          <a:cs typeface="Times New Roman"/>
                        </a:rPr>
                        <a:t>Increased compressive strength; abrasion-</a:t>
                      </a:r>
                      <a:r>
                        <a:rPr lang="en-US" sz="1800" b="1" dirty="0" smtClean="0">
                          <a:effectLst/>
                          <a:latin typeface="+mj-lt"/>
                          <a:ea typeface="Cambria"/>
                          <a:cs typeface="Times New Roman"/>
                        </a:rPr>
                        <a:t>resistant; stress monitoring</a:t>
                      </a:r>
                      <a:endParaRPr lang="en-US" sz="1800" b="1" dirty="0">
                        <a:effectLst/>
                        <a:latin typeface="+mj-lt"/>
                        <a:ea typeface="Cambria"/>
                        <a:cs typeface="Times New Roman"/>
                      </a:endParaRPr>
                    </a:p>
                  </a:txBody>
                  <a:tcPr marL="68580" marR="68580" marT="0" marB="0"/>
                </a:tc>
              </a:tr>
              <a:tr h="370840">
                <a:tc>
                  <a:txBody>
                    <a:bodyPr/>
                    <a:lstStyle/>
                    <a:p>
                      <a:pPr marL="0" marR="0" algn="ctr">
                        <a:spcBef>
                          <a:spcPts val="0"/>
                        </a:spcBef>
                        <a:spcAft>
                          <a:spcPts val="0"/>
                        </a:spcAft>
                      </a:pPr>
                      <a:r>
                        <a:rPr lang="en-US" sz="1800" b="1" dirty="0">
                          <a:effectLst/>
                          <a:latin typeface="+mj-lt"/>
                          <a:ea typeface="Cambria"/>
                          <a:cs typeface="Times New Roman"/>
                        </a:rPr>
                        <a:t>Ag</a:t>
                      </a:r>
                    </a:p>
                  </a:txBody>
                  <a:tcPr marL="68580" marR="68580" marT="0" marB="0"/>
                </a:tc>
                <a:tc>
                  <a:txBody>
                    <a:bodyPr/>
                    <a:lstStyle/>
                    <a:p>
                      <a:pPr marL="0" marR="0">
                        <a:spcBef>
                          <a:spcPts val="0"/>
                        </a:spcBef>
                        <a:spcAft>
                          <a:spcPts val="0"/>
                        </a:spcAft>
                      </a:pPr>
                      <a:r>
                        <a:rPr lang="en-US" sz="1800" b="1">
                          <a:effectLst/>
                          <a:latin typeface="+mj-lt"/>
                          <a:ea typeface="Cambria"/>
                          <a:cs typeface="Times New Roman"/>
                        </a:rPr>
                        <a:t>Coating/painting</a:t>
                      </a:r>
                    </a:p>
                  </a:txBody>
                  <a:tcPr marL="68580" marR="68580" marT="0" marB="0"/>
                </a:tc>
                <a:tc>
                  <a:txBody>
                    <a:bodyPr/>
                    <a:lstStyle/>
                    <a:p>
                      <a:pPr marL="0" marR="0">
                        <a:spcBef>
                          <a:spcPts val="0"/>
                        </a:spcBef>
                        <a:spcAft>
                          <a:spcPts val="0"/>
                        </a:spcAft>
                      </a:pPr>
                      <a:r>
                        <a:rPr lang="en-US" sz="1800" b="1" dirty="0" err="1">
                          <a:effectLst/>
                          <a:latin typeface="+mj-lt"/>
                          <a:ea typeface="Cambria"/>
                          <a:cs typeface="Times New Roman"/>
                        </a:rPr>
                        <a:t>Biocidal</a:t>
                      </a:r>
                      <a:r>
                        <a:rPr lang="en-US" sz="1800" b="1" dirty="0">
                          <a:effectLst/>
                          <a:latin typeface="+mj-lt"/>
                          <a:ea typeface="Cambria"/>
                          <a:cs typeface="Times New Roman"/>
                        </a:rPr>
                        <a:t> activity</a:t>
                      </a:r>
                    </a:p>
                  </a:txBody>
                  <a:tcPr marL="68580" marR="68580" marT="0" marB="0"/>
                </a:tc>
              </a:tr>
            </a:tbl>
          </a:graphicData>
        </a:graphic>
      </p:graphicFrame>
      <p:sp>
        <p:nvSpPr>
          <p:cNvPr id="2" name="TextBox 1"/>
          <p:cNvSpPr txBox="1"/>
          <p:nvPr/>
        </p:nvSpPr>
        <p:spPr>
          <a:xfrm>
            <a:off x="2831154" y="6274389"/>
            <a:ext cx="3830383" cy="646331"/>
          </a:xfrm>
          <a:prstGeom prst="rect">
            <a:avLst/>
          </a:prstGeom>
          <a:noFill/>
        </p:spPr>
        <p:txBody>
          <a:bodyPr wrap="square" rtlCol="0">
            <a:spAutoFit/>
          </a:bodyPr>
          <a:lstStyle/>
          <a:p>
            <a:r>
              <a:rPr lang="en-US" b="1" dirty="0">
                <a:solidFill>
                  <a:srgbClr val="9B2D1F"/>
                </a:solidFill>
              </a:rPr>
              <a:t>Lee, </a:t>
            </a:r>
            <a:r>
              <a:rPr lang="en-US" b="1" dirty="0" err="1">
                <a:solidFill>
                  <a:srgbClr val="9B2D1F"/>
                </a:solidFill>
              </a:rPr>
              <a:t>Mahendra</a:t>
            </a:r>
            <a:r>
              <a:rPr lang="en-US" b="1" dirty="0">
                <a:solidFill>
                  <a:srgbClr val="9B2D1F"/>
                </a:solidFill>
              </a:rPr>
              <a:t> &amp; Alvarez (2010)</a:t>
            </a:r>
            <a:r>
              <a:rPr lang="en-US" sz="1600" b="1" dirty="0">
                <a:solidFill>
                  <a:srgbClr val="9B2D1F"/>
                </a:solidFill>
              </a:rPr>
              <a:t/>
            </a:r>
            <a:br>
              <a:rPr lang="en-US" sz="1600" b="1" dirty="0">
                <a:solidFill>
                  <a:srgbClr val="9B2D1F"/>
                </a:solidFill>
              </a:rPr>
            </a:br>
            <a:endParaRPr lang="en-US" dirty="0">
              <a:solidFill>
                <a:srgbClr val="9B2D1F"/>
              </a:solidFill>
            </a:endParaRPr>
          </a:p>
        </p:txBody>
      </p:sp>
    </p:spTree>
    <p:extLst>
      <p:ext uri="{BB962C8B-B14F-4D97-AF65-F5344CB8AC3E}">
        <p14:creationId xmlns:p14="http://schemas.microsoft.com/office/powerpoint/2010/main" val="27420368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852341" y="1693178"/>
            <a:ext cx="7772400" cy="1470025"/>
          </a:xfrm>
        </p:spPr>
        <p:txBody>
          <a:bodyPr>
            <a:normAutofit fontScale="90000"/>
          </a:bodyPr>
          <a:lstStyle/>
          <a:p>
            <a:r>
              <a:rPr lang="en-US" dirty="0" smtClean="0"/>
              <a:t>“Cost </a:t>
            </a:r>
            <a:r>
              <a:rPr lang="en-US" dirty="0"/>
              <a:t>and the relatively small number of practical applications, for now, hold back much </a:t>
            </a:r>
            <a:r>
              <a:rPr lang="en-US" dirty="0" smtClean="0"/>
              <a:t>of the </a:t>
            </a:r>
            <a:r>
              <a:rPr lang="en-US" dirty="0"/>
              <a:t>prospects for nanotechnology</a:t>
            </a:r>
            <a:r>
              <a:rPr lang="en-US" dirty="0" smtClean="0"/>
              <a:t>.”</a:t>
            </a:r>
            <a:endParaRPr lang="en-US" dirty="0"/>
          </a:p>
        </p:txBody>
      </p:sp>
      <p:sp>
        <p:nvSpPr>
          <p:cNvPr id="9" name="Subtitle 8"/>
          <p:cNvSpPr>
            <a:spLocks noGrp="1"/>
          </p:cNvSpPr>
          <p:nvPr>
            <p:ph type="subTitle" idx="1"/>
          </p:nvPr>
        </p:nvSpPr>
        <p:spPr>
          <a:xfrm>
            <a:off x="1454869" y="3990306"/>
            <a:ext cx="6400800" cy="1752600"/>
          </a:xfrm>
        </p:spPr>
        <p:txBody>
          <a:bodyPr/>
          <a:lstStyle/>
          <a:p>
            <a:r>
              <a:rPr lang="en-US" dirty="0" err="1" smtClean="0"/>
              <a:t>Nanoforum</a:t>
            </a:r>
            <a:r>
              <a:rPr lang="en-US" dirty="0" smtClean="0"/>
              <a:t> Report: Nanotechnology and Construction, November 2006</a:t>
            </a:r>
            <a:endParaRPr lang="en-US" dirty="0"/>
          </a:p>
        </p:txBody>
      </p:sp>
    </p:spTree>
    <p:extLst>
      <p:ext uri="{BB962C8B-B14F-4D97-AF65-F5344CB8AC3E}">
        <p14:creationId xmlns:p14="http://schemas.microsoft.com/office/powerpoint/2010/main" val="5953252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0541" y="566135"/>
            <a:ext cx="8188447" cy="1143000"/>
          </a:xfrm>
        </p:spPr>
        <p:txBody>
          <a:bodyPr>
            <a:noAutofit/>
          </a:bodyPr>
          <a:lstStyle/>
          <a:p>
            <a:r>
              <a:rPr lang="en-US" sz="3600" dirty="0" smtClean="0"/>
              <a:t>There is more activity in Europe, mostly in coatings, cement and concrete</a:t>
            </a:r>
            <a:endParaRPr lang="en-US" sz="3600" dirty="0"/>
          </a:p>
        </p:txBody>
      </p:sp>
      <p:sp>
        <p:nvSpPr>
          <p:cNvPr id="5" name="Content Placeholder 4"/>
          <p:cNvSpPr>
            <a:spLocks noGrp="1"/>
          </p:cNvSpPr>
          <p:nvPr>
            <p:ph idx="1"/>
          </p:nvPr>
        </p:nvSpPr>
        <p:spPr>
          <a:xfrm>
            <a:off x="658906" y="2218187"/>
            <a:ext cx="8275544" cy="4800600"/>
          </a:xfrm>
        </p:spPr>
        <p:txBody>
          <a:bodyPr/>
          <a:lstStyle/>
          <a:p>
            <a:r>
              <a:rPr lang="en-US" sz="2800" dirty="0" smtClean="0"/>
              <a:t>94 </a:t>
            </a:r>
            <a:r>
              <a:rPr lang="en-US" sz="2800" dirty="0" smtClean="0"/>
              <a:t>available </a:t>
            </a:r>
            <a:r>
              <a:rPr lang="en-US" sz="2800" dirty="0" smtClean="0"/>
              <a:t>products identified</a:t>
            </a:r>
            <a:endParaRPr lang="en-US" sz="2800" dirty="0" smtClean="0"/>
          </a:p>
          <a:p>
            <a:r>
              <a:rPr lang="en-US" sz="2800" dirty="0" smtClean="0"/>
              <a:t>reduced weight </a:t>
            </a:r>
            <a:r>
              <a:rPr lang="en-US" sz="2800" dirty="0"/>
              <a:t>of concrete </a:t>
            </a:r>
            <a:r>
              <a:rPr lang="en-US" sz="2800" dirty="0" smtClean="0"/>
              <a:t>with silica fume</a:t>
            </a:r>
            <a:r>
              <a:rPr lang="en-US" sz="2800" dirty="0" smtClean="0">
                <a:solidFill>
                  <a:schemeClr val="accent1"/>
                </a:solidFill>
              </a:rPr>
              <a:t>*</a:t>
            </a:r>
          </a:p>
          <a:p>
            <a:r>
              <a:rPr lang="en-US" sz="2800" dirty="0" smtClean="0"/>
              <a:t>increased </a:t>
            </a:r>
            <a:r>
              <a:rPr lang="en-US" sz="2800" dirty="0"/>
              <a:t>strength and elasticity </a:t>
            </a:r>
            <a:r>
              <a:rPr lang="en-US" sz="2800" dirty="0" smtClean="0"/>
              <a:t>of concrete</a:t>
            </a:r>
          </a:p>
          <a:p>
            <a:r>
              <a:rPr lang="en-US" sz="2800" dirty="0" smtClean="0"/>
              <a:t>improved </a:t>
            </a:r>
            <a:r>
              <a:rPr lang="en-US" sz="2800" dirty="0"/>
              <a:t>weathering </a:t>
            </a:r>
            <a:r>
              <a:rPr lang="en-US" sz="2800" dirty="0" smtClean="0"/>
              <a:t>of </a:t>
            </a:r>
            <a:r>
              <a:rPr lang="en-US" sz="2800" dirty="0"/>
              <a:t>exterior </a:t>
            </a:r>
            <a:r>
              <a:rPr lang="en-US" sz="2800" dirty="0" smtClean="0"/>
              <a:t>surfaces</a:t>
            </a:r>
          </a:p>
          <a:p>
            <a:r>
              <a:rPr lang="en-US" sz="2800" dirty="0" err="1" smtClean="0"/>
              <a:t>biocidal</a:t>
            </a:r>
            <a:r>
              <a:rPr lang="en-US" sz="2800" dirty="0" smtClean="0"/>
              <a:t> </a:t>
            </a:r>
            <a:r>
              <a:rPr lang="en-US" sz="2800" dirty="0"/>
              <a:t>surfaces for walls of surgery rooms</a:t>
            </a:r>
            <a:endParaRPr lang="en-US" sz="2800" dirty="0" smtClean="0"/>
          </a:p>
          <a:p>
            <a:pPr marL="82550" indent="0">
              <a:buNone/>
            </a:pPr>
            <a:endParaRPr lang="en-US" sz="2800" dirty="0" smtClean="0"/>
          </a:p>
          <a:p>
            <a:endParaRPr lang="en-US" sz="2800" dirty="0"/>
          </a:p>
        </p:txBody>
      </p:sp>
      <p:sp>
        <p:nvSpPr>
          <p:cNvPr id="2" name="TextBox 1"/>
          <p:cNvSpPr txBox="1"/>
          <p:nvPr/>
        </p:nvSpPr>
        <p:spPr>
          <a:xfrm>
            <a:off x="5350046" y="6183911"/>
            <a:ext cx="3476490" cy="400110"/>
          </a:xfrm>
          <a:prstGeom prst="rect">
            <a:avLst/>
          </a:prstGeom>
          <a:noFill/>
        </p:spPr>
        <p:txBody>
          <a:bodyPr wrap="square" rtlCol="0">
            <a:spAutoFit/>
          </a:bodyPr>
          <a:lstStyle/>
          <a:p>
            <a:pPr algn="ctr"/>
            <a:r>
              <a:rPr lang="en-US" sz="2000" dirty="0" err="1" smtClean="0">
                <a:solidFill>
                  <a:srgbClr val="9B2D1F"/>
                </a:solidFill>
              </a:rPr>
              <a:t>Broekhuizen</a:t>
            </a:r>
            <a:r>
              <a:rPr lang="en-US" sz="2000" dirty="0" smtClean="0">
                <a:solidFill>
                  <a:srgbClr val="9B2D1F"/>
                </a:solidFill>
              </a:rPr>
              <a:t> et al. 2011</a:t>
            </a:r>
            <a:endParaRPr lang="en-US" sz="2000" dirty="0">
              <a:solidFill>
                <a:srgbClr val="9B2D1F"/>
              </a:solidFill>
            </a:endParaRPr>
          </a:p>
        </p:txBody>
      </p:sp>
      <p:sp>
        <p:nvSpPr>
          <p:cNvPr id="3" name="TextBox 2"/>
          <p:cNvSpPr txBox="1"/>
          <p:nvPr/>
        </p:nvSpPr>
        <p:spPr>
          <a:xfrm>
            <a:off x="-7910575" y="1686521"/>
            <a:ext cx="45719" cy="369332"/>
          </a:xfrm>
          <a:prstGeom prst="rect">
            <a:avLst/>
          </a:prstGeom>
          <a:noFill/>
        </p:spPr>
        <p:txBody>
          <a:bodyPr wrap="square" rtlCol="0">
            <a:spAutoFit/>
          </a:bodyPr>
          <a:lstStyle/>
          <a:p>
            <a:endParaRPr lang="en-US" dirty="0"/>
          </a:p>
        </p:txBody>
      </p:sp>
      <p:sp>
        <p:nvSpPr>
          <p:cNvPr id="6" name="TextBox 5"/>
          <p:cNvSpPr txBox="1"/>
          <p:nvPr/>
        </p:nvSpPr>
        <p:spPr>
          <a:xfrm>
            <a:off x="957597" y="5475989"/>
            <a:ext cx="4899699" cy="584776"/>
          </a:xfrm>
          <a:prstGeom prst="rect">
            <a:avLst/>
          </a:prstGeom>
          <a:noFill/>
        </p:spPr>
        <p:txBody>
          <a:bodyPr wrap="none" rtlCol="0">
            <a:spAutoFit/>
          </a:bodyPr>
          <a:lstStyle/>
          <a:p>
            <a:r>
              <a:rPr lang="en-US" sz="3200" dirty="0" smtClean="0">
                <a:solidFill>
                  <a:srgbClr val="D34817"/>
                </a:solidFill>
              </a:rPr>
              <a:t>*</a:t>
            </a:r>
            <a:r>
              <a:rPr lang="en-US" dirty="0" smtClean="0"/>
              <a:t>Aggregate of amorphous SiO</a:t>
            </a:r>
            <a:r>
              <a:rPr lang="en-US" baseline="-25000" dirty="0" smtClean="0"/>
              <a:t>2</a:t>
            </a:r>
            <a:r>
              <a:rPr lang="en-US" dirty="0" smtClean="0"/>
              <a:t> nanoparticles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6954" y="408791"/>
            <a:ext cx="8301676" cy="1143000"/>
          </a:xfrm>
        </p:spPr>
        <p:txBody>
          <a:bodyPr>
            <a:noAutofit/>
          </a:bodyPr>
          <a:lstStyle/>
          <a:p>
            <a:r>
              <a:rPr lang="en-US" sz="4400" dirty="0" smtClean="0"/>
              <a:t>These tiles contain </a:t>
            </a:r>
            <a:r>
              <a:rPr lang="en-US" sz="4400" dirty="0" err="1" smtClean="0"/>
              <a:t>nano</a:t>
            </a:r>
            <a:r>
              <a:rPr lang="en-US" sz="4400" dirty="0" smtClean="0"/>
              <a:t>-titanium dioxide</a:t>
            </a:r>
            <a:endParaRPr lang="en-US" sz="4400" dirty="0"/>
          </a:p>
        </p:txBody>
      </p:sp>
      <p:pic>
        <p:nvPicPr>
          <p:cNvPr id="6" name="Picture 5"/>
          <p:cNvPicPr>
            <a:picLocks noChangeAspect="1"/>
          </p:cNvPicPr>
          <p:nvPr/>
        </p:nvPicPr>
        <p:blipFill>
          <a:blip r:embed="rId2" cstate="print"/>
          <a:stretch>
            <a:fillRect/>
          </a:stretch>
        </p:blipFill>
        <p:spPr>
          <a:xfrm>
            <a:off x="3138244" y="1367088"/>
            <a:ext cx="4995457" cy="4972258"/>
          </a:xfrm>
          <a:prstGeom prst="rect">
            <a:avLst/>
          </a:prstGeom>
          <a:ln>
            <a:noFill/>
          </a:ln>
          <a:effectLst>
            <a:softEdge rad="112500"/>
          </a:effectLst>
        </p:spPr>
      </p:pic>
      <p:sp>
        <p:nvSpPr>
          <p:cNvPr id="8" name="TextBox 7"/>
          <p:cNvSpPr txBox="1"/>
          <p:nvPr/>
        </p:nvSpPr>
        <p:spPr>
          <a:xfrm>
            <a:off x="922494" y="4979571"/>
            <a:ext cx="1998461" cy="1384995"/>
          </a:xfrm>
          <a:prstGeom prst="rect">
            <a:avLst/>
          </a:prstGeom>
          <a:noFill/>
        </p:spPr>
        <p:txBody>
          <a:bodyPr wrap="square" rtlCol="0">
            <a:spAutoFit/>
          </a:bodyPr>
          <a:lstStyle/>
          <a:p>
            <a:pPr algn="r"/>
            <a:r>
              <a:rPr lang="en-US" sz="2800" b="1" dirty="0" smtClean="0">
                <a:solidFill>
                  <a:schemeClr val="accent1">
                    <a:lumMod val="75000"/>
                  </a:schemeClr>
                </a:solidFill>
              </a:rPr>
              <a:t>We would like to test </a:t>
            </a:r>
            <a:r>
              <a:rPr lang="en-US" sz="2800" b="1" dirty="0" smtClean="0">
                <a:solidFill>
                  <a:schemeClr val="accent1">
                    <a:lumMod val="75000"/>
                  </a:schemeClr>
                </a:solidFill>
              </a:rPr>
              <a:t>exposures</a:t>
            </a:r>
            <a:endParaRPr lang="en-US" sz="2800" b="1" dirty="0">
              <a:solidFill>
                <a:schemeClr val="accent1">
                  <a:lumMod val="75000"/>
                </a:schemeClr>
              </a:solidFill>
            </a:endParaRPr>
          </a:p>
        </p:txBody>
      </p:sp>
    </p:spTree>
    <p:extLst>
      <p:ext uri="{BB962C8B-B14F-4D97-AF65-F5344CB8AC3E}">
        <p14:creationId xmlns:p14="http://schemas.microsoft.com/office/powerpoint/2010/main" val="41385424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2012" y="628282"/>
            <a:ext cx="8301676" cy="1143000"/>
          </a:xfrm>
        </p:spPr>
        <p:txBody>
          <a:bodyPr>
            <a:normAutofit fontScale="90000"/>
          </a:bodyPr>
          <a:lstStyle/>
          <a:p>
            <a:r>
              <a:rPr lang="en-US" dirty="0" smtClean="0"/>
              <a:t>One roof can oxidize NO</a:t>
            </a:r>
            <a:r>
              <a:rPr lang="en-US" baseline="-25000" dirty="0" smtClean="0"/>
              <a:t>2</a:t>
            </a:r>
            <a:r>
              <a:rPr lang="en-US" dirty="0" smtClean="0"/>
              <a:t> from 10,800 miles of driving, according to the manufacturer</a:t>
            </a:r>
            <a:endParaRPr lang="en-US" baseline="-25000" dirty="0"/>
          </a:p>
        </p:txBody>
      </p:sp>
      <p:pic>
        <p:nvPicPr>
          <p:cNvPr id="7" name="Picture 6"/>
          <p:cNvPicPr>
            <a:picLocks noChangeAspect="1"/>
          </p:cNvPicPr>
          <p:nvPr/>
        </p:nvPicPr>
        <p:blipFill rotWithShape="1">
          <a:blip r:embed="rId3" cstate="print"/>
          <a:srcRect l="2234" t="2206" r="2783" b="26783"/>
          <a:stretch/>
        </p:blipFill>
        <p:spPr>
          <a:xfrm>
            <a:off x="866588" y="2492283"/>
            <a:ext cx="7872695" cy="3167530"/>
          </a:xfrm>
          <a:prstGeom prst="rect">
            <a:avLst/>
          </a:prstGeom>
        </p:spPr>
      </p:pic>
    </p:spTree>
    <p:extLst>
      <p:ext uri="{BB962C8B-B14F-4D97-AF65-F5344CB8AC3E}">
        <p14:creationId xmlns:p14="http://schemas.microsoft.com/office/powerpoint/2010/main" val="146680833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SHA_Training">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ailored">
      <a:fillStyleLst>
        <a:gradFill rotWithShape="1">
          <a:gsLst>
            <a:gs pos="0">
              <a:schemeClr val="phClr">
                <a:tint val="90000"/>
                <a:satMod val="125000"/>
              </a:schemeClr>
            </a:gs>
            <a:gs pos="100000">
              <a:schemeClr val="phClr">
                <a:shade val="80000"/>
                <a:satMod val="115000"/>
              </a:schemeClr>
            </a:gs>
          </a:gsLst>
          <a:lin ang="5400000" scaled="0"/>
        </a:gradFill>
        <a:gradFill rotWithShape="1">
          <a:gsLst>
            <a:gs pos="0">
              <a:schemeClr val="phClr">
                <a:tint val="85000"/>
                <a:satMod val="150000"/>
              </a:schemeClr>
            </a:gs>
            <a:gs pos="35000">
              <a:schemeClr val="phClr">
                <a:tint val="65000"/>
                <a:satMod val="175000"/>
              </a:schemeClr>
            </a:gs>
            <a:gs pos="100000">
              <a:schemeClr val="phClr">
                <a:tint val="55000"/>
                <a:satMod val="200000"/>
              </a:schemeClr>
            </a:gs>
            <a:gs pos="100000">
              <a:schemeClr val="phClr">
                <a:tint val="50000"/>
                <a:satMod val="225000"/>
              </a:schemeClr>
            </a:gs>
          </a:gsLst>
          <a:path path="circle">
            <a:fillToRect l="100000" t="100000" r="100000" b="100000"/>
          </a:path>
        </a:gradFill>
        <a:blipFill rotWithShape="1">
          <a:blip xmlns:r="http://schemas.openxmlformats.org/officeDocument/2006/relationships" r:embed="rId1">
            <a:duotone>
              <a:schemeClr val="phClr">
                <a:shade val="78000"/>
                <a:satMod val="115000"/>
              </a:schemeClr>
              <a:schemeClr val="phClr">
                <a:tint val="84000"/>
                <a:satMod val="135000"/>
              </a:schemeClr>
            </a:duotone>
          </a:blip>
          <a:tile tx="0" ty="0" sx="100000" sy="100000" flip="none" algn="tl"/>
        </a:blipFill>
      </a:fillStyleLst>
      <a:lnStyleLst>
        <a:ln w="6350" cap="flat" cmpd="sng" algn="ctr">
          <a:solidFill>
            <a:schemeClr val="phClr">
              <a:shade val="95000"/>
              <a:alpha val="90000"/>
              <a:satMod val="115000"/>
            </a:schemeClr>
          </a:solidFill>
          <a:prstDash val="solid"/>
        </a:ln>
        <a:ln w="12700" cap="flat" cmpd="sng" algn="ctr">
          <a:solidFill>
            <a:schemeClr val="phClr">
              <a:shade val="95000"/>
              <a:alpha val="90000"/>
              <a:satMod val="115000"/>
            </a:schemeClr>
          </a:solidFill>
          <a:prstDash val="solid"/>
        </a:ln>
        <a:ln w="19050" cap="flat" cmpd="sng" algn="ctr">
          <a:solidFill>
            <a:schemeClr val="phClr">
              <a:shade val="95000"/>
              <a:alpha val="90000"/>
              <a:satMod val="115000"/>
            </a:schemeClr>
          </a:solidFill>
          <a:prstDash val="solid"/>
        </a:ln>
      </a:lnStyleLst>
      <a:effectStyleLst>
        <a:effectStyle>
          <a:effectLst>
            <a:softEdge rad="25400"/>
          </a:effectLst>
        </a:effectStyle>
        <a:effectStyle>
          <a:effectLst>
            <a:innerShdw blurRad="76200" dist="12700" dir="13500000">
              <a:srgbClr val="FFFFFF">
                <a:alpha val="60000"/>
              </a:srgbClr>
            </a:innerShdw>
          </a:effectLst>
          <a:scene3d>
            <a:camera prst="orthographicFront">
              <a:rot lat="0" lon="0" rev="0"/>
            </a:camera>
            <a:lightRig rig="balanced" dir="tl">
              <a:rot lat="0" lon="0" rev="3600000"/>
            </a:lightRig>
          </a:scene3d>
          <a:sp3d>
            <a:bevelT w="12700" h="25400" prst="softRound"/>
          </a:sp3d>
        </a:effectStyle>
        <a:effectStyle>
          <a:effectLst>
            <a:outerShdw blurRad="38100" dist="25400" dir="5400000" sx="102000" sy="102000" rotWithShape="0">
              <a:srgbClr val="808080">
                <a:alpha val="75000"/>
              </a:srgbClr>
            </a:outerShdw>
          </a:effectLst>
          <a:scene3d>
            <a:camera prst="orthographicFront">
              <a:rot lat="0" lon="0" rev="0"/>
            </a:camera>
            <a:lightRig rig="twoPt" dir="l">
              <a:rot lat="0" lon="0" rev="4200000"/>
            </a:lightRig>
          </a:scene3d>
          <a:sp3d prstMaterial="softmetal">
            <a:bevelT w="12700" h="50800" prst="softRound"/>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2">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3C36621-6C65-4A61-A938-FD74A2B05B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2356</Words>
  <Application>Microsoft Macintosh PowerPoint</Application>
  <PresentationFormat>On-screen Show (4:3)</PresentationFormat>
  <Paragraphs>283</Paragraphs>
  <Slides>45</Slides>
  <Notes>26</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OSHA_Training</vt:lpstr>
      <vt:lpstr>Engineered Nanoparticle Exposures in Construction: Presentation to the ACCSH</vt:lpstr>
      <vt:lpstr>I would like to address four questions:</vt:lpstr>
      <vt:lpstr>What nanomaterials are found in construction?</vt:lpstr>
      <vt:lpstr>A recent study found carbon nanotubes in the airborne particles at  Ground Zero  </vt:lpstr>
      <vt:lpstr>There are many promising applications in construction, but limited commercialization at this point</vt:lpstr>
      <vt:lpstr>“Cost and the relatively small number of practical applications, for now, hold back much of the prospects for nanotechnology.”</vt:lpstr>
      <vt:lpstr>There is more activity in Europe, mostly in coatings, cement and concrete</vt:lpstr>
      <vt:lpstr>These tiles contain nano-titanium dioxide</vt:lpstr>
      <vt:lpstr>One roof can oxidize NO2 from 10,800 miles of driving, according to the manufacturer</vt:lpstr>
      <vt:lpstr>Emaco NanoCrete patching compounds does not contain nanoparticles. </vt:lpstr>
      <vt:lpstr>These hydrated silicates are nano-structured; they have nano-sized holes</vt:lpstr>
      <vt:lpstr>NIOSH has begun an HHE looking at Aspen Aerogel insulation, another nanostructured product</vt:lpstr>
      <vt:lpstr> What do we know about exposure to engineered nanoparticles in construction?</vt:lpstr>
      <vt:lpstr>Not much!</vt:lpstr>
      <vt:lpstr>We know construction workers may be at risk </vt:lpstr>
      <vt:lpstr>We do have corroborating data on ultrafine exposures showing respiratory issues</vt:lpstr>
      <vt:lpstr>Sampling was conducted onsite for several real processes in 2009 (Broekhuizen et al, 2011)</vt:lpstr>
      <vt:lpstr>Particle sampling during mixing of 6 bags of Nanocrete mortar (Broekhuizen et al, 2011)</vt:lpstr>
      <vt:lpstr>NIOSH chose mass-based REL over counting with electron microscopy</vt:lpstr>
      <vt:lpstr>Nanoparticles Have Almost No Mass</vt:lpstr>
      <vt:lpstr>Large particles bias mass measurements</vt:lpstr>
      <vt:lpstr>Transmission electron microscopy is the gold standard and will be used in CPWR’s work</vt:lpstr>
      <vt:lpstr>TEM allows several measurements</vt:lpstr>
      <vt:lpstr>You do the analysis: Do these particles appear similar?</vt:lpstr>
      <vt:lpstr>How are the hazards being communicated to workers?  </vt:lpstr>
      <vt:lpstr>“80% of the workers’ reps and 71% of the employers’ representatives were not aware of the availability of nanomaterials and were ignorant as to whether they actually use nanomaterials at their workplace.”</vt:lpstr>
      <vt:lpstr>We haven’t been doing a great job communicating the hazards of standard industrial chemicals</vt:lpstr>
      <vt:lpstr>Sattler, Lippy &amp; Jordan1997 review of hazcom literature for OSHA was the only one for a decade</vt:lpstr>
      <vt:lpstr>Comprehensibility of MSDSs was not good</vt:lpstr>
      <vt:lpstr>Findings from a newer review of the literature did not show improvements</vt:lpstr>
      <vt:lpstr>Lippy Group reviewed NIOSH collection of nano MSDSs</vt:lpstr>
      <vt:lpstr>Most (62%) just referenced PELs and TLVs for the macro size</vt:lpstr>
      <vt:lpstr>MSDS for Carbon Nanotube</vt:lpstr>
      <vt:lpstr>The GHS changes will be a big improvement, but OSHA can do more using the existing SDS format </vt:lpstr>
      <vt:lpstr> What is CPWR planning to do about nanomaterials as the NIOSH-funded National Construction Center?</vt:lpstr>
      <vt:lpstr>Two CPWR Initiatives</vt:lpstr>
      <vt:lpstr>PowerPoint Presentation</vt:lpstr>
      <vt:lpstr>The Europeans have created an inventory of construction products</vt:lpstr>
      <vt:lpstr>PowerPoint Presentation</vt:lpstr>
      <vt:lpstr>Second CPWR Initiative</vt:lpstr>
      <vt:lpstr>Will these control nanoparticles in construction?</vt:lpstr>
      <vt:lpstr>Conventional controls should work with nano</vt:lpstr>
      <vt:lpstr>CPWR will be working with a firm called EPI Services that has a test chamber</vt:lpstr>
      <vt:lpstr>Along with its own website and distribution system, CPWR will work with other organizations including yours</vt:lpstr>
      <vt:lpstr>Questions?  for more info contact: Bruce Lippy, Ph.D., CIH, CSP Director of Safety Research blippy@cpwr.com  301-578-8500 410-916-0359 cell www.cpwr.com www.elcosh.org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Custom template for OSHA Susan Harwood training materials</dc:description>
  <cp:lastModifiedBy/>
  <cp:revision>1</cp:revision>
  <dcterms:created xsi:type="dcterms:W3CDTF">2010-11-23T17:01:55Z</dcterms:created>
  <dcterms:modified xsi:type="dcterms:W3CDTF">2012-12-01T04:04:06Z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TC101671289990</vt:lpwstr>
  </property>
</Properties>
</file>