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89" r:id="rId2"/>
    <p:sldId id="352" r:id="rId3"/>
    <p:sldId id="353" r:id="rId4"/>
    <p:sldId id="362" r:id="rId5"/>
    <p:sldId id="363" r:id="rId6"/>
    <p:sldId id="354" r:id="rId7"/>
    <p:sldId id="355" r:id="rId8"/>
    <p:sldId id="357" r:id="rId9"/>
    <p:sldId id="330" r:id="rId10"/>
    <p:sldId id="325" r:id="rId11"/>
    <p:sldId id="329" r:id="rId12"/>
    <p:sldId id="327" r:id="rId13"/>
    <p:sldId id="333" r:id="rId14"/>
    <p:sldId id="332" r:id="rId15"/>
    <p:sldId id="334" r:id="rId16"/>
    <p:sldId id="335" r:id="rId17"/>
    <p:sldId id="337" r:id="rId18"/>
    <p:sldId id="358" r:id="rId19"/>
    <p:sldId id="338" r:id="rId20"/>
    <p:sldId id="339" r:id="rId21"/>
    <p:sldId id="340" r:id="rId22"/>
    <p:sldId id="342" r:id="rId23"/>
    <p:sldId id="344" r:id="rId24"/>
    <p:sldId id="345" r:id="rId25"/>
    <p:sldId id="347" r:id="rId26"/>
    <p:sldId id="351" r:id="rId27"/>
    <p:sldId id="364" r:id="rId28"/>
    <p:sldId id="348" r:id="rId29"/>
    <p:sldId id="359" r:id="rId30"/>
    <p:sldId id="360" r:id="rId31"/>
    <p:sldId id="328" r:id="rId32"/>
    <p:sldId id="324" r:id="rId33"/>
    <p:sldId id="361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6">
          <p15:clr>
            <a:srgbClr val="A4A3A4"/>
          </p15:clr>
        </p15:guide>
        <p15:guide id="3" pos="2880">
          <p15:clr>
            <a:srgbClr val="A4A3A4"/>
          </p15:clr>
        </p15:guide>
        <p15:guide id="4" pos="638">
          <p15:clr>
            <a:srgbClr val="A4A3A4"/>
          </p15:clr>
        </p15:guide>
        <p15:guide id="5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k, Sandy" initials="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0" autoAdjust="0"/>
    <p:restoredTop sz="26633" autoAdjust="0"/>
  </p:normalViewPr>
  <p:slideViewPr>
    <p:cSldViewPr snapToGrid="0">
      <p:cViewPr>
        <p:scale>
          <a:sx n="57" d="100"/>
          <a:sy n="57" d="100"/>
        </p:scale>
        <p:origin x="-1164" y="-56"/>
      </p:cViewPr>
      <p:guideLst>
        <p:guide orient="horz" pos="2160"/>
        <p:guide orient="horz" pos="376"/>
        <p:guide pos="2880"/>
        <p:guide pos="638"/>
        <p:guide pos="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1128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34EC90-E341-40DA-B529-4D62B5D64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55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49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25B4-742E-4941-B673-B3BF6F76AC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3100"/>
            <a:ext cx="2057400" cy="281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3100"/>
            <a:ext cx="6019800" cy="281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673100"/>
            <a:ext cx="770572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84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18843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RPS logo (vertical)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58750"/>
            <a:ext cx="806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WRPS ppt banner bas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1538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RPS ppt banner bas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46863"/>
            <a:ext cx="91440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8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8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"/>
            <a:ext cx="77057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88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1750" y="33338"/>
            <a:ext cx="11795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Tank Operations Contract</a:t>
            </a:r>
          </a:p>
        </p:txBody>
      </p:sp>
      <p:pic>
        <p:nvPicPr>
          <p:cNvPr id="1029" name="Picture 39" descr="wrps_logo_pms white text no stroke on re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3850" y="6578600"/>
            <a:ext cx="1181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1650" y="654526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16F8DFD9-91DB-4ECA-BB82-B387FAD82D00}" type="slidenum">
              <a:rPr lang="en-US" sz="12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WRPS logo (vertical)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6688" y="158750"/>
            <a:ext cx="806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RPS ppt banner base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71538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56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thermometer&amp;source=images&amp;cd=&amp;cad=rja&amp;docid=A1H5v56UedAcqM&amp;tbnid=DzV3PkJPvK6H6M:&amp;ved=0CAUQjRw&amp;url=http://depositphotos.com/4830187/stock-illustration-Thermometer-celsius-fahrenheit.html&amp;ei=xCTTUYn0K8HgiwKcmoHACA&amp;psig=AFQjCNHTlveL4hRRsbgCsWI6U3z1xyY_pA&amp;ust=13728783398651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braun+thermoscan+ear+thermometer&amp;source=images&amp;cd=&amp;cad=rja&amp;docid=raXvFX880Xft-M&amp;tbnid=PJWC2S3cXTvPqM:&amp;ved=0CAUQjRw&amp;url=http://earthermometerreviewz.com/braun-thermoscan-ear-thermometer-with-1-second-readout-irt3020us-review/&amp;ei=dg_TUe_MPIiviQKmg4FQ&amp;bvm=bv.48705608,d.cGE&amp;psig=AFQjCNGmBNklphVjVXyT8nTWbnlR4pzz_Q&amp;ust=13728729424185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ar+anatomy+model&amp;source=images&amp;cd=&amp;cad=rja&amp;docid=s6OilVXxckg3jM&amp;tbnid=8FNyVtXLJeJzLM:&amp;ved=0CAUQjRw&amp;url=http://www.anatomy-resources.com/human-anatomy/sh274.htm&amp;ei=sw_TUY_LAsj0iQLc-4HIAg&amp;bvm=bv.48705608,d.cGE&amp;psig=AFQjCNE3VVtDkcmx3_iXaErk4pi2BKWcwQ&amp;ust=13728729903327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nonin+onyx&amp;source=images&amp;cd=&amp;cad=rja&amp;docid=Cj_FWx50T-qf-M&amp;tbnid=3eICz9cvklObUM:&amp;ved=0CAUQjRw&amp;url=http://www.nonin.com/products.asp?ID=39&amp;sec=2&amp;sub=9&amp;ei=CTrTUY75NrCQigLxi4DICA&amp;bvm=bv.48705608,d.cGE&amp;psig=AFQjCNGFJhRI2QysPVgGeUWhT7Vw5o3K-A&amp;ust=137288329639573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_e_sinclair@rl.gov" TargetMode="External"/><Relationship Id="rId2" Type="http://schemas.openxmlformats.org/officeDocument/2006/relationships/hyperlink" Target="mailto:michael_j_Schmoldt@rl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dts/osta/otm/otm_iii/otm_iii_4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age 1 art Hab meeting.jpg"/>
          <p:cNvPicPr>
            <a:picLocks noChangeAspect="1"/>
          </p:cNvPicPr>
          <p:nvPr/>
        </p:nvPicPr>
        <p:blipFill>
          <a:blip r:embed="rId3" cstate="print"/>
          <a:srcRect r="5334"/>
          <a:stretch>
            <a:fillRect/>
          </a:stretch>
        </p:blipFill>
        <p:spPr bwMode="auto">
          <a:xfrm>
            <a:off x="3582988" y="966788"/>
            <a:ext cx="5561012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247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29000">
                <a:srgbClr val="FFEBFA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7" name="Picture 9" descr="wrps_logo_pms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3" y="252413"/>
            <a:ext cx="21986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25413" y="1630363"/>
            <a:ext cx="33258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TOC-Pres-15-2199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9900"/>
                </a:solidFill>
              </a:rPr>
              <a:t>Physiological Monitoring for Heat Stress Management</a:t>
            </a:r>
            <a:endParaRPr lang="en-US" sz="2400" dirty="0">
              <a:solidFill>
                <a:srgbClr val="FF99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Mike Schmoldt</a:t>
            </a:r>
            <a:r>
              <a:rPr lang="en-US" sz="1200" i="1" dirty="0" smtClean="0"/>
              <a:t>, MS, MS, MBA</a:t>
            </a:r>
          </a:p>
          <a:p>
            <a:r>
              <a:rPr lang="en-US" sz="1200" b="1" i="1" dirty="0" smtClean="0"/>
              <a:t>CIH, PE, CHMM, CPEA</a:t>
            </a:r>
          </a:p>
          <a:p>
            <a:r>
              <a:rPr lang="en-US" sz="1200" b="1" i="1" dirty="0" smtClean="0"/>
              <a:t>Principal Industrial Hygienist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2015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Physiological Monitoring?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1" y="1020779"/>
            <a:ext cx="8229600" cy="6432529"/>
          </a:xfrm>
        </p:spPr>
        <p:txBody>
          <a:bodyPr/>
          <a:lstStyle/>
          <a:p>
            <a:r>
              <a:rPr lang="en-US" sz="2200" dirty="0"/>
              <a:t>A basic </a:t>
            </a:r>
            <a:r>
              <a:rPr lang="en-US" sz="2200" dirty="0" smtClean="0"/>
              <a:t>way to </a:t>
            </a:r>
            <a:r>
              <a:rPr lang="en-US" sz="2200" dirty="0"/>
              <a:t>measure the level of an individual’s heat </a:t>
            </a:r>
            <a:r>
              <a:rPr lang="en-US" sz="2200" dirty="0">
                <a:solidFill>
                  <a:srgbClr val="FF0000"/>
                </a:solidFill>
              </a:rPr>
              <a:t>strain </a:t>
            </a:r>
            <a:r>
              <a:rPr lang="en-US" sz="2200" dirty="0"/>
              <a:t>in response to heat </a:t>
            </a:r>
            <a:r>
              <a:rPr lang="en-US" sz="2200" dirty="0">
                <a:solidFill>
                  <a:srgbClr val="FF0000"/>
                </a:solidFill>
              </a:rPr>
              <a:t>stress</a:t>
            </a:r>
            <a:r>
              <a:rPr lang="en-US" sz="2200" dirty="0"/>
              <a:t> conditions. This includes, but </a:t>
            </a:r>
            <a:r>
              <a:rPr lang="en-US" sz="2200" dirty="0" smtClean="0"/>
              <a:t>is not </a:t>
            </a:r>
            <a:r>
              <a:rPr lang="en-US" sz="2200" dirty="0"/>
              <a:t>limited </a:t>
            </a:r>
            <a:r>
              <a:rPr lang="en-US" sz="2200" dirty="0" smtClean="0"/>
              <a:t>to, </a:t>
            </a:r>
            <a:r>
              <a:rPr lang="en-US" sz="2200" dirty="0"/>
              <a:t>heart rate monitoring &amp; </a:t>
            </a:r>
            <a:r>
              <a:rPr lang="en-US" sz="2200" dirty="0" smtClean="0"/>
              <a:t>body temperature </a:t>
            </a:r>
            <a:r>
              <a:rPr lang="en-US" sz="2200" dirty="0"/>
              <a:t>measurement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does not include parameters which may be considered medical monitoring (measuring blood pressure, oxygen saturation, </a:t>
            </a:r>
            <a:r>
              <a:rPr lang="en-US" sz="2200" dirty="0" smtClean="0"/>
              <a:t>urine testing, or </a:t>
            </a:r>
            <a:r>
              <a:rPr lang="en-US" sz="2200" dirty="0"/>
              <a:t>cardiac rhythm</a:t>
            </a:r>
            <a:r>
              <a:rPr lang="en-US" sz="2200" dirty="0" smtClean="0"/>
              <a:t>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 smtClean="0"/>
              <a:t>By contrast: the WBGT measures </a:t>
            </a:r>
            <a:r>
              <a:rPr lang="en-US" sz="2200" i="1" u="sng" dirty="0" smtClean="0"/>
              <a:t>environmental temperature </a:t>
            </a:r>
            <a:r>
              <a:rPr lang="en-US" sz="2200" i="1" dirty="0" smtClean="0"/>
              <a:t>conditions useful to establish work/rest schedules and exposure hazard evaluation (</a:t>
            </a:r>
            <a:r>
              <a:rPr lang="en-US" sz="2200" i="1" smtClean="0"/>
              <a:t>i.e., heat </a:t>
            </a:r>
            <a:r>
              <a:rPr lang="en-US" sz="2200" i="1" dirty="0" smtClean="0">
                <a:solidFill>
                  <a:srgbClr val="FF0000"/>
                </a:solidFill>
              </a:rPr>
              <a:t>stress</a:t>
            </a:r>
            <a:r>
              <a:rPr lang="en-US" sz="2200" i="1" dirty="0" smtClean="0"/>
              <a:t>) but does NOT monitor worker specific physiological responses (heat </a:t>
            </a:r>
            <a:r>
              <a:rPr lang="en-US" sz="2200" i="1" dirty="0" smtClean="0">
                <a:solidFill>
                  <a:srgbClr val="FF0000"/>
                </a:solidFill>
              </a:rPr>
              <a:t>strain</a:t>
            </a:r>
            <a:r>
              <a:rPr lang="en-US" sz="2200" i="1" dirty="0" smtClean="0"/>
              <a:t> response) to the thermal dose received.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79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35" y="90535"/>
            <a:ext cx="7691390" cy="733330"/>
          </a:xfrm>
        </p:spPr>
        <p:txBody>
          <a:bodyPr/>
          <a:lstStyle/>
          <a:p>
            <a:r>
              <a:rPr lang="en-US" dirty="0" smtClean="0"/>
              <a:t>Physiological Monitoring may be required when: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31678"/>
            <a:ext cx="8229600" cy="4154984"/>
          </a:xfrm>
        </p:spPr>
        <p:txBody>
          <a:bodyPr/>
          <a:lstStyle/>
          <a:p>
            <a:r>
              <a:rPr lang="en-US" dirty="0"/>
              <a:t>WBGT monitoring is not </a:t>
            </a:r>
            <a:r>
              <a:rPr lang="en-US" dirty="0" smtClean="0"/>
              <a:t>sufficient or feasible</a:t>
            </a:r>
            <a:r>
              <a:rPr lang="en-US" dirty="0"/>
              <a:t>.</a:t>
            </a:r>
          </a:p>
          <a:p>
            <a:r>
              <a:rPr lang="en-US" dirty="0"/>
              <a:t>Work will occur that is </a:t>
            </a:r>
            <a:r>
              <a:rPr lang="en-US" dirty="0" smtClean="0"/>
              <a:t>likely outside </a:t>
            </a:r>
            <a:r>
              <a:rPr lang="en-US" dirty="0"/>
              <a:t>of the established work/rest </a:t>
            </a:r>
            <a:r>
              <a:rPr lang="en-US" dirty="0" smtClean="0"/>
              <a:t>regimens</a:t>
            </a:r>
            <a:endParaRPr lang="en-US" dirty="0"/>
          </a:p>
          <a:p>
            <a:r>
              <a:rPr lang="en-US" dirty="0"/>
              <a:t>Additional information on worker heat stress is </a:t>
            </a:r>
            <a:r>
              <a:rPr lang="en-US" dirty="0" smtClean="0"/>
              <a:t>needed </a:t>
            </a:r>
            <a:endParaRPr lang="en-US" dirty="0"/>
          </a:p>
          <a:p>
            <a:r>
              <a:rPr lang="en-US" dirty="0"/>
              <a:t>Work will occur in </a:t>
            </a:r>
            <a:r>
              <a:rPr lang="en-US" dirty="0" smtClean="0"/>
              <a:t>semi- or impermeable </a:t>
            </a:r>
            <a:r>
              <a:rPr lang="en-US" dirty="0"/>
              <a:t>clothing ensembles such as polyethylene coated </a:t>
            </a:r>
            <a:r>
              <a:rPr lang="en-US" dirty="0" smtClean="0"/>
              <a:t>Tyvek </a:t>
            </a:r>
            <a:r>
              <a:rPr lang="en-US" dirty="0"/>
              <a:t>or vapor barrier </a:t>
            </a:r>
            <a:r>
              <a:rPr lang="en-US" dirty="0" smtClean="0"/>
              <a:t>coveralls</a:t>
            </a:r>
            <a:endParaRPr lang="en-US" dirty="0"/>
          </a:p>
          <a:p>
            <a:r>
              <a:rPr lang="en-US" dirty="0"/>
              <a:t>Heavy to very heavy work is performed, </a:t>
            </a:r>
            <a:r>
              <a:rPr lang="en-US" dirty="0" smtClean="0"/>
              <a:t>regardless </a:t>
            </a:r>
            <a:r>
              <a:rPr lang="en-US" dirty="0"/>
              <a:t>of clothing </a:t>
            </a:r>
            <a:r>
              <a:rPr lang="en-US" dirty="0" smtClean="0"/>
              <a:t>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1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Monitoring Instrumentation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725" y="990600"/>
            <a:ext cx="8229600" cy="5509200"/>
          </a:xfrm>
        </p:spPr>
        <p:txBody>
          <a:bodyPr/>
          <a:lstStyle/>
          <a:p>
            <a:r>
              <a:rPr lang="en-US" sz="2000" dirty="0"/>
              <a:t>Physiological monitoring is conducted using an IH approved device following manufacturer’s instructions (e.g., Nonin Onyx heart rate monitor, Polar sensor, Infrared tympanic membrane thermometer or other </a:t>
            </a:r>
            <a:r>
              <a:rPr lang="en-US" sz="2000" dirty="0" smtClean="0"/>
              <a:t>device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 variety of instruments were evaluated and the technical literature was reviewed to make an informed decision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Seminars and discussion with Dr. Thomas Bernard, U. of Florida (ACGIH/AIHA) were valuable in identifying limitations of each.</a:t>
            </a:r>
          </a:p>
          <a:p>
            <a:endParaRPr lang="en-US" sz="2000" dirty="0"/>
          </a:p>
          <a:p>
            <a:r>
              <a:rPr lang="en-US" sz="2000" dirty="0" smtClean="0"/>
              <a:t>Instrument should be field practical, minimally invasive and accurate enough for heat stress evaluation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IH program and Occupational Medical Provider (HPMC) reviewed and accepted the instruments selected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609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004090"/>
            <a:ext cx="7505272" cy="5447645"/>
          </a:xfrm>
        </p:spPr>
        <p:txBody>
          <a:bodyPr/>
          <a:lstStyle/>
          <a:p>
            <a:r>
              <a:rPr lang="en-US" dirty="0" smtClean="0"/>
              <a:t>Physiological measurement is used to obtain a core body temperature for the purpose of evaluating heat strain to workers</a:t>
            </a:r>
          </a:p>
          <a:p>
            <a:pPr lvl="1"/>
            <a:r>
              <a:rPr lang="en-US" dirty="0" smtClean="0"/>
              <a:t>Available Methods:</a:t>
            </a:r>
          </a:p>
          <a:p>
            <a:pPr lvl="2"/>
            <a:r>
              <a:rPr lang="en-US" dirty="0" smtClean="0"/>
              <a:t>Invasive  (unacceptable to most people)</a:t>
            </a:r>
          </a:p>
          <a:p>
            <a:pPr lvl="2"/>
            <a:r>
              <a:rPr lang="en-US" dirty="0" smtClean="0"/>
              <a:t>Biological sampling (urine stream)</a:t>
            </a:r>
          </a:p>
          <a:p>
            <a:pPr lvl="2"/>
            <a:r>
              <a:rPr lang="en-US" dirty="0" smtClean="0"/>
              <a:t>Surface temperature  (highly variable)</a:t>
            </a:r>
          </a:p>
          <a:p>
            <a:pPr lvl="2"/>
            <a:r>
              <a:rPr lang="en-US" dirty="0" smtClean="0"/>
              <a:t>Oral  (</a:t>
            </a:r>
            <a:r>
              <a:rPr lang="en-US" dirty="0" smtClean="0">
                <a:solidFill>
                  <a:srgbClr val="FF0000"/>
                </a:solidFill>
              </a:rPr>
              <a:t>strongly</a:t>
            </a:r>
            <a:r>
              <a:rPr lang="en-US" dirty="0" smtClean="0"/>
              <a:t> affected by breathing/air temperature</a:t>
            </a:r>
          </a:p>
          <a:p>
            <a:pPr marL="914400" lvl="2" indent="0">
              <a:buNone/>
            </a:pPr>
            <a:r>
              <a:rPr lang="en-US" dirty="0" smtClean="0"/>
              <a:t>     or drinking liquids)</a:t>
            </a:r>
          </a:p>
          <a:p>
            <a:pPr lvl="2"/>
            <a:r>
              <a:rPr lang="en-US" b="1" dirty="0" smtClean="0"/>
              <a:t>Aural:  ear canal or tympanic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 </a:t>
            </a:r>
          </a:p>
          <a:p>
            <a:pPr lvl="1"/>
            <a:r>
              <a:rPr lang="en-US" dirty="0" smtClean="0"/>
              <a:t>It must be accurate enough for assessing heat strain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http://static5.depositphotos.com/1044545/483/v/950/depositphotos_4830187-Thermometer-celsius-fahrenhe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25" y="1820636"/>
            <a:ext cx="1529726" cy="22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04"/>
            <a:ext cx="8229600" cy="1954423"/>
          </a:xfrm>
        </p:spPr>
        <p:txBody>
          <a:bodyPr/>
          <a:lstStyle/>
          <a:p>
            <a:r>
              <a:rPr lang="en-US" dirty="0" smtClean="0"/>
              <a:t>Braun Thermoscan or similar type of infrared ear thermometer</a:t>
            </a:r>
          </a:p>
          <a:p>
            <a:r>
              <a:rPr lang="en-US" dirty="0" smtClean="0"/>
              <a:t>Used to collect and report  baseline and periodic heat strain evaluation data</a:t>
            </a:r>
            <a:endParaRPr lang="en-US" dirty="0"/>
          </a:p>
        </p:txBody>
      </p:sp>
      <p:pic>
        <p:nvPicPr>
          <p:cNvPr id="4" name="Picture 2" descr="http://earthermometerreviewz.com/wp-content/uploads/2013/04/Braun-Thermoscan-Ear-Thermometer-with-1-second-readout-IRT3020US-2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39" y="32825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47" y="3282594"/>
            <a:ext cx="3243353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326" y="-304581"/>
            <a:ext cx="7705725" cy="120032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Heat Stress </a:t>
            </a:r>
            <a:r>
              <a:rPr lang="en-US" dirty="0" smtClean="0"/>
              <a:t>Physiological Monitoring</a:t>
            </a:r>
            <a:br>
              <a:rPr lang="en-US" dirty="0" smtClean="0"/>
            </a:br>
            <a:r>
              <a:rPr lang="en-US" dirty="0" smtClean="0"/>
              <a:t>Tympanic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71" y="1171255"/>
            <a:ext cx="8229600" cy="5638467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Principle of  the method</a:t>
            </a:r>
          </a:p>
          <a:p>
            <a:pPr lvl="2"/>
            <a:r>
              <a:rPr lang="en-US" dirty="0" smtClean="0"/>
              <a:t>This method measures tympanic temperature NOT ear canal temperature</a:t>
            </a:r>
          </a:p>
          <a:p>
            <a:pPr lvl="2"/>
            <a:r>
              <a:rPr lang="en-US" dirty="0" smtClean="0"/>
              <a:t>Blood flow from the internal carotid artery supplies the hypothalamus and the area around the eardrum.</a:t>
            </a:r>
          </a:p>
          <a:p>
            <a:pPr lvl="2"/>
            <a:r>
              <a:rPr lang="en-US" dirty="0" smtClean="0"/>
              <a:t>The hypothalamus is the part of the brain that senses and reacts to body core temperature</a:t>
            </a:r>
          </a:p>
          <a:p>
            <a:pPr lvl="2"/>
            <a:r>
              <a:rPr lang="en-US" dirty="0" smtClean="0"/>
              <a:t>There is little ‘thermal inertia’ with the eardrum</a:t>
            </a:r>
          </a:p>
          <a:p>
            <a:pPr lvl="2"/>
            <a:r>
              <a:rPr lang="en-US" dirty="0" smtClean="0"/>
              <a:t>Temperature changes are rapidly reflected</a:t>
            </a:r>
          </a:p>
          <a:p>
            <a:pPr lvl="2"/>
            <a:r>
              <a:rPr lang="en-US" dirty="0" smtClean="0"/>
              <a:t>Temperature of the eardrum does not require a correction factor when read using an infrared thermometer to approximate body core temperature</a:t>
            </a:r>
          </a:p>
          <a:p>
            <a:pPr lvl="2"/>
            <a:r>
              <a:rPr lang="en-US" dirty="0" smtClean="0"/>
              <a:t>Extreme environmental temperatures may require a minute to adjust air temperature to blood temperature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620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6" y="1189234"/>
            <a:ext cx="8229600" cy="3644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 requires a </a:t>
            </a:r>
            <a:r>
              <a:rPr lang="en-US" u="sng" dirty="0" smtClean="0"/>
              <a:t>direct line of sight </a:t>
            </a:r>
            <a:r>
              <a:rPr lang="en-US" dirty="0" smtClean="0"/>
              <a:t>to the ear canal</a:t>
            </a:r>
          </a:p>
          <a:p>
            <a:pPr lvl="1"/>
            <a:r>
              <a:rPr lang="en-US" dirty="0" smtClean="0"/>
              <a:t>Some people’s ear canal shape may make this impossible</a:t>
            </a:r>
          </a:p>
          <a:p>
            <a:pPr lvl="1"/>
            <a:r>
              <a:rPr lang="en-US" dirty="0" smtClean="0"/>
              <a:t>Ear wax may impede the ability to get an accurate measurement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Pull UP and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BACK to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straighten the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ear canal</a:t>
            </a:r>
          </a:p>
        </p:txBody>
      </p:sp>
      <p:pic>
        <p:nvPicPr>
          <p:cNvPr id="2050" name="Picture 2" descr="http://www.anatomy-resources.com/human-anatomy/images/sh274-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53" y="2917860"/>
            <a:ext cx="5060191" cy="34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48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Thermoscan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3268587"/>
          </a:xfrm>
        </p:spPr>
        <p:txBody>
          <a:bodyPr/>
          <a:lstStyle/>
          <a:p>
            <a:r>
              <a:rPr lang="en-US" dirty="0" smtClean="0"/>
              <a:t>If temperature measured is &gt;100.4°F, discontinue exposure to thermal stress immediately and take precautions to  cool the worker</a:t>
            </a:r>
          </a:p>
          <a:p>
            <a:r>
              <a:rPr lang="en-US" dirty="0" smtClean="0"/>
              <a:t>Surveying workers out of radiation control areas may result in partial recovery and not represent peak exposure</a:t>
            </a:r>
          </a:p>
          <a:p>
            <a:r>
              <a:rPr lang="en-US" dirty="0" smtClean="0"/>
              <a:t>Consider whether symptoms are present which require first aid or medical assistance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Thermoscan specifications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031241"/>
            <a:ext cx="8229600" cy="2973122"/>
          </a:xfrm>
        </p:spPr>
        <p:txBody>
          <a:bodyPr/>
          <a:lstStyle/>
          <a:p>
            <a:r>
              <a:rPr lang="en-US" dirty="0"/>
              <a:t>Operating Range </a:t>
            </a:r>
            <a:r>
              <a:rPr lang="en-US" dirty="0" smtClean="0"/>
              <a:t>50-104</a:t>
            </a:r>
            <a:r>
              <a:rPr lang="en-US" dirty="0"/>
              <a:t>°</a:t>
            </a:r>
            <a:r>
              <a:rPr lang="en-US" dirty="0" smtClean="0"/>
              <a:t> </a:t>
            </a:r>
            <a:r>
              <a:rPr lang="en-US" dirty="0"/>
              <a:t>F.</a:t>
            </a:r>
          </a:p>
          <a:p>
            <a:r>
              <a:rPr lang="en-US" dirty="0"/>
              <a:t>Maximum humidity  95</a:t>
            </a:r>
            <a:r>
              <a:rPr lang="en-US" dirty="0" smtClean="0"/>
              <a:t>%  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30 minutes for the instrument to stabilize in the environment where it will be used before taking a reading</a:t>
            </a:r>
          </a:p>
          <a:p>
            <a:r>
              <a:rPr lang="en-US" dirty="0" smtClean="0"/>
              <a:t>Meets </a:t>
            </a:r>
            <a:r>
              <a:rPr lang="en-US" dirty="0"/>
              <a:t>ASTM standard E1965-98: </a:t>
            </a:r>
            <a:r>
              <a:rPr lang="en-US" i="1" dirty="0"/>
              <a:t>Infrared Thermometers for Intermittent Determination of Patient </a:t>
            </a:r>
            <a:r>
              <a:rPr lang="en-US" i="1" dirty="0" smtClean="0"/>
              <a:t>Temperatures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8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 Pulse Rate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04863"/>
          </a:xfrm>
        </p:spPr>
        <p:txBody>
          <a:bodyPr/>
          <a:lstStyle/>
          <a:p>
            <a:r>
              <a:rPr lang="en-US" dirty="0" smtClean="0"/>
              <a:t>Nonin pulse  oximeter  (Onyx or Vantage models)</a:t>
            </a:r>
          </a:p>
          <a:p>
            <a:r>
              <a:rPr lang="en-US" dirty="0"/>
              <a:t>B</a:t>
            </a:r>
            <a:r>
              <a:rPr lang="en-US" dirty="0" smtClean="0"/>
              <a:t>aseline and periodic heat strain evaluation data</a:t>
            </a:r>
            <a:endParaRPr lang="en-US" dirty="0"/>
          </a:p>
        </p:txBody>
      </p:sp>
      <p:pic>
        <p:nvPicPr>
          <p:cNvPr id="4098" name="Picture 2" descr="9590 Onyx Vantage Fingertip Pulse Ox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29" y="2648714"/>
            <a:ext cx="3276538" cy="36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BUUEBAUFBASFhIPFBUVFBAVFBQUFREVFBUUFRQXHCYeGBojGRQUHy8gJCcpLCwsFR4xNTAqNSYrLCkBCQoKDgwOGg8PGiwlHyQpLCwqNCwvLDQtKSwsLS0vKSwsLDAsLCwsLCwpLCwsLCwsLCwsLCwpLCw0LCwsLCwsLP/AABEIAO4A1AMBIgACEQEDEQH/xAAcAAABBQEBAQAAAAAAAAAAAAAAAgQFBgcDAQj/xABEEAACAQIDBAUJBQYFBAMAAAABAgADEQQSIQUGMUEiUWFxgQcTMnKRobHB0SNCUmLhFIKSssLwJDNTovEVY4OzFkNz/8QAGgEAAgMBAQAAAAAAAAAAAAAAAAUBAgMEBv/EADMRAAIBAgMFBQYHAQAAAAAAAAABAgMRBCExBRJBUYETMmFxwRQiI7HR8BUzQlKRofEk/9oADAMBAAIRAxEAPwDUcs9CzoFnuWXMhAWKCxVp7aACQJ7aLAnuWACLQtFhZ7lgAi09yxeWGWACLT3LF2hlgAi0MsXlnuWACLQtF5YZYAItC06ZZ5lgAi0LTplhlgSc7QtOmWFoAc7QtOmWGWQBztC06WhaAHO0J0tCAHC09yxVp6FkgJAigsUFigsAEZZ7liws9tIARlnuWLtC0AGOP2pSoi9WoqX4XOp7hITEeUDCr6JZu5dPfMo3n2w1TH1S7XIdkFzoADYAdU5GoObgeySlcHkai/lIpcqTHvKiJHlJT/SP8YmU1PM/frMf3m+UQr4Qfeb2tCwGx0fKBSPFGHipknhd68O/38p/MLe+YjRx+FHCoR4tJDDbUpfdrg95hZEZm6owIuDcHmIq0zvdTfJaZyVHDUjwIIJU/SaLTYEAg3BFwesGQSeWhaKyz3LAkRaFou0LQARaFovLDLABFoWissMsAEWhaLyzzLABNoRVoQA5BYoLFBYoLABAWe2iws9tABIWe5YmrWVRdmCjrJA+Mj628uHXjWU+rdvgJVyitWaRpzn3U35EllgwkK2+WHHAue5frENvnRt6NT2L9ZTtYczX2St+1ma4PY9NcRi8RWUOVY+bU8Mzkm5EgttY05KtilNKdnJCrclrdEc+MtWKw5bztrWqZSO8E8ZVNubuYhlqZKebOoGjLe4N+BMt2kbZMn2aqtYsplOvUr1AlNWd2vYDjoLkxni2ZGKuCGUlSDxBln2Hs6vhqGJY0mSuwp0ELKRlSo/2jg8NABrJTGbj0a2asMUSLJmtkOtgvG/xkrMq1u5NGeftHfFpiyOZE7bVwi0qzojZlRioJtrbnppG1NbsByJA98Fe9iti0bDwVWpYhwB1m/Dsmu7I34ehh0pFVdkGXOSdRy0HZM0wlQUwB3f8CTVOoWX0svcB8TG3ssIrMjdLpV8oFf8AIo9X6mNX8odXnXQfupKg+DpH/Mqk97/SI8xhBxIPi5+csqFPkRYudPyj1P8AWQ/urJHC+UJzx823cCPgZnoq4Mch7G+sWuKwfKw8HErLDw5MiyNZ2fvrTcgVFyX0ve48eqWMG+o4HWYdQ2jRHo1faW+ctu7e/IpAI7B6d9CGGZO4cx2TkqUGs4kWNFtC08o1A6hlN1YAgjmDF5ZzFRM8tF2nloAJtCKtCAHloWirT20AE5ZA737abD0gKX+bUJUH8IHFpYJTfKMnQpn1h8Jz4iTjTbR3bPpxqYiMZaFNbEs5u7lm5kkn4xDVrcmY9gMVgcM7glEJC8SOA8TPK1cqATYA66ut/ZxihN2uz227G+6jg2Jq/donxIHziQ2JP3FHiv1nN9v24Ae+N6m8zD8I9ksnc07Ka4LqSVMYjmqe0R1TNTmo8GPzlcbexvxp7Vgu9zfjQ/wy6T8TGcL/ALS0MMylXW6kWIYAgg90z7buy6uBP2BX9meotXpAnKw4K/5dZPpvceYQ/wB987f/ACdGBDILHQ66eIIm9Oq4i3EYHtFouhCJTxLk5amENwpFkXpayF3gwNRmSpnpMQQuWlYBSWFh268+yR+8eCFKuTS0pv01tpl6x/fXI3DuQ62P3lPsMZQlvNHnKkezbi1oXvZOzPP1kTNbMekeoDUn3TvtzaFJWy0KQCocgLFmL8r2v1xhs3FlHRgba/EERhi6mh7Df3x823mYsa7S2g9NyrgBtDa/C4uNBwjUY52BI9EcTYkC/C55RhjXLVGYm5Jue3tl4o4Y5UwFBF0wzVq7NazVa9JWW7W0y5k16kid4mrL9RNktSnHaTfi9wnn/Um6/cJL1txsQty/m1Azm5qC3QF25dWvdK+RKOtU5siyY8Xah6/jJLD417Xv/dpXiJM4V/srdo9y/rN6FWbnZsGjfvJFtxq+EZGNzRYWP5XubeBB9svcy7yFj7Gv30/65qMxqK02Zy1CEIShU8vCewkAe2haKtPbSCwm0q+/NLMiDkMzeOktUgN6UvkHrTKsrwaOvBS3a8WULbGLyUaVKmbKVzNbme0yh7bxQVKrFmBX0Qtrkkjr4DXj2dtxbdtvpT7ARKRvGR0tepu8XF/gItpZ1Mz1tZOGFbi7N6vqVcYypUYKCzMxCgXYkkmwAF+JMebc2RUwxAqhbtmHROYBly5lJtqRmXhob6ExxuZVVMU9S12o0cTiKQ66iUWKadhOb92Tuzd1f2zDg1qzLXaq9YgBTrU8ypzA8LIaTWHAVOy0aqKPHyqS4u5Qs57PYJ4XPZ7BLXt3clcNSdy9UsvmwAVQLd0LEFuwqV05le2VIGWasZXudFrMD/yPhLhsTDNVp9Wuha+otr32Mq2zMPnrU1PAnXusSfdNEpoFtbThYDkOX/E7MLgo4jOeiOfEbWqYBfC1fPgvqca+6qVVUVajdEk9Gw8Lm87Yfc/CoQTTLEc2dvgCBHy1BzDX6tYh6tQ+ggXtJW8awwlKnkooSVdpV68t+Um2+WXyHNPZ9EcKSaflvOn7PRHGnT/gT5iRT4Gu/pVFHix+U8TYDnjV9iE/ObbseZn2lV8f7JM4HDNxo0T/AOOl9I6pYWlmLLTAYgAsoINlTIBcdSmw7JDpu8edQ/wfrO6bDI4VG/ht85R06b/wsq1Vf6SeNw4qgA1XUAMuhUaMLG+YHl8BKZtXdXCYYKavnyjG3nFKsB61hpzPhLVTw1ReFYkdTLf5zuRcWYKfaJy1cLCSyO2ji5p+8ZJtylTWoBRSotPKCPO6M2p6Q04WtaKwR6Ps+ktW+Oz67BiKa1KVw4YAZ0GpYFeJBJvcdQ0EqmCGlu/4xbCMqdVKSG8ZRmrxZu3kNT/DVj+amP8Aa31mmTOvIjTtg6h66gHsQfWaNM6nfZD1PIT2eShAQhCBAuEISCQkLt9bsv8AfOTUiNtDpL/fMzOp3Tow+VRGTbf0IHUSPfM/3sfpfuj3sPpNF3lS1Q+s3xMzHeWr9s3ZYewfrF2HXxD1e0J2wSXNr6kKjMCClwRqCLgjuI4R7syuadZatS7ZWzEX1J67m+t7G+vCMxVN+M8Zz1mMszynulswu0jVWo1TAjEFqlSo73tYuxqKDpoBeprfq4W1XTb0c2yBYqGXIFY2a5QkZdASfvcuHAWrmztr1aBJpVCpNr8wbEEXB05W7iRzjxd8sVkKirYXFiFQMvpXykDS+c3PH330vkVajfQWKTpjqZeiKQYiyrlKAFCosy6HXnLdVcg3GhPP6Sn7P2rUr16SVnuBU85caG4Q5RYdEDTgAOJ65oGBwQqPTVtFZhc9l9fdHOz3am76X9Dz+1YqU1bW3qcsJh6hQv5tig+9bT2njE1doFLXQa6i7A6HsEdb4bZLVTSpnLRpdEKOGnEyhbT2iy6LxnXOtGEN+Zy0sLKrPdgy1Nt9hwyjwnF94Kn4z4ASkJiqtRgqlmZiFVV4sxNgABxJM6bU2XVokCoQc17EEsLqRmF+drjUXBBBBIIM4ZbSgtIff9jKOy+ci1vvA/8Aqn+K05neN/8AWP8AH+spNohwZn+JP9qNfw2C4svS7y1P9b/cJ2Teap+K/gp+Uz25iqVQ3h+I84on2CHBv76mj095m52Phb4GQW1cCoq+cpCyVbkryR7dIDsPEd5HKcMMTk6XEG3uvJDDjNRcH7uRx35wvwYzpnu1YKXUrSg6NS3RmyeRunbZ57are5Vl7vKd5K6WXZqfmeo3vt8pb7xPPvM7m8xUJ5eF5Qi57CeXhADpCEJBISK2wOkPD4mSsitrekO4fOUnobUO+ZlvNS+0b1m+JmX7QwYeoxN/Sb5TWN5l+1b1jMxrjU97fGcNBe/I9FjpXw9NePoRg2eg+78Z42FHUI8MQwnYJbZERjEsYzDR/tAaxhlmvAxne492C3+Kpn83yM1XBaAEcQL++ZZu+P8AFU/W/pM1TBjQD8pjjA/l9fRCPaCvLp9SC2232z68SZV9qUxcX4Ei/dwlk2v6ZlX2w2vgPe36TfaC/wCd9DLZUvjX8BzuqwpviKw1bD4etUp//oxSgreHnS3hJHA7uticMCajCsz1KqqFBDPWVAqnXQXGH4csSp5Sq0MQyG6MQSCp7VIsVIOhBHIzth8ewqBnqPa7MbEk3YatlJAbUKSDxygGedPQPwJ/GbmrTzEvWZVpisCEUXBxCooJOgJpVKb9nSvoJUjwljqbw06tWs9Wgz52ZlF7+bpebyWbhewWl1D0uGkSuLogMf8Ap5CKwDHpHLoQFZmBynMQe3gbySpWwNZ1oML25mTGNqI9ImhgiFAUNUsSEa/SAI711JuL9REgwNYAsiyUW6Leu/yklgB9lV9VP/aki8OPTH5s38Q/SS2zx9lV7k/9qR3RzoryOCf5vU3TcCnl2dQHWpb2sZYryL3XoZMHQHVST3rf5yUil6nQ9RQiomegyCAtCEIAdYQhKlwkXtYa+A+clJG7THSHh85SehtR75nW86/at60zHFizHvYe+advOftX9YzONq0rVG9Yn26zio99nocWv+eD8vkR0Q8WYkC87BRrkRW0F17IwEsT7IqVujSXM9i1tOA48YpvJ3jghc0gqhQ+rpex5WB4zRZrIwq3i8yL3cX/ABdPvY/7GmqbP+76p+Bmc7C2c9PHBH9JM97G4vk6/GaRs9dV7j/KY3wWVLqJccrz6fUrW1vTPfKptQ3c/uj2An+oS27ZXpt3mVbaAGVTzZqreAyIPejTTacrUkubMNkRvJvkiNKxNp6xiTEB6Id7O2i1FiyW1BQggEEHkbjhcD2W5yUw295VwTRplc6VSAD6SlSWW5srtlALWuRobxhs6kchamgqVc2XKVDAJlvmty1sL98b4/J53okZejcgaXIGYgd99BKqWdjedC1NTfH7/wB5ZD+tvRUY9NVK2KaA5gjLTV1DMW9IU1uWDHj1yHr1A1RmAyhiWyi1hc8Ba0m8VUIV7m+HKt5pAQbXtkZgNQNb687c5ALxkwlvIriaCoySv9/Tl8iwYVr2P4kU+I0+smtmJenU7fNj21BIDZp6Kfvr85Ztiroe2pQX/ff5R1hnfD+VxTVVq66H0Ng6eWmi/hVV9igTteN/P6RJxEWGg6zT3NGf7RD9ogA8zQjTz8IASUIQlS4SO2nxH985IyP2r92Vloa0u+jNt4z9q3rH4yl7ew2oYcDoe8cJb9vP9o3rH4yExNMMpB5+7tiyMt2Vz18qXaUdzwKc66690QBYxzjcKUax/SdsPsao5Ay2vrdtB9YwTTWR52UZU5Wlk0csHtN6TZqejWK30OhFuH98JJYvfHE1KK0i4GW12AszAWsDy5eMW26VQW6SXPrfSMtp7BrUApqJ0X9EqQwPs1Esm0silR9pK8ndnDZCk1y7G7EMSTzJ4mXfADpJ3f0mVnZGBs3S9K3DqFxx7ZbMHTsV7v6TG+DknSy5sUbQoyhUtLkVnbidNpT9st/lD/tk+3EVj8LS7bdXVu4/CUfeDR6Y6qNL35j85O03lBefoc2yVbefl6kYTPCZ5eET2HNxzhEWxLVQtvu2cludtOE54vEB6jNawZi1tNATp7orDYMuLllRRpmckC/GwsDrbWcq9AoxU8R8xcH2ESqtc3k59ksrK/8ALzt68h1WxSLTZKWY58uYsFB6JuLAHn2yPTjH/wCxKaRZHJZAGcFcoFzawN9TcyPUyYWzsVxG/eLla1sraWu/PjfqTeyeC+s/8olr2Voq9teiP5j8pVdijRe9z7gPlL9uxsc1mp/gSqKjnsVTYeJMb4d2w0m+Ypq54iPl9TV/PmHnZwTWOaWGJi80AOZ0W87JhJ3XDyCbDcLCPBRhAmw/hCEqXCMdrDog9Rj6ccZSzIRz5d41lZZovTdpJmR7bbpnvPxkSxkltk9M95+MjGXok3t1d8T3Pd04+6htiKAYWYfpOQeovB8wGmvG0KrMF49K9gAOPV3RGIqWJKk9GxII7L2v/fETWE5R0ZSrh4VF76TOx2lV5WBHA3Bt7o0xGLdjmd2Zhw46dwiqq6ixPIkaeMYu5sbXN+iOOvX4fQy7qSlqylPCUqbvGKJHZTXc93zEtOFHo939JlR2HSAduvLqevUS44ccO4/ymegwD+CvM8jtqNq7fgVzbo1buPwlB296dM9dGnw4aZl+IMv+1dWMzvbVXWnfiqMh8MRW+RE22kso9RJst5S6epHiekxGccp4735xSN7kvh1Hm6SOuYVWZlAOXKSwp5mOtxpw04GNxT87iWDvxZ7sABcKDwHWbAAdsa0MU9vNo7Wc2yrfpE6WsON+qOMLsPEPZqdCqellBCMBmHbyt1yig8zrliItRVsla/jb58ddL2R7jqzgZWpClcC6gMuYA6FrnXURis74rA1E1qow6RTpccwuCOv7reyN1PKWSsjmqVN+V/v0LHu+l7di/Ek/MTZvJpswPRdibAMB39G8ybd+hZL9fw/4tNx8mVG2DJ/FUb3KojVrcwq8RY3vYh+BZqOAVeAjgUZ0E9i86RHm57kip7ABOWEVCQSLhCEgkIQhACjb37oMzGpRXMG6RUcQeZA5iUPGbOcdFgRbkRabqRIzH7Bp1fSnHPDJu8R1htrTpxUJq6MPq4Zr905VKTH4zXK3k7pNwqOO63zjc+TGkeNer4eb+kz9nmMFtijxTMnbDt2zkcEefCbAnkvw33qldv3wv8ojuh5OMCvGhnP52d/iZZUJcTOW2KX6Ysx7Y1NfOkKwLZTw14ES5JRspPUh+AHzl5x27lBKDCnQROB6KgHRhzla2pTC0Wt2L7/0jrBe7FR8TzO0sR27c7WyKBj/AEjM+3kw2WqeonMPH9QfbNAxh6Rlb3mwGdMy+knH1efs0PhGWMpOpSy1WYlwVRQqWejyKS0TOtQRFogHg82benVSoRcKysRzIB1HfaXfZ3lDp06LipTOdS7UwNc+Zy1ifukFj4dZ40H9pPVOTuTxgmy0t22RJ7W282ItnUA5mdrXsSxJ4crXPtjbAYYu4A642VJbdgbM82uZh0j7hN6FF1p24cTGrVVON/4JjC0sqgDlNr3CpZcBS/Nnf2uR8pi6HWbhuuMuCoD/ALaH2jN84yx+UIpczgwucm2TgMLziKk985FJ3na8Lzj5yHnIAdrwnLPCADqEISpYIQhAAhCEACEIQAIQhADjjFvTbuPwlD3hb7E+t9ZoLLcEdekzvegZUKniHI9gM7MJ3rHJi8oNmf4hukY2edMQekZxZo+Ey0Kvtbd+zZqfonW34f0ktgtw0Lqr1xUvY/Zarb1jr7gfk9acRSsbqSrDW6m0V4nZ2/nTdhjDGS3d2X8lsxfkjwqUM5Spc66VNdey1v78ZVNo+TikuFevTxSqUvanVCguR91CDcnvA9ljHVbbOJdQj4qsUGgUtpGOQXuTc9ZNz75x0dlVU/iTyLrFbrusyM2TsQLZ6li3JeQ7T1yavG5q21awHHnfXhPRiAdBrHdKlCkt2JzTqSqvekOEbWbLsfaYGHpDqp0x7EExRH1mo7NP2VP1E/lE48esonRhXmy0rtIRf7fISm07KYqsdlyWGMihipHU1Mc06cgkeCvCcgkIEk7CEJQuEIQgAQhCABCEIAEIQgASj+ULCEAOODHXvyy8RltfZi4ik1N+eoP4WHAzahU7OakzGvT7SDifP1Y6znVpiwvx46G0sm8O59ag5zISvJluVPbfl4yuYjDNzvpPRwnGSumIJU5xdnkNXSw1JLcBrbug6AngQQBreFSi19Yl1Yy5ZAqgqCw1J04+H1iHpcABrxJ52v8A2INTY9cPNNIsXTs7nmXUtYWGgGmvWfb8IpnsNOeundEGjbiQJ1w1EObLc9usrKUYLNl4xc3khWzsMajqq8SQJqeHTKoA4ABR4C0hd2t3mXVaZLH7xHw6pdMFu83F/ZE2KxCqNJaIZUaTgs9RlRpE8JJUMEeclcPssLyjpcLOJs6EiNp4Sd1w8fCjFCnIJsMxRhHuSEAOkIQlSwQhCABCEIAEIQgAQhCABCEIAcq1AMLGVrae46VSSLA9wlqhLxnKOjKuKepm+I8lrH0agHeIzfyTVzwr0/4T9ZqkJqsVVX6inY0+RlS+R+sfSxSDupn5mOaPkYX/AOzF1D2KFWaZCQ8RVf6mSqUFokUfB+SHBIbsrVD1uxMsGC3Uw1L/AC6KDwEmITFtvU0OSYZRwAnTLPYSAC0IQgAQhCABCEIAEIQgAQhCABCEIAEIQgAQhCABCEIAEIQgAQhCABCEIAEIQgAQhCABCEIAEIQgAQhC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21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780"/>
            <a:ext cx="7086600" cy="523220"/>
          </a:xfrm>
        </p:spPr>
        <p:txBody>
          <a:bodyPr/>
          <a:lstStyle/>
          <a:p>
            <a:r>
              <a:rPr lang="en-US" dirty="0" smtClean="0"/>
              <a:t>Heat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363791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i="1" dirty="0" smtClean="0"/>
              <a:t>Consider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“…men over the age of 40 were found to be 10 times more susceptible to heat stroke than were younger men”.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-Environmental Medicine.  -Brooks.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Nonin Pulse Rate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1" y="1230330"/>
            <a:ext cx="7505272" cy="4819781"/>
          </a:xfrm>
        </p:spPr>
        <p:txBody>
          <a:bodyPr/>
          <a:lstStyle/>
          <a:p>
            <a:r>
              <a:rPr lang="en-US" dirty="0" smtClean="0"/>
              <a:t>Physiological heart rate measurements are used to obtain  an estimate of  heat strain experienced by a worker</a:t>
            </a:r>
          </a:p>
          <a:p>
            <a:r>
              <a:rPr lang="en-US" dirty="0" smtClean="0"/>
              <a:t>This device collects a short time sample, but does not represent the overall worker heart rate variability over the work period</a:t>
            </a:r>
          </a:p>
          <a:p>
            <a:r>
              <a:rPr lang="en-US" dirty="0" smtClean="0"/>
              <a:t>We do not use the </a:t>
            </a:r>
            <a:r>
              <a:rPr lang="en-US" dirty="0"/>
              <a:t>o</a:t>
            </a:r>
            <a:r>
              <a:rPr lang="en-US" dirty="0" smtClean="0"/>
              <a:t>ximeter reading as part of the heat stress control program (NFPA does)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</a:t>
            </a:r>
          </a:p>
          <a:p>
            <a:pPr lvl="1"/>
            <a:r>
              <a:rPr lang="en-US" dirty="0" smtClean="0"/>
              <a:t>It must be accurate enough to evaluate heat strain 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8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52" y="1209782"/>
            <a:ext cx="8229600" cy="2308324"/>
          </a:xfrm>
        </p:spPr>
        <p:txBody>
          <a:bodyPr/>
          <a:lstStyle/>
          <a:p>
            <a:r>
              <a:rPr lang="en-US" dirty="0" smtClean="0"/>
              <a:t>Infra red light is transmitted by an LED through the finger to a sensor where the intensity and rate of change of the light is read.  A microcomputer calculates the transmissivity of the infrared light, which is proportional to hemoglobin concentration.   The unit calculates both oxygen saturation and pulse rate from this information.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54" y="3603037"/>
            <a:ext cx="2367588" cy="288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82589"/>
          </a:xfrm>
        </p:spPr>
        <p:txBody>
          <a:bodyPr/>
          <a:lstStyle/>
          <a:p>
            <a:r>
              <a:rPr lang="en-US" dirty="0" smtClean="0"/>
              <a:t>Collect a baseline pulse rate prior to beginning work and donning PPE clothing</a:t>
            </a:r>
          </a:p>
          <a:p>
            <a:r>
              <a:rPr lang="en-US" dirty="0" smtClean="0"/>
              <a:t>Collect periodic pulse rates based in instructions by the IH</a:t>
            </a:r>
          </a:p>
          <a:p>
            <a:r>
              <a:rPr lang="en-US" dirty="0" smtClean="0"/>
              <a:t>Collect a recovery heart rate as soon as the work stress ends if possible.  Record the time work ended and when the reading occurred</a:t>
            </a:r>
            <a:endParaRPr lang="en-US" dirty="0"/>
          </a:p>
        </p:txBody>
      </p:sp>
      <p:pic>
        <p:nvPicPr>
          <p:cNvPr id="4" name="Picture 6" descr="http://www.nonin.com/_images/products/LargImages/95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00" y="3778102"/>
            <a:ext cx="2558005" cy="30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71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8229600" cy="37117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Nonin was designed and certified to meet the following ISO standards.   No user calibration or adjustment is required.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device performs self-function checks and does not </a:t>
            </a:r>
            <a:r>
              <a:rPr lang="en-US" dirty="0" smtClean="0"/>
              <a:t>require </a:t>
            </a:r>
            <a:r>
              <a:rPr lang="en-US" dirty="0"/>
              <a:t>calibration or </a:t>
            </a:r>
            <a:r>
              <a:rPr lang="en-US" dirty="0" smtClean="0"/>
              <a:t>periodic </a:t>
            </a:r>
            <a:r>
              <a:rPr lang="en-US" dirty="0"/>
              <a:t>maintenance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 </a:t>
            </a:r>
            <a:r>
              <a:rPr lang="en-US" dirty="0"/>
              <a:t>9910:2005 criteria for heart rate testing</a:t>
            </a:r>
          </a:p>
          <a:p>
            <a:r>
              <a:rPr lang="en-US" dirty="0"/>
              <a:t>ISO 10993-1 Biological evaluation of medical devices –Part 1: Evaluation and </a:t>
            </a:r>
            <a:r>
              <a:rPr lang="en-US" dirty="0" smtClean="0"/>
              <a:t>testing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92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Heart Rate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79" y="1107838"/>
            <a:ext cx="8229600" cy="830997"/>
          </a:xfrm>
        </p:spPr>
        <p:txBody>
          <a:bodyPr/>
          <a:lstStyle/>
          <a:p>
            <a:r>
              <a:rPr lang="en-US" dirty="0" smtClean="0"/>
              <a:t>Physiological monitoring  pulse rate using a Polar H7 pulse oximeter. </a:t>
            </a:r>
            <a:endParaRPr lang="en-US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3" y="4980215"/>
            <a:ext cx="2842345" cy="136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10" y="1694650"/>
            <a:ext cx="2877469" cy="223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7" y="2202882"/>
            <a:ext cx="3420836" cy="2196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77" y="3690095"/>
            <a:ext cx="3915134" cy="29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8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0" y="1230330"/>
            <a:ext cx="8052663" cy="4163473"/>
          </a:xfrm>
        </p:spPr>
        <p:txBody>
          <a:bodyPr/>
          <a:lstStyle/>
          <a:p>
            <a:r>
              <a:rPr lang="en-US" dirty="0" smtClean="0"/>
              <a:t>Physiological heart rate measurements are used to obtain  an estimate of  heat strain experienced by a worker</a:t>
            </a:r>
          </a:p>
          <a:p>
            <a:r>
              <a:rPr lang="en-US" dirty="0" smtClean="0"/>
              <a:t>This device can provide real time reading as well as continuous readings to allow peak rate and recovery rate data to be collected in graphical and data file format </a:t>
            </a:r>
          </a:p>
          <a:p>
            <a:r>
              <a:rPr lang="en-US" dirty="0" smtClean="0"/>
              <a:t>This is an objective physiological measurement</a:t>
            </a:r>
          </a:p>
          <a:p>
            <a:pPr lvl="1"/>
            <a:r>
              <a:rPr lang="en-US" dirty="0" smtClean="0"/>
              <a:t>It is not a medical or clinical procedure</a:t>
            </a:r>
          </a:p>
          <a:p>
            <a:pPr lvl="1"/>
            <a:r>
              <a:rPr lang="en-US" dirty="0" smtClean="0"/>
              <a:t>It must be accurate enough to evaluate heat strain</a:t>
            </a:r>
          </a:p>
          <a:p>
            <a:pPr lvl="2"/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RIARwMBIgACEQEDEQH/xAAcAAACAgMBAQAAAAAAAAAAAAAABgQHAQIDBQj/xABLEAABAwICBAcJDgMIAwAAAAABAAIDBAUGERITITEHMkFRYXGyFBUiIzV0gbGzFiQ0NjdCUmNyc5GhwdEzYuEXJ0NUZIKSo6LCw//EABsBAQACAwEBAAAAAAAAAAAAAAAFBgMEBwEC/8QALxEAAgEDAAkDAgcBAAAAAAAAAAECAwQRBQYSITEyQVFxEzNhscEiQlJygaHRI//aAAwDAQACEQMRAD8AvFCFglAeDi3E0OHqaFrIH1lyrH6uhoYj4dQ/9GjeXHYAvGgwhdL6O6MY3ipeH7e9tvldBBEPolwyc/lzJKzg6Pv9iS74oqTpxsldQW1p3RRRnJ7h0udn6AnYDLcgEpnBVhGBxkoqCoo5+Senrp2vHp0yo1RU37Ah7ouNXNfMOaQEsz2e+qFv0nZfxGc53j0J/Wk0bJY3RyNDmPBa5rhmCDvBQGtNUQ1VPFPTStlhlYHxyMOYe0jMEHlC6pKwEH2e53jCsj3OioJBUUOltIppdoZ/tcHBOqAEIQgBcK6Qw0k8oGZZG534DNd1Fum221Y+of2SgFzgogbT8HljY056dOZSecvcXH8ym1VVgaswuzCFobX4rbS1IpWCSA3nVaB5tHSGXUmm2U1hu5kFpxHVVpiAMgpru6TQz3Z6LjluP4IBrzCyuNJTtpqeOFr5XhgyDpXlzj1k7SuyAS69gpuFu1VDeNW2eend1Mka8dop0Sde/lPwx5lW/wDzTigBCEIAUe4jOgqR9S71FSFwrttFUDnid6kBX3B7eZafBNmibhm7VQZStGuhZAWP6RpSA/iAnKz3GSudKHWWutugBtqmxASZ57tB7t2XLlvSnwbnEHuFsvcbbXqO5hoa10mllmd+QyTjbTdtKTvqKINyGgaYv9Oel6EB6I3IQNyEAm3z5T8L+Z1vqjTkk2+/KfhbzSt9TE5IAQhCAFxqxnSzD6t3qXZcqn4PL9g+pAV3wb24TYGs0hxHcabOnz1Mc0QazadgBYSnK2Qw0BkMl6qK3TyyFVNGdHq0WhV5weUWHpcFWl9bg4VtQYTp1HeqOTWHSO3SIzKbrdh/CteZB7jaOm0MvhNqiZpZ82zagGpj2vaHMcHA7iDvWy40tNBSU8dPSQxwQRt0WRRMDWtHMANgXZAJl++U/Cvmlb6mJzSZf/lPwp5pW9lic0AIQhAC5z/wZPsn1LotJf4buooCveC59+9wNm7jp7Y+DUu0DLPI13HdvAaQnW3OurnSd9IaKMZDV9zSufnz56TR0JH4LLbcZ8AWaWC/VdNG6J2jEyCFwb4btxcwn8Sne3UVZSOkNXdaiuDgA1ssUbNDfu0Gj8+ZAegNyytQ4LOaATb/APKfhTzWt7LE5pLv5/vOwn5rW9lidEAIQhAC0k4juordaycR3UgKj4NxhQYGtbrnS6VSI3mV/c8pHHdygZbskvX3GMJqp4cOB1uoHHRLoA5r5ss9pO8DbuXq2C5X6k4GIBT2ykNFqHxiq7vcJMnSlp8Xq+c5cbp6EjQumdnrYmR82i/Sz/ILSu6jj+FFn1esoVW6sllp4WU2v8JtPdK6NzZqevq2P3h7ZnAq1ODvGs12l713VwdVhucUuWWsA3g9KqJejhypdR3+3VDCQWVLN3MTkfyK0qNaUJrD3Fm0lo2jcWsk0tpLKaWN5bN++U7CXmtd2WJ1SZfh/eXhM/6et7DU5qaOZAhCEALWTiO6itlrJxHdSApSz0Ve7gQp6lt2lbTaGyl1EeiPfGXGy0t+3ekqNr2Hw5C8fZA9SYbTNhY8EUEc1dALxoHODuxwdnrz8zSy4u3d0pbpu5/C1BB58nE7PxUbe8xdNWMek/3d32XQ7KVavKlF5xH2goqlWrypRecR9oLQjzItlf2peGXHf9nCPhI/UVg/8GpySdiD5Q8JH6qr7ATirAjj4IQhegFrJxHdS2WsnEd1ICkrHc6tvAjBSCy1z4Ax3vxr4dX8IJ3F+nv2cXf0bUjmom/yk3/Jn7p9skF2/sTjfFW0jaINk8QaUl498O+fp5b+hI7GygnWPa4cmi3JRt7jbWexdNWlN28lFtfi6Y7LvvNmEuaC5paSNx3hS7X5To/OI+0FFUq1+U6PziPtBaMeZFrqpqjLPZ/QuTEPygYS+xVezCcUnYi+P2ET0VXswnFWA5ACEIQAtX8U9S2Wr+KepAUhaKe0ngi0pLpIyt8bnTi4uaMxUOy8VpZbtu7pSXA2IE6uQvOW3N+kna0VNEzgkkhfZ6p9QNf76bQks+EO/wATL0ejJJcL2PJ0YXMP8zNFR17nJc9WMem+HN/PBHRSbX5To/OI+0FGUm2eUqPziPtBR8eZFtr+1Lwy5cSbMdYRPTUj/rTik7E3x3wh9up9knFWE4+CEIQAtX8U9S2WHbj1ICmbPJexwRzxw0dudbtKo8c+reJf47s/A1eW/wDm/ZIRdU/Qi9Lz+ysC0W+R/BLV1DbtWRsDqn3s0x6vZO/nbpfmkGNhYTnM9+f0stijr3G0i56sqToySbW/pjt8mzdLRBflnzNOwKVbfKVH9/H2goxUi2+UqT7+PtBaEeZFsqrFGS+H9C5sUbMa4P8Avaj2ScUnYq+OeDT9fUD/AKinFWA5ACEIQAsO3LKwdyAo23e5kcHVcKqjhfdhJU+ONC5zs9c7Lxmjluy5UmU3czie52gHlyYQrFtNZcWcFtxgitRkpdZV++e6WDLxz/m79ir9jnuz1keh/uBUde8S5asckvPb479DZSLb5SpPv4+0FHUi2+UqT7+PtBR8eZFur+1Lwy5cWfHHBnnM/sSnJJuLvjfgvzuf2Lk5KwnHwQhCAFgrKxyoCnrTSXl/BpdJae6U8dEJazOmdRaTtkz8/D0x6tirsxVf+YZ6If6p5t7cOHAN3FXqu+QnrMg4uzz1jtHo5kjU7aYOOoAzy25KPvN0k/sXDVpKVOab6/qa6dkdmBwaA9wc7nAyzUm2+UaT79naCjqRbvKFL9+ztBR8eZFvqrFGS+H9C5MYfG7BJ/1s3sXJzSZjH42YK8+m9i5OasByBghCEALCysHegKitVxni4Ob3SttFdKzX1w7pj1erHjX87w7Z1Ku45C92WqezlBdl+hVjWpl3/s6v3c81CKMVFdmySJ5kPjH57Q7L8lXMeuzOtdGRls0QVHXvFFz1Xz6c+PH7G6kW/wAoUv3zO0FHXe3+UKX75naCj48yLdW9qXhly4y+NWCvP5fYuTkEm4y+NOCvP5fYuTkFYUceMoQhAYJ2JDq7lcsa11RbMO1T6Ky07zFWXaPjzOG+OA9HK/8ADpl47rqurmocK2qR0VXddLuidhyNPSty1jh0nPRHSVwxXeaTBFhpbVZomRzavV08Y3RtG955/wBT6V8zmoLLM1vQncVVTprLZwxRUWDCuEqjDtERHJLA9kcDXF7s3b3vPSduZVQLpPPLUTPmnkdJLIdJ73nMuPSVzUNXrerLJ0rRWjI2FLYTy3vYLrSyCGphlcCRHI1xA3nI5rkhYE8PJKSipRcX1LumbYeEC2RiCqlZUU7tZDJDIY56WTLIOH9cwVpYsQXK1XOHD2MXMNVLsobmxujFW5chHzJOjl5OmnrZcau1VsdZQSuimjOwg7xyg84PMrlp3W3hEwk+Gqbq3nY/QPh00w2hzDyEbweZTFvcKqsPic40xoaVi/Uhvg/6G9u5CVsB3qsrKSqtN6I782mXUVJH+M3LNko6HN29YKFtEEQsHt754qxPiCU6TRUC3UxOXgRxDw8ut5JPUquxbdX3jENbVuJLNYWRDmY05D9/SrH4NZy/guFfl42pNXUPPO4yybfyCqAbhnvyUffyeFEt+qdGLnUqvisIyhCFGl2BCEIegnDgvuxt+JY6Zzsoa5urcP5hmWn1j0pPU6wvdHe7e9hycKmPL/kFkoy2Zpo0tIUY17adOXVMtm+6Nl4RLPdG5tjudLNRVIByBLBrGE/g4ZoXkcP9RJR4Tt1VCcpI7k3IjeAYpQUKeOTHqcFdM1uAe9Dj4dHUVdJJ9oSv/RwVQVUDqWpmpn56UMjo3A8hacj6lcNpcbBwh3O1zENpL20V1Edw1rQGzM69gclbhVw8+junfenZ72qiBKR8yTp6/WtK9puUVJdCz6sXcaNxKlL83DyhCQhCii/AhCEPQXs4NonV+KLbA0EjXB7ugN8I+peMrW4JsPvpoJL1VM8KdujTgjbocrvTs/DpWa3p7dRIitMXkbW0nLO9rC8s68LlC2+tsFgPGqq18xPMI4X/AKuCFMsrvdBwh3C7sdnQWaA26mIyIdO4h0rgegaLUKcOXHtYxw/3/tbWU0xprjSyCooakb4pW7vQdxHMVBw9e6bFNBU2m9UzYLrADFX0EgyOe7TYOVh3hwTWdoS9ifCdNfHxVkM8tvu1P8HuFNskZl8130mc7SjWT1Np5RWmLcAV9okfUW1klZQk7NEZyR/aA3jpHpSaRkSCCCNhB5FcrcU3vDoMWMrU+SnZuu1sYZYnDnfGPCYefeFLjlwRixokiltVbI/IZtc1snVyO9C0Klkm8weC1WWtE6UVC4jtfK4lHraKN80gjiY6SR25jQST1AK824Aw012l3uB6NY7L1rtJPhPCcbnSS223aPGzLWvP/sVjjYyzvZvVda6Oz/zg2/ncJODeDqaeSOuxBGYoGnNtIeM/m0+YdG9NOML7PA6HDeG9F19rG6Mei3NtHFyyv5gBxec5KK/FF5xQ0Q4KoHQ0sm+83CMsja3njjPhPOW47Avfwxhmjw9DMYnyVNbUu06uunOlLUO/mPMOQbgt+lSjTWIlTvr+te1Nuq/C6IkYbslLh6y01so8zHA3IvdxpHHa5x6ScyheohZDSBCEIDUbki8IlktEtFU1EtroXziIkSOp2FwO3lyzWEIenzJXNayvexrQ1unxQNm9fQ/BNZbS62wVLrXRGo2+NNOzT/HLNCEPCz/3WyEIAQhCA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RIARwMBIgACEQEDEQH/xAAcAAABBAMBAAAAAAAAAAAAAAAAAQMFBwIEBgj/xABAEAABAwICBAoFCgcBAAAAAAABAAIDBAUREgYhMTUTFDJBUWFxcrGyFSJzgZEWM0JSYnSCocHRByMkNENU8EX/xAAbAQEAAgMBAQAAAAAAAAAAAAAABQYDBAcBAv/EACwRAAIBAwEHAwMFAAAAAAAAAAABAgMEETEFBhJBUWFxITIzEyKBI0JykfH/2gAMAwEAAhEDEQA/ALxQhIgNavrG0sYAaZJXnCONu1xWlxOepGavqHHH/DEcrR7xrKyohxqrnrXa2hxih6mjafeVuOQEcbVRjWyN7HfXZI4HxQ2oqbeQZnuqKXYSR68fX1hbzk0/AggjEEax0oDfY5rmNcwgtIxBGwhZKKsrjE+eiccRGc8fdPN7lKoAQhCAFhKcsbz0NJWabn+Zk7pQGhZhhaqXrbifecVtOXJwT2BsEYq9IOLT5Rnh9K8FkPRlzaluUVLZ7iZPR96qqrg8M/AXR0mXHZjg7VsQE65NuRDEIIGRNfI5rBgDI8uce0nahyA1oPUvcR+vA5vwIKmVCx76pfZv/RTSAEIQgBYTfNP7pWawl+bf2FAc3Q3J8NHDELHcagNYBwsTIi1/WMXg/kpG31bqoyZrbV0eUDXUNYM3Zlcf0WjbnXriEHFWW4w5PU4V0gdh14DBSFGbiS/0i2kA1ZOLuee3HN7kBsOTbk45NuQGqzfVL7N/6KaUMzfNJ3JP0UygBCEIAWEnId2FZrF/Jd2IDmLfQ8LRQvN8roMW48EyWINZ1AFhKkaKJlJnz3Sarzf7EjDl7MrQoKlgsr6eN1Voyamct9ecW1kmc9OYjWt6itVgrC8DRqngyAf3FtjZj2akBNYhzQWkEHnCwciKGKnhZDTxMiiY3KyONoa1o6ABqCHIDWZvik7j/BTKhmb4pO4/wUygBCEIAWLuSexZJHbD2IDm7ZJehQQClp7e+AN9R0s72uIx5wGkBSNE64uc/wBIQ0sYA9TgJHO7ccWjqUbbbfXTUEMkV5qoGOBwiZDCQ3WdhcwlSVDSVNM55qbjPWZgMolZG3L2ZWj80BsOTbk45NuQGs3fFH3ZPBTKhm74o+6/wUygBCEIASO2FKkOwoDiaVmjXF2cepQ6p2yHi8rsT2gYFb9FcNHrfn4ix0GfDNkpZdeH4VHXC+Xiy6MSVcFvpX08LcGTOqzmOLsAeDycxP1lV1dpNfbi4uq7lU6zjljkLGj3DBYK1eNLUldnbJq32XF4XXD/AML5gnjqoWTQlzo3jEEtLfyOtK5eeRX1odiK2qB6RM791P6P6Y3mjr6aKasfU08krWOjmObUSBqO0FYY3sW8NElcbr1qUHKM08fgt1u+KPuv8FNKFG+KLsk8FNLdKwCEIQAkdsSpDsQFdaXUtWdAqqf0jLxfBh4twTMo/mtHKwzbde1VEcRtcfgrP0sfYjonWN43H6VwaDEKl2bHOPoY4cnqVXkjm2KOvPevBc92vgl/Lr2XIwc53SnLaSbrRY/7EfmCaenLZvWi+8R+YLVp6onbp/py8M9FDfFH2SeVTShRvei/H5VNKbOXvUEIQgBI7YUqQoCutLK2o+Q1XTC21RhwH9Vmj4P50HZmzdXJ29SqEnpBVwaVxXH5C1j21dPxPJ8zxc5/nB9PNht+yqgII2lR15jjXguW7ik7eWG193bouvqNOTls3rRfeI/ME25OW3edF94j8wWrDVE7c/FLPQ9Ff+vRdj/BTShTvei/H5VNKbOYMEIQgBIUqQ7EBW2lMNtOh9bI6ukFZl/t+POA5Y/xZsNmvZ1qpSBzeKt3SiopvkdXwuts7pspHGRS+py/r/kqjPUCO0YKOvM8Rcd2sfSenu/OiGnpy27zo/vEfmCbcnLdvOj9uzzBasNUT918cvB6KO9qLtf5VNKFdvah7X+CmlNnMGCEIQ8BIUqQoCv9Jn3T5FXBjaWjNDkd/NNS7hMM/wBTJht+0qcOPOMCrk0kopHaF3Go9I1bWCNx4sCzg+Vs5OPXtVNkYHbio+89yLju3l0JJNr17dO425OW7edH7dnmCbcs7dvOj+8M8wWpDUnrhYpNdj0U7etCftP8qm1CO3pQ95/lU2ps5i9QQhCHgJEqQoCtNJ22H5N3HhKSE3XI/CXiji7HHV/My4bOtVP6v0fBXNpFU1w0MucLbfmpuDkHGBO0YDNjjl27VTTiScSMFH3nuRcd2vil56duo09OW7eVH7dnmCbcs7dvKk9uzzBakNSfufjl4PRb96UPef5VNKFfvOh7zvBTSmzmD1BCEIeAhCEBwOkUFxdofc5I66JtHwcuMBpczjgTj6+bnPUqacHdI+CtvSX0H8nbpw7ohcuDkygudjjzatmzBVH6uHqrQvNUW7dxJ05Jvn1a5dhtyzt+8qT27PMFg9Z2/eNJ7dnmC04alhuFim12PRUm8qHvu8FNqEk3nQ993lU2ps5g9QQhCAEISIDhNIK2ZmiV1phbat8fBTA1LeD4MbduL82rsVME48yujSBlzOid3cyajFHwc2LHROMh24+tmw/JUucdpKj7z3IuG7Wfpz116dhp6zt+8aT27PMFg9Z2/eNJ7dnmC1IaosNz7JeD0VLvKh758FNqEl1XGh77vBTamzlz1BCEIBDsUXLPNcJXQ0bzHTtOEk42uPQ3905c5ZJHR0MBLZJuU4fQZzn9FzunOksei9rjpaAM47K3LC0jkN53n/tZXzOSgsszW9CpcVVSprLY1p5eLTadH6y08MOM1EDmMhYczhmG13QFSjjr9yenmlnlfNPI+SWQ4ve84lx6ytdyh61Z1ZZOjbN2bGwo8CeW/VjbktPIIamGVwJEcjXkDaQDikcm3L5iZqyTWGX/AGu8WvSWk4a3VRLo8CWg5ZIndY/4FTFDcHtlbS1xHCH5uXYJP2K822251dpro62gmdFPHsI2OHOCOcHoV5aO3ql0psbatrckmOWaMHXE8dHiOpStGtx+j1KFtLZrtXxReYnahCj7RWOngdFMf58Jyv6+g+9CzkUYUOEtbW1btgdwTceYN2/mqL0tusl50grKtzsWcIWRDoY04D9/errgeWaLzzjlmKV57cXLz59Edij76Twolu3UoRc6lV6rC/sQptycKbco9FxmNuTTk65NOWRGnUGnLrf4W3d1BpOykc7CGubwTu+ASw/HEfiXJOW3YJHQ3+2yMOBFVF5gs9N4kmRF7TVSlKL6Homnk4vdIpDqbKwsd7tYQtS7OLYWPG0PxHwKFKlDJK2RCazPpHcxkid8T+68+VUDqWpmpn8uGR0bselpIPgvREH9LdJoXamVI4WM/a+kP1VYfxW0efRXP0vAz+mqiBLh9CTr7fHFaV7TcoqS5Fn3Yu40riVKX7tPKOAKbcnHJtyjEXiY25NOTrk25ZEadQZcpbQuidcNLLXC0YgTiR3Yz1j4KJI1q1P4T6OupaaS91bMH1LMlMDtEeOt3v1YdQ61s0Y8UiD2nXVGi2+fodxWRGpkgp+d7ifgClW3aY+Gr5ag8iFvBsP2jt/ZIpMpBI3Gk41AMhyzRnNE/wCq5auMF2pJqK4QNLi0smgf4jq61KrTrKBlSWyNc6KdnJlZtHb0hNT1Np5RTmlugNfaHvqLax9XQk4gNGMkfURzjrHvXFP1EgjAjaOhejjV1NLquEBLR/nhGZvaRtC0a20aO3o56ikop5D9PKA/46itGpZJvMGWiz3mnTioXEeLvzPPTkkcb5pBHDG6R7jgGMBJPYAr4+QOjQdm9Gg9XCOw8Vv0tvs9laRR0tJS4jWWNAcfftK+Y2cubM9beOi19kHnuVtof/DiWaSOu0hjMcLfWZSHlP7/AEDq29KsuZzi9tLSNwlcMAAMBG3pPQE419RWnLRRlrDtmkGAHYOdSdBQx0TCGYue7W+R2tzit2nTUFhFZurupdS4pmdHTR0lMyGMeq0bek85Qn0L7NUEIQgMHc6jLxTwGJzjDGXEbSwYoQvAco8ASEAYDHYulsVPAWBxhjLunIMUIXoJrmWSEIAQhCA//9k=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21" y="4833647"/>
            <a:ext cx="2243976" cy="174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46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296"/>
            <a:ext cx="8229600" cy="164352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Moisten the electrode areas on the back of the strap with water or electrode gel</a:t>
            </a:r>
          </a:p>
          <a:p>
            <a:pPr marL="457200" indent="-457200">
              <a:buAutoNum type="arabicPeriod"/>
            </a:pPr>
            <a:r>
              <a:rPr lang="en-US" dirty="0" smtClean="0"/>
              <a:t>Attach the transmitter to the strap.  Adjust the strap to fit tightly but comfortably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57" y="3462764"/>
            <a:ext cx="34290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86" y="3361733"/>
            <a:ext cx="3290371" cy="296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64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Polar Monitor to IPAD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489" y="1056640"/>
            <a:ext cx="4135366" cy="5506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2" y="1056640"/>
            <a:ext cx="4345420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4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88" y="1401168"/>
            <a:ext cx="8229600" cy="5262979"/>
          </a:xfrm>
        </p:spPr>
        <p:txBody>
          <a:bodyPr/>
          <a:lstStyle/>
          <a:p>
            <a:r>
              <a:rPr lang="en-US" dirty="0" smtClean="0"/>
              <a:t>The body regulates metabolic activity by reacting with increases in heart rate, glucose metabolism, oxygen uptake and blood pressure</a:t>
            </a:r>
          </a:p>
          <a:p>
            <a:r>
              <a:rPr lang="en-US" dirty="0" smtClean="0"/>
              <a:t>Electrocardiogram skin resistance is a direct indicator of cardiac muscle activity and heart rate</a:t>
            </a:r>
          </a:p>
          <a:p>
            <a:r>
              <a:rPr lang="en-US" dirty="0" smtClean="0"/>
              <a:t>Resistance is measured by the chest strap, translated into heart rate data and transmitted to a receiver</a:t>
            </a:r>
          </a:p>
          <a:p>
            <a:r>
              <a:rPr lang="en-US" dirty="0" smtClean="0"/>
              <a:t>Transmissions are digitally encrypted Bluetooth signal so multiple units don’t interfere with each other and data is only available to the receiving device selected</a:t>
            </a:r>
          </a:p>
          <a:p>
            <a:r>
              <a:rPr lang="en-US" dirty="0" smtClean="0"/>
              <a:t>IPAD acts as both data logger, field notes record and real time graphical display on up to 20 workers at once.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4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Polar Heart Rate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27" y="1038982"/>
            <a:ext cx="4267273" cy="27405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942080"/>
            <a:ext cx="3402846" cy="2541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6" y="690265"/>
            <a:ext cx="4500879" cy="60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1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780"/>
            <a:ext cx="7086600" cy="523220"/>
          </a:xfrm>
        </p:spPr>
        <p:txBody>
          <a:bodyPr/>
          <a:lstStyle/>
          <a:p>
            <a:r>
              <a:rPr lang="en-US" dirty="0" smtClean="0"/>
              <a:t>Why monitor for heat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6405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AIHce 2003 Dallas TX PD Course 420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     </a:t>
            </a:r>
            <a:r>
              <a:rPr lang="en-US" b="1" dirty="0" smtClean="0"/>
              <a:t>Major flaws in poor IH assessments: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Numbers only analysis</a:t>
            </a:r>
            <a:r>
              <a:rPr lang="en-US" dirty="0" smtClean="0"/>
              <a:t>; reactionary, no prevention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Superficial evaluation of heat stress, </a:t>
            </a:r>
            <a:r>
              <a:rPr lang="en-US" dirty="0" smtClean="0">
                <a:solidFill>
                  <a:srgbClr val="FF0000"/>
                </a:solidFill>
              </a:rPr>
              <a:t>not heat strain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 biological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75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Heart Rate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11" y="1173701"/>
            <a:ext cx="3706698" cy="2780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2579"/>
            <a:ext cx="5581268" cy="4185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" y="4556396"/>
            <a:ext cx="2524539" cy="142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0" y="4112040"/>
            <a:ext cx="3661280" cy="27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28600"/>
            <a:ext cx="8035704" cy="461665"/>
          </a:xfrm>
        </p:spPr>
        <p:txBody>
          <a:bodyPr/>
          <a:lstStyle/>
          <a:p>
            <a:r>
              <a:rPr lang="en-US" dirty="0" smtClean="0"/>
              <a:t>Heat Stress Monitoring Data for FY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0449"/>
          </a:xfrm>
        </p:spPr>
        <p:txBody>
          <a:bodyPr/>
          <a:lstStyle/>
          <a:p>
            <a:r>
              <a:rPr lang="en-US" dirty="0"/>
              <a:t>328 employees were scheduled to work at heat stress related </a:t>
            </a:r>
            <a:r>
              <a:rPr lang="en-US" dirty="0" smtClean="0"/>
              <a:t>tasks</a:t>
            </a:r>
            <a:endParaRPr lang="en-US" dirty="0"/>
          </a:p>
          <a:p>
            <a:r>
              <a:rPr lang="en-US" dirty="0"/>
              <a:t>318 of the 328 employees were monitored for heat strain utilizing physiological monitoring (10 of the 328 employees were not needed to perform assigned tasks and were not monitored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17 </a:t>
            </a:r>
            <a:r>
              <a:rPr lang="en-US" dirty="0" smtClean="0">
                <a:solidFill>
                  <a:srgbClr val="FF0000"/>
                </a:solidFill>
              </a:rPr>
              <a:t>employees (5%) </a:t>
            </a:r>
            <a:r>
              <a:rPr lang="en-US" dirty="0">
                <a:solidFill>
                  <a:srgbClr val="FF0000"/>
                </a:solidFill>
              </a:rPr>
              <a:t>were removed from heat stress related tasks due to physiological monitoring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EXCEEDENCES (&gt;OEL were observed)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NO REPORTED HEAT STRESS INCIDENTS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2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Physiological Monitoring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6725" y="1151823"/>
            <a:ext cx="8229600" cy="5706177"/>
          </a:xfrm>
        </p:spPr>
        <p:txBody>
          <a:bodyPr/>
          <a:lstStyle/>
          <a:p>
            <a:r>
              <a:rPr lang="en-US" dirty="0"/>
              <a:t>Physiological monitoring removed </a:t>
            </a:r>
            <a:r>
              <a:rPr lang="en-US" dirty="0" smtClean="0"/>
              <a:t>employees </a:t>
            </a:r>
            <a:r>
              <a:rPr lang="en-US" dirty="0"/>
              <a:t>from heat stress related tasks </a:t>
            </a:r>
            <a:r>
              <a:rPr lang="en-US" dirty="0" smtClean="0"/>
              <a:t>before exceeding the exposure limits or </a:t>
            </a:r>
            <a:r>
              <a:rPr lang="en-US" dirty="0"/>
              <a:t>Heat Stress illnesses </a:t>
            </a:r>
            <a:r>
              <a:rPr lang="en-US" dirty="0" smtClean="0"/>
              <a:t>symptoms developed</a:t>
            </a:r>
          </a:p>
          <a:p>
            <a:r>
              <a:rPr lang="en-US" dirty="0" smtClean="0"/>
              <a:t>Provided </a:t>
            </a:r>
            <a:r>
              <a:rPr lang="en-US" dirty="0"/>
              <a:t>management with a </a:t>
            </a:r>
            <a:r>
              <a:rPr lang="en-US" dirty="0" smtClean="0"/>
              <a:t>quantitative </a:t>
            </a:r>
            <a:r>
              <a:rPr lang="en-US" dirty="0"/>
              <a:t>measurement of each employee’s </a:t>
            </a:r>
            <a:r>
              <a:rPr lang="en-US" dirty="0" smtClean="0"/>
              <a:t>response to heat strain. </a:t>
            </a:r>
          </a:p>
          <a:p>
            <a:r>
              <a:rPr lang="en-US" dirty="0" smtClean="0"/>
              <a:t>Helped </a:t>
            </a:r>
            <a:r>
              <a:rPr lang="en-US" dirty="0"/>
              <a:t>build employee confidence in the IH Heat  Stress Control </a:t>
            </a:r>
            <a:r>
              <a:rPr lang="en-US" dirty="0" smtClean="0"/>
              <a:t>Program </a:t>
            </a:r>
          </a:p>
          <a:p>
            <a:r>
              <a:rPr lang="en-US" dirty="0" smtClean="0"/>
              <a:t>Provided data for detailed analysis to plan future exposure assessments, development of similar exposure group classifications and hazard analysis</a:t>
            </a:r>
          </a:p>
          <a:p>
            <a:r>
              <a:rPr lang="en-US" dirty="0" smtClean="0"/>
              <a:t>No reported issues with job jeopardy or medical limitations  </a:t>
            </a:r>
            <a:r>
              <a:rPr lang="en-US" i="1" dirty="0" smtClean="0"/>
              <a:t>(use of stimulants does raise heart rate)</a:t>
            </a:r>
          </a:p>
          <a:p>
            <a:r>
              <a:rPr lang="en-US" dirty="0" smtClean="0"/>
              <a:t>Ability to demonstrate compliance with 10 CFR 851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39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748" y="369332"/>
            <a:ext cx="7705725" cy="461665"/>
          </a:xfrm>
        </p:spPr>
        <p:txBody>
          <a:bodyPr/>
          <a:lstStyle/>
          <a:p>
            <a:r>
              <a:rPr lang="en-US" dirty="0" smtClean="0"/>
              <a:t>Contact information for the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1" y="1197864"/>
            <a:ext cx="8540832" cy="23206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uestions:?  Contact </a:t>
            </a:r>
          </a:p>
          <a:p>
            <a:pPr marL="914400" lvl="2" indent="0">
              <a:buNone/>
            </a:pPr>
            <a:r>
              <a:rPr lang="en-US" dirty="0" smtClean="0"/>
              <a:t>Mike Schmoldt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michael_j_Schmoldt@rl.gov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dirty="0" smtClean="0"/>
              <a:t>Edward Sinclair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edward_e_sinclair@rl.gov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n-US" i="1" dirty="0" smtClean="0"/>
              <a:t>  Mr. Sinclair is the current heat stress SME for Washington River Protection Solutions, LLC at the Hanford, WA site.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1469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5725" cy="461665"/>
          </a:xfrm>
        </p:spPr>
        <p:txBody>
          <a:bodyPr/>
          <a:lstStyle/>
          <a:p>
            <a:r>
              <a:rPr lang="en-US" dirty="0" smtClean="0"/>
              <a:t>What is a best practice? 2013 EFCOG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9518"/>
          </a:xfrm>
        </p:spPr>
        <p:txBody>
          <a:bodyPr/>
          <a:lstStyle/>
          <a:p>
            <a:r>
              <a:rPr lang="en-US" dirty="0" smtClean="0"/>
              <a:t>Few responses (6)</a:t>
            </a:r>
          </a:p>
          <a:p>
            <a:r>
              <a:rPr lang="en-US" dirty="0" smtClean="0"/>
              <a:t>Reliance on work/rest tables were common</a:t>
            </a:r>
          </a:p>
          <a:p>
            <a:r>
              <a:rPr lang="en-US" dirty="0" smtClean="0"/>
              <a:t>Monitoring  using WBGT used extensively</a:t>
            </a:r>
            <a:endParaRPr lang="en-US" dirty="0"/>
          </a:p>
          <a:p>
            <a:r>
              <a:rPr lang="en-US" dirty="0" smtClean="0"/>
              <a:t>10 CFR 851 was not always recognized as having a thermal stress limit</a:t>
            </a:r>
          </a:p>
          <a:p>
            <a:r>
              <a:rPr lang="en-US" dirty="0" smtClean="0"/>
              <a:t>No consensus on application of OELs, methods or measurement</a:t>
            </a:r>
          </a:p>
          <a:p>
            <a:r>
              <a:rPr lang="en-US" dirty="0" smtClean="0"/>
              <a:t>Little or no detailed data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8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OSHA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52728"/>
            <a:ext cx="8229600" cy="5693866"/>
          </a:xfrm>
        </p:spPr>
        <p:txBody>
          <a:bodyPr/>
          <a:lstStyle/>
          <a:p>
            <a:r>
              <a:rPr lang="en-US" sz="2000" dirty="0"/>
              <a:t>The OSHA Technical </a:t>
            </a:r>
            <a:r>
              <a:rPr lang="en-US" sz="2000" dirty="0" smtClean="0"/>
              <a:t>Manual </a:t>
            </a:r>
            <a:r>
              <a:rPr lang="en-US" sz="2000" dirty="0"/>
              <a:t>is a primary source of guidance on how OSHA compliance officers conduct workplace monitoring.   It was updated in Feb. 2014 to modernize and clarify some </a:t>
            </a:r>
            <a:r>
              <a:rPr lang="en-US" sz="2000" dirty="0" smtClean="0"/>
              <a:t>sections.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b="1" dirty="0"/>
              <a:t>Worker Monitoring Programs</a:t>
            </a:r>
            <a:endParaRPr lang="en-US" sz="2000" dirty="0"/>
          </a:p>
          <a:p>
            <a:pPr lvl="2"/>
            <a:r>
              <a:rPr lang="en-US" dirty="0"/>
              <a:t>Every worker who works in extraordinary conditions that increase the risk of heat stress </a:t>
            </a:r>
            <a:r>
              <a:rPr lang="en-US" dirty="0">
                <a:solidFill>
                  <a:srgbClr val="FF0000"/>
                </a:solidFill>
              </a:rPr>
              <a:t>should be personally monitored.</a:t>
            </a:r>
            <a:r>
              <a:rPr lang="en-US" dirty="0"/>
              <a:t> These conditions include </a:t>
            </a:r>
            <a:r>
              <a:rPr lang="en-US" dirty="0">
                <a:solidFill>
                  <a:srgbClr val="FF0000"/>
                </a:solidFill>
              </a:rPr>
              <a:t>wearing semipermeable or impermeable clothing</a:t>
            </a:r>
            <a:r>
              <a:rPr lang="en-US" dirty="0"/>
              <a:t> when the temperature exceeds 21°C (69.8°F), working at </a:t>
            </a:r>
            <a:r>
              <a:rPr lang="en-US" dirty="0">
                <a:solidFill>
                  <a:srgbClr val="FF0000"/>
                </a:solidFill>
              </a:rPr>
              <a:t>extreme metabolic </a:t>
            </a:r>
            <a:r>
              <a:rPr lang="en-US" dirty="0"/>
              <a:t>loads (greater than 500 kcal/hour), etc. </a:t>
            </a:r>
          </a:p>
          <a:p>
            <a:pPr lvl="2"/>
            <a:r>
              <a:rPr lang="en-US" dirty="0"/>
              <a:t>Personal monitoring can be done by checking the </a:t>
            </a:r>
            <a:r>
              <a:rPr lang="en-US" dirty="0">
                <a:solidFill>
                  <a:srgbClr val="FF0000"/>
                </a:solidFill>
              </a:rPr>
              <a:t>heart rate, recovery heart rate, oral temperature</a:t>
            </a:r>
            <a:r>
              <a:rPr lang="en-US" dirty="0"/>
              <a:t>, or extent of body water loss. </a:t>
            </a:r>
          </a:p>
          <a:p>
            <a:r>
              <a:rPr lang="en-US" sz="2000" dirty="0"/>
              <a:t>OSHA website. 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2000" u="sng" dirty="0">
                <a:solidFill>
                  <a:srgbClr val="7030A0"/>
                </a:solidFill>
                <a:hlinkClick r:id="rId2"/>
              </a:rPr>
              <a:t>://www.osha.gov/dts/osta/otm/otm_iii/otm_iii_4.html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11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086600" cy="400110"/>
          </a:xfrm>
        </p:spPr>
        <p:txBody>
          <a:bodyPr/>
          <a:lstStyle/>
          <a:p>
            <a:r>
              <a:rPr lang="en-US" sz="2000" dirty="0" smtClean="0"/>
              <a:t>Physiological Monitoring for Thermal Stress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7054"/>
            <a:ext cx="8229600" cy="50450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DAA600"/>
                </a:solidFill>
              </a:rPr>
              <a:t>Why</a:t>
            </a:r>
            <a:r>
              <a:rPr lang="en-US" dirty="0" smtClean="0">
                <a:solidFill>
                  <a:srgbClr val="DAA600"/>
                </a:solidFill>
              </a:rPr>
              <a:t> do Physiological Monitoring?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smtClean="0"/>
              <a:t>No OSHA specific requirements- except general duty clause,</a:t>
            </a:r>
          </a:p>
          <a:p>
            <a:pPr marL="514350" lvl="1" indent="0">
              <a:buNone/>
            </a:pPr>
            <a:r>
              <a:rPr lang="en-US" sz="2200" dirty="0" smtClean="0"/>
              <a:t>guidance document and requirements  for selection of appropriate</a:t>
            </a:r>
          </a:p>
          <a:p>
            <a:pPr marL="514350" lvl="1" indent="0">
              <a:buNone/>
            </a:pPr>
            <a:r>
              <a:rPr lang="en-US" sz="2200" dirty="0" smtClean="0"/>
              <a:t>PPE limitations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10 CFR 851 Worker Safety and Health  </a:t>
            </a:r>
          </a:p>
          <a:p>
            <a:pPr marL="514350" lvl="1" indent="0">
              <a:buNone/>
            </a:pPr>
            <a:r>
              <a:rPr lang="en-US" sz="2200" dirty="0" smtClean="0"/>
              <a:t>	-2005 ACGIH TLVs and BEIs ‘Heat Stress and Strain’</a:t>
            </a:r>
          </a:p>
          <a:p>
            <a:pPr marL="514350" lvl="1" indent="0">
              <a:buNone/>
            </a:pPr>
            <a:r>
              <a:rPr lang="en-US" dirty="0" smtClean="0"/>
              <a:t>	-later ACGIH versions may/should be considered if more stringent</a:t>
            </a:r>
            <a:endParaRPr lang="en-US" sz="2200" dirty="0" smtClean="0"/>
          </a:p>
          <a:p>
            <a:pPr marL="514350" indent="-514350">
              <a:buFontTx/>
              <a:buAutoNum type="arabicPeriod"/>
            </a:pPr>
            <a:r>
              <a:rPr lang="en-US" dirty="0"/>
              <a:t>ISMS </a:t>
            </a:r>
            <a:r>
              <a:rPr lang="en-US" dirty="0" smtClean="0"/>
              <a:t>programs and VPP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Prior DOE-ORP repeat findings on  heat stress management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Series of internal corrective actions on: acclimatization, metabolic rate and clothing protection factors and work/rest schedules </a:t>
            </a:r>
          </a:p>
          <a:p>
            <a:pPr marL="514350" indent="-514350">
              <a:buAutoNum type="arabicPeriod"/>
            </a:pPr>
            <a:r>
              <a:rPr lang="en-US" dirty="0" smtClean="0"/>
              <a:t>Need for</a:t>
            </a:r>
            <a:r>
              <a:rPr lang="en-US" dirty="0"/>
              <a:t> </a:t>
            </a:r>
            <a:r>
              <a:rPr lang="en-US" dirty="0" smtClean="0"/>
              <a:t>do</a:t>
            </a:r>
            <a:r>
              <a:rPr lang="en-US" sz="2400" dirty="0" smtClean="0"/>
              <a:t>cumentation of worker exposure and hazard assessment</a:t>
            </a:r>
          </a:p>
          <a:p>
            <a:pPr marL="749300" lvl="1" indent="-514350"/>
            <a:endParaRPr lang="en-US" sz="2400" dirty="0" smtClean="0"/>
          </a:p>
          <a:p>
            <a:pPr marL="514350" indent="-514350">
              <a:buAutoNum type="arabicPeriod"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93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1890"/>
            <a:ext cx="7086600" cy="400110"/>
          </a:xfrm>
        </p:spPr>
        <p:txBody>
          <a:bodyPr/>
          <a:lstStyle/>
          <a:p>
            <a:r>
              <a:rPr lang="en-US" sz="2000" dirty="0" smtClean="0"/>
              <a:t>Hanford Tank Farms Thermal Stress Issues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335" y="1200150"/>
            <a:ext cx="8229600" cy="5175013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Extended outdoor work in anti-contamination clothing and respiratory protection</a:t>
            </a:r>
          </a:p>
          <a:p>
            <a:r>
              <a:rPr lang="en-US" sz="4200" dirty="0" smtClean="0"/>
              <a:t>Desert environment (high radiant loading/low humidity)</a:t>
            </a:r>
          </a:p>
          <a:p>
            <a:r>
              <a:rPr lang="en-US" sz="4200" dirty="0" smtClean="0"/>
              <a:t>Tropical work shift schedule options</a:t>
            </a:r>
          </a:p>
          <a:p>
            <a:r>
              <a:rPr lang="en-US" sz="4200" dirty="0" smtClean="0"/>
              <a:t>Record setting heat levels in 2014 and expected in 2015</a:t>
            </a:r>
          </a:p>
          <a:p>
            <a:r>
              <a:rPr lang="en-US" sz="4200" dirty="0" smtClean="0"/>
              <a:t>High exertion work requirements</a:t>
            </a:r>
          </a:p>
          <a:p>
            <a:r>
              <a:rPr lang="en-US" sz="4200" dirty="0" smtClean="0"/>
              <a:t>Past difficulty implementing engineering and admin. controls as part of planned work</a:t>
            </a:r>
          </a:p>
          <a:p>
            <a:r>
              <a:rPr lang="en-US" sz="4200" dirty="0" smtClean="0"/>
              <a:t>Aging workforce/high bump and roll influx of newer workers</a:t>
            </a:r>
          </a:p>
          <a:p>
            <a:r>
              <a:rPr lang="en-US" sz="4200" dirty="0" smtClean="0"/>
              <a:t>Worker job jeopardy concerns</a:t>
            </a:r>
          </a:p>
          <a:p>
            <a:r>
              <a:rPr lang="en-US" sz="4200" dirty="0" smtClean="0"/>
              <a:t>Bargaining unit labor contract issues</a:t>
            </a:r>
          </a:p>
          <a:p>
            <a:r>
              <a:rPr lang="en-US" sz="4200" dirty="0" smtClean="0"/>
              <a:t>Legacy issues of prior programs and practices</a:t>
            </a:r>
          </a:p>
          <a:p>
            <a:r>
              <a:rPr lang="en-US" sz="4200" dirty="0" smtClean="0"/>
              <a:t>Past reliance on ‘self-identification’ of heat stress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2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7" y="1756458"/>
            <a:ext cx="8229600" cy="4007251"/>
          </a:xfrm>
        </p:spPr>
        <p:txBody>
          <a:bodyPr/>
          <a:lstStyle/>
          <a:p>
            <a:r>
              <a:rPr lang="en-US" dirty="0" smtClean="0"/>
              <a:t>Educate management and field work supervisors</a:t>
            </a:r>
          </a:p>
          <a:p>
            <a:r>
              <a:rPr lang="en-US" dirty="0" smtClean="0"/>
              <a:t>Created a Heat </a:t>
            </a:r>
            <a:r>
              <a:rPr lang="en-US" dirty="0"/>
              <a:t>S</a:t>
            </a:r>
            <a:r>
              <a:rPr lang="en-US" dirty="0" smtClean="0"/>
              <a:t>tress committee (IH/Mgt./labor)</a:t>
            </a:r>
          </a:p>
          <a:p>
            <a:r>
              <a:rPr lang="en-US" dirty="0" smtClean="0"/>
              <a:t>Update heat stress procedure</a:t>
            </a:r>
          </a:p>
          <a:p>
            <a:r>
              <a:rPr lang="en-US" dirty="0" smtClean="0"/>
              <a:t>Research and selection of  instrumentation</a:t>
            </a:r>
          </a:p>
          <a:p>
            <a:r>
              <a:rPr lang="en-US" dirty="0" smtClean="0"/>
              <a:t>Develop procedures and training for IH and IHT staff</a:t>
            </a:r>
          </a:p>
          <a:p>
            <a:r>
              <a:rPr lang="en-US" dirty="0" smtClean="0"/>
              <a:t>Communication Plan</a:t>
            </a:r>
          </a:p>
          <a:p>
            <a:r>
              <a:rPr lang="en-US" dirty="0" smtClean="0"/>
              <a:t>Memorandum Of Agreement with Bargaining Unit</a:t>
            </a:r>
          </a:p>
          <a:p>
            <a:r>
              <a:rPr lang="en-US" dirty="0" smtClean="0"/>
              <a:t>Field application with field work supervisors IH/IHTs</a:t>
            </a:r>
          </a:p>
          <a:p>
            <a:r>
              <a:rPr lang="en-US" dirty="0" smtClean="0"/>
              <a:t>Detailed data analysis of results for future work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6107" y="304800"/>
            <a:ext cx="7086600" cy="400110"/>
          </a:xfrm>
        </p:spPr>
        <p:txBody>
          <a:bodyPr/>
          <a:lstStyle/>
          <a:p>
            <a:pPr algn="ctr"/>
            <a:r>
              <a:rPr lang="en-US" sz="2000" dirty="0" smtClean="0"/>
              <a:t> Changes to Program Elements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334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382" y="0"/>
            <a:ext cx="7705725" cy="830997"/>
          </a:xfrm>
        </p:spPr>
        <p:txBody>
          <a:bodyPr/>
          <a:lstStyle/>
          <a:p>
            <a:r>
              <a:rPr lang="en-US" dirty="0" smtClean="0"/>
              <a:t>Changing the </a:t>
            </a:r>
            <a:br>
              <a:rPr lang="en-US" dirty="0" smtClean="0"/>
            </a:br>
            <a:r>
              <a:rPr lang="en-US" dirty="0" smtClean="0"/>
              <a:t>Heat Stress 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01" y="1151165"/>
            <a:ext cx="8613320" cy="4893647"/>
          </a:xfrm>
        </p:spPr>
        <p:txBody>
          <a:bodyPr/>
          <a:lstStyle/>
          <a:p>
            <a:r>
              <a:rPr lang="en-US" dirty="0" smtClean="0"/>
              <a:t>Updated to address 2005 ACGH-TLV thermal stress requirements</a:t>
            </a:r>
          </a:p>
          <a:p>
            <a:r>
              <a:rPr lang="en-US" dirty="0"/>
              <a:t>Minimized used of acclimatization and work/rest </a:t>
            </a:r>
            <a:r>
              <a:rPr lang="en-US" dirty="0" smtClean="0"/>
              <a:t>schedules</a:t>
            </a:r>
          </a:p>
          <a:p>
            <a:r>
              <a:rPr lang="en-US" dirty="0" smtClean="0"/>
              <a:t>Updated clothing protection factors and metabolic level tables</a:t>
            </a:r>
          </a:p>
          <a:p>
            <a:r>
              <a:rPr lang="en-US" dirty="0" smtClean="0"/>
              <a:t>Trained IH and IHTs on use of equipment and documenting results</a:t>
            </a:r>
          </a:p>
          <a:p>
            <a:r>
              <a:rPr lang="en-US" dirty="0" smtClean="0"/>
              <a:t>Required documented evaluation using a heat stress mitigation that documents the expected controls present,  environmental conditions, PPE and level of exertion</a:t>
            </a:r>
          </a:p>
          <a:p>
            <a:r>
              <a:rPr lang="en-US" dirty="0" smtClean="0"/>
              <a:t>Required field work supervisor monitoring &gt;85°F dry bulb or if listed heat stress precursor conditions were likely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39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PS Bill Johnson Template">
  <a:themeElements>
    <a:clrScheme name="TOC Technical Overview Presentation 080716 13">
      <a:dk1>
        <a:srgbClr val="000000"/>
      </a:dk1>
      <a:lt1>
        <a:srgbClr val="FFFFFF"/>
      </a:lt1>
      <a:dk2>
        <a:srgbClr val="FFFFFF"/>
      </a:dk2>
      <a:lt2>
        <a:srgbClr val="CCCCCC"/>
      </a:lt2>
      <a:accent1>
        <a:srgbClr val="003366"/>
      </a:accent1>
      <a:accent2>
        <a:srgbClr val="336666"/>
      </a:accent2>
      <a:accent3>
        <a:srgbClr val="FFFFFF"/>
      </a:accent3>
      <a:accent4>
        <a:srgbClr val="000000"/>
      </a:accent4>
      <a:accent5>
        <a:srgbClr val="AAADB8"/>
      </a:accent5>
      <a:accent6>
        <a:srgbClr val="2D5C5C"/>
      </a:accent6>
      <a:hlink>
        <a:srgbClr val="99CCCC"/>
      </a:hlink>
      <a:folHlink>
        <a:srgbClr val="CC6600"/>
      </a:folHlink>
    </a:clrScheme>
    <a:fontScheme name="TOC Technical Overview Presentation 0807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C Technical Overview Presentation 0807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Technical Overview Presentation 0807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Technical Overview Presentation 080716 13">
        <a:dk1>
          <a:srgbClr val="000000"/>
        </a:dk1>
        <a:lt1>
          <a:srgbClr val="FFFFFF"/>
        </a:lt1>
        <a:dk2>
          <a:srgbClr val="FFFFFF"/>
        </a:dk2>
        <a:lt2>
          <a:srgbClr val="CCCCCC"/>
        </a:lt2>
        <a:accent1>
          <a:srgbClr val="003366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2D5C5C"/>
        </a:accent6>
        <a:hlink>
          <a:srgbClr val="99CC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WRPS Bill Johnson Template</Template>
  <TotalTime>13689</TotalTime>
  <Words>1762</Words>
  <Application>Microsoft Office PowerPoint</Application>
  <PresentationFormat>On-screen Show (4:3)</PresentationFormat>
  <Paragraphs>211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WRPS Bill Johnson Template</vt:lpstr>
      <vt:lpstr>PowerPoint Presentation</vt:lpstr>
      <vt:lpstr>Heat Stress</vt:lpstr>
      <vt:lpstr>Why monitor for heat stress?</vt:lpstr>
      <vt:lpstr>What is a best practice? 2013 EFCOG Survey</vt:lpstr>
      <vt:lpstr>Recent OSHA Guidance</vt:lpstr>
      <vt:lpstr>Physiological Monitoring for Thermal Stress</vt:lpstr>
      <vt:lpstr>Hanford Tank Farms Thermal Stress Issues</vt:lpstr>
      <vt:lpstr> Changes to Program Elements</vt:lpstr>
      <vt:lpstr>Changing the  Heat Stress Monitoring Program</vt:lpstr>
      <vt:lpstr>What is Physiological Monitoring?</vt:lpstr>
      <vt:lpstr>Physiological Monitoring may be required when:</vt:lpstr>
      <vt:lpstr>Physiological Monitoring Instrumentation</vt:lpstr>
      <vt:lpstr>Temperature Monitoring</vt:lpstr>
      <vt:lpstr>Temperature Monitoring</vt:lpstr>
      <vt:lpstr> Heat Stress Physiological Monitoring Tympanic Temperature </vt:lpstr>
      <vt:lpstr>Theory of Operations</vt:lpstr>
      <vt:lpstr>Thermoscan Readings</vt:lpstr>
      <vt:lpstr>Thermoscan specifications </vt:lpstr>
      <vt:lpstr>Nonin Pulse Rate Measurement</vt:lpstr>
      <vt:lpstr>Nonin Pulse Rate Measurement</vt:lpstr>
      <vt:lpstr>Theory of operations</vt:lpstr>
      <vt:lpstr>General Instructions for Use</vt:lpstr>
      <vt:lpstr>Applicable Standards</vt:lpstr>
      <vt:lpstr>Continuous Heart Rate Monitoring</vt:lpstr>
      <vt:lpstr>Introduction</vt:lpstr>
      <vt:lpstr>General Instructions for use</vt:lpstr>
      <vt:lpstr>Linking Polar Monitor to IPAD application</vt:lpstr>
      <vt:lpstr>Theory of operations</vt:lpstr>
      <vt:lpstr>Examples of Polar Heart Rate Results</vt:lpstr>
      <vt:lpstr>Examples of Heart Rate Results</vt:lpstr>
      <vt:lpstr>Heat Stress Monitoring Data for FY 2014</vt:lpstr>
      <vt:lpstr>Results of Physiological Monitoring </vt:lpstr>
      <vt:lpstr>Contact information for the authors</vt:lpstr>
    </vt:vector>
  </TitlesOfParts>
  <Company>Hanford (MSP ver 2.0)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h0000310</dc:creator>
  <cp:lastModifiedBy>blippy</cp:lastModifiedBy>
  <cp:revision>101</cp:revision>
  <cp:lastPrinted>2015-05-14T19:31:43Z</cp:lastPrinted>
  <dcterms:created xsi:type="dcterms:W3CDTF">2008-12-04T00:14:23Z</dcterms:created>
  <dcterms:modified xsi:type="dcterms:W3CDTF">2015-06-15T22:16:42Z</dcterms:modified>
</cp:coreProperties>
</file>